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4.xml" ContentType="application/vnd.openxmlformats-officedocument.presentationml.notesSlide+xml"/>
  <Override PartName="/ppt/tags/tag44.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5.xml" ContentType="application/vnd.openxmlformats-officedocument.presentationml.tags+xml"/>
  <Override PartName="/ppt/notesSlides/notesSlide16.xml" ContentType="application/vnd.openxmlformats-officedocument.presentationml.notesSlide+xml"/>
  <Override PartName="/ppt/tags/tag46.xml" ContentType="application/vnd.openxmlformats-officedocument.presentationml.tags+xml"/>
  <Override PartName="/ppt/notesSlides/notesSlide17.xml" ContentType="application/vnd.openxmlformats-officedocument.presentationml.notesSlide+xml"/>
  <Override PartName="/ppt/tags/tag47.xml" ContentType="application/vnd.openxmlformats-officedocument.presentationml.tags+xml"/>
  <Override PartName="/ppt/notesSlides/notesSlide1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29"/>
  </p:notesMasterIdLst>
  <p:sldIdLst>
    <p:sldId id="2147477668" r:id="rId5"/>
    <p:sldId id="2147479137" r:id="rId6"/>
    <p:sldId id="2147477686" r:id="rId7"/>
    <p:sldId id="2147479149" r:id="rId8"/>
    <p:sldId id="15102" r:id="rId9"/>
    <p:sldId id="2147376315" r:id="rId10"/>
    <p:sldId id="2147376316" r:id="rId11"/>
    <p:sldId id="2147376321" r:id="rId12"/>
    <p:sldId id="2147376261" r:id="rId13"/>
    <p:sldId id="2147376282" r:id="rId14"/>
    <p:sldId id="2147376125" r:id="rId15"/>
    <p:sldId id="2147376313" r:id="rId16"/>
    <p:sldId id="2147479138" r:id="rId17"/>
    <p:sldId id="2147479151" r:id="rId18"/>
    <p:sldId id="2147479152" r:id="rId19"/>
    <p:sldId id="2147471414" r:id="rId20"/>
    <p:sldId id="2147479141" r:id="rId21"/>
    <p:sldId id="2147477671" r:id="rId22"/>
    <p:sldId id="2147477684" r:id="rId23"/>
    <p:sldId id="2147479140" r:id="rId24"/>
    <p:sldId id="2147479143" r:id="rId25"/>
    <p:sldId id="2147471415" r:id="rId26"/>
    <p:sldId id="2147477682" r:id="rId27"/>
    <p:sldId id="2147471416"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E4F11A-965A-B86D-7163-5EB94A787625}" name="Mohan, Devi" initials="" userId="S::MOHAND@coned.com::73768691-3fe6-40e4-b3f2-9cd1f9be2ae9" providerId="AD"/>
  <p188:author id="{8CCC6335-4803-6742-F141-F4FBF780A9A7}" name="Walter, Cora Valerie" initials="WV" userId="S::walterc@coned.com::42151bc3-2672-4403-9b4c-944d14e50f1a" providerId="AD"/>
  <p188:author id="{45E0244A-5725-C518-DB8D-5E846CEF1101}" name="Boukdad, Sara" initials="BS" userId="S::boukdads@coned.com::f8cafccd-1cb4-44e1-9b9a-dcb7188d4ff5" providerId="AD"/>
  <p188:author id="{873D0859-BA76-1481-950F-69AA6F3B6322}" name="Lam, Nelson" initials="LN" userId="S::lamn@coned.com::509451dc-f7b0-44ed-a69b-4ef7ef2c43ce" providerId="AD"/>
  <p188:author id="{3D375960-E685-83E1-338E-1509A29ADC6C}" name="Tzeng, Julie J." initials="TJ" userId="S::tzengj@coned.com::dab9d0e5-ce6a-463b-bf98-e44447db5061" providerId="AD"/>
  <p188:author id="{B627C1A3-A967-9E10-60BE-9CB19C64CEB9}" name="Patterson, Ryan A." initials="PRA" userId="S::pattersonr@coned.com::a068c529-8e1e-4b7e-8ec5-8cf27f0ab5c8" providerId="AD"/>
  <p188:author id="{4F73F5A5-5A69-E95B-55EC-72ED5DE8B957}" name="Mohan, Devi" initials="MD" userId="S::mohand@coned.com::73768691-3fe6-40e4-b3f2-9cd1f9be2ae9" providerId="AD"/>
  <p188:author id="{D9419CD6-3A38-AAC4-30BF-83071ACF87EC}" name="Baratta, Cliff M." initials="BCM" userId="S::barattac@coned.com::d04d09cc-e910-48be-83e7-212671703efc" providerId="AD"/>
  <p188:author id="{78AC22E3-ACF0-85EE-86C3-C9FB6B138412}" name="jeffrey.wilke@nationalgrid.com" initials="je" userId="S::urn:spo:guest#jeffrey.wilke@nationalgrid.com::" providerId="AD"/>
  <p188:author id="{8E932DE6-5509-BBF9-59BB-688ACA2CD39A}" name="Roberts, Rebecca" initials="RR" userId="S::robertsre@coned.com::a759f3d4-7f66-4f87-95b8-82c9eeb7102d" providerId="AD"/>
  <p188:author id="{4EDD4EEC-B4F9-2C98-AF4C-08E8903B78B2}" name="Berman, Amelia" initials="BA" userId="S::bermana@coned.com::a900860a-0a38-4e05-becb-a8196af43a79" providerId="AD"/>
  <p188:author id="{1209FCF1-9552-3299-3B7B-30D72049B223}" name="Le, Yen Kim" initials="LYK" userId="S::leyen@coned.com::f64e2665-fd86-43ef-aa67-de37a108ed81" providerId="AD"/>
  <p188:author id="{A0212BFB-C64A-1296-3B12-42FEF883B6D3}" name="Celestine, Kerron O." initials="CKO" userId="S::celestinek@coned.com::aab748e0-5429-4eed-b6bc-2b0008eba6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BD7"/>
    <a:srgbClr val="4CBFE6"/>
    <a:srgbClr val="0581C1"/>
    <a:srgbClr val="0078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8/10/relationships/authors" Targe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64F0F9-F26F-4B81-AC2C-0FC829939D5B}" type="doc">
      <dgm:prSet loTypeId="urn:microsoft.com/office/officeart/2005/8/layout/process1" loCatId="process" qsTypeId="urn:microsoft.com/office/officeart/2005/8/quickstyle/simple1" qsCatId="simple" csTypeId="urn:microsoft.com/office/officeart/2005/8/colors/accent1_2" csCatId="accent1" phldr="1"/>
      <dgm:spPr/>
    </dgm:pt>
    <dgm:pt modelId="{8CBD85B8-6396-45EE-AA31-584AE6E05761}">
      <dgm:prSet phldrT="[Text]" custT="1"/>
      <dgm:spPr>
        <a:solidFill>
          <a:schemeClr val="accent1"/>
        </a:solidFill>
        <a:ln>
          <a:noFill/>
        </a:ln>
      </dgm:spPr>
      <dgm:t>
        <a:bodyPr/>
        <a:lstStyle/>
        <a:p>
          <a:r>
            <a:rPr lang="en-US" sz="1600"/>
            <a:t>Submit Application</a:t>
          </a:r>
        </a:p>
      </dgm:t>
    </dgm:pt>
    <dgm:pt modelId="{F910A72C-B504-4BC2-A40E-F7F54581257D}" type="parTrans" cxnId="{0D069479-0DBA-4BB4-A28A-5E24AB6B3508}">
      <dgm:prSet/>
      <dgm:spPr/>
      <dgm:t>
        <a:bodyPr/>
        <a:lstStyle/>
        <a:p>
          <a:endParaRPr lang="en-US"/>
        </a:p>
      </dgm:t>
    </dgm:pt>
    <dgm:pt modelId="{95E88687-E2E4-4B23-8E61-A7B22BE7502C}" type="sibTrans" cxnId="{0D069479-0DBA-4BB4-A28A-5E24AB6B3508}">
      <dgm:prSet/>
      <dgm:spPr>
        <a:solidFill>
          <a:schemeClr val="accent4"/>
        </a:solidFill>
      </dgm:spPr>
      <dgm:t>
        <a:bodyPr/>
        <a:lstStyle/>
        <a:p>
          <a:endParaRPr lang="en-US"/>
        </a:p>
      </dgm:t>
    </dgm:pt>
    <dgm:pt modelId="{0463D96C-991F-44AE-9290-56C321B3E8CD}">
      <dgm:prSet phldrT="[Text]" custT="1"/>
      <dgm:spPr>
        <a:solidFill>
          <a:schemeClr val="accent1"/>
        </a:solidFill>
        <a:ln>
          <a:noFill/>
        </a:ln>
      </dgm:spPr>
      <dgm:t>
        <a:bodyPr/>
        <a:lstStyle/>
        <a:p>
          <a:r>
            <a:rPr lang="en-US" sz="1600"/>
            <a:t>Eligibility Review</a:t>
          </a:r>
        </a:p>
      </dgm:t>
    </dgm:pt>
    <dgm:pt modelId="{23C45E3E-BFD8-497B-896D-86914D71793F}" type="parTrans" cxnId="{12BCCDE9-8999-4DB3-B90A-EA8D5CA720F6}">
      <dgm:prSet/>
      <dgm:spPr/>
      <dgm:t>
        <a:bodyPr/>
        <a:lstStyle/>
        <a:p>
          <a:endParaRPr lang="en-US"/>
        </a:p>
      </dgm:t>
    </dgm:pt>
    <dgm:pt modelId="{F943A047-CE7B-4042-80A6-3C87F572B491}" type="sibTrans" cxnId="{12BCCDE9-8999-4DB3-B90A-EA8D5CA720F6}">
      <dgm:prSet/>
      <dgm:spPr>
        <a:solidFill>
          <a:schemeClr val="accent4"/>
        </a:solidFill>
      </dgm:spPr>
      <dgm:t>
        <a:bodyPr/>
        <a:lstStyle/>
        <a:p>
          <a:endParaRPr lang="en-US"/>
        </a:p>
      </dgm:t>
    </dgm:pt>
    <dgm:pt modelId="{67F6EB02-8D44-4D62-A6F6-7C9E98222C38}">
      <dgm:prSet phldrT="[Text]" custT="1"/>
      <dgm:spPr>
        <a:solidFill>
          <a:schemeClr val="accent1"/>
        </a:solidFill>
        <a:ln>
          <a:noFill/>
        </a:ln>
      </dgm:spPr>
      <dgm:t>
        <a:bodyPr/>
        <a:lstStyle/>
        <a:p>
          <a:r>
            <a:rPr lang="en-US" sz="1600"/>
            <a:t>Data Intake Validation</a:t>
          </a:r>
        </a:p>
      </dgm:t>
    </dgm:pt>
    <dgm:pt modelId="{5F3E6BBC-D32F-40F9-B50C-21C7D38D7A70}" type="parTrans" cxnId="{F7DB5666-AA49-41CA-BFA0-7BFDA0675B06}">
      <dgm:prSet/>
      <dgm:spPr/>
      <dgm:t>
        <a:bodyPr/>
        <a:lstStyle/>
        <a:p>
          <a:endParaRPr lang="en-US"/>
        </a:p>
      </dgm:t>
    </dgm:pt>
    <dgm:pt modelId="{6C13AB00-A273-4FC9-898A-4AAC070E9DF9}" type="sibTrans" cxnId="{F7DB5666-AA49-41CA-BFA0-7BFDA0675B06}">
      <dgm:prSet/>
      <dgm:spPr>
        <a:solidFill>
          <a:schemeClr val="accent4"/>
        </a:solidFill>
      </dgm:spPr>
      <dgm:t>
        <a:bodyPr/>
        <a:lstStyle/>
        <a:p>
          <a:endParaRPr lang="en-US"/>
        </a:p>
      </dgm:t>
    </dgm:pt>
    <dgm:pt modelId="{B6AC23FE-D372-4AB8-904A-1F00B5AA3C15}">
      <dgm:prSet phldrT="[Text]" custT="1"/>
      <dgm:spPr>
        <a:solidFill>
          <a:schemeClr val="accent1"/>
        </a:solidFill>
        <a:ln>
          <a:noFill/>
        </a:ln>
      </dgm:spPr>
      <dgm:t>
        <a:bodyPr/>
        <a:lstStyle/>
        <a:p>
          <a:r>
            <a:rPr lang="en-US" sz="1600"/>
            <a:t>Monthly Data Intake and Calculation</a:t>
          </a:r>
        </a:p>
      </dgm:t>
    </dgm:pt>
    <dgm:pt modelId="{3B213D5F-D5FF-40BF-8820-0218225A2718}" type="parTrans" cxnId="{351385AF-A73D-48A8-84B8-D6ACFB56294A}">
      <dgm:prSet/>
      <dgm:spPr/>
      <dgm:t>
        <a:bodyPr/>
        <a:lstStyle/>
        <a:p>
          <a:endParaRPr lang="en-US"/>
        </a:p>
      </dgm:t>
    </dgm:pt>
    <dgm:pt modelId="{38AF8038-909E-47C4-BEC7-A5D1FB5DAA86}" type="sibTrans" cxnId="{351385AF-A73D-48A8-84B8-D6ACFB56294A}">
      <dgm:prSet/>
      <dgm:spPr>
        <a:solidFill>
          <a:schemeClr val="accent4"/>
        </a:solidFill>
      </dgm:spPr>
      <dgm:t>
        <a:bodyPr/>
        <a:lstStyle/>
        <a:p>
          <a:endParaRPr lang="en-US"/>
        </a:p>
      </dgm:t>
    </dgm:pt>
    <dgm:pt modelId="{B8822123-9E28-46F8-B676-E4AF675B177C}">
      <dgm:prSet phldrT="[Text]" custT="1"/>
      <dgm:spPr>
        <a:solidFill>
          <a:schemeClr val="accent1"/>
        </a:solidFill>
        <a:ln>
          <a:noFill/>
        </a:ln>
      </dgm:spPr>
      <dgm:t>
        <a:bodyPr/>
        <a:lstStyle/>
        <a:p>
          <a:r>
            <a:rPr lang="en-US" sz="1600"/>
            <a:t>Process Payment</a:t>
          </a:r>
        </a:p>
      </dgm:t>
    </dgm:pt>
    <dgm:pt modelId="{6F528D5B-4E03-4346-8D75-EF4762ECA49C}" type="parTrans" cxnId="{B84C3605-69C8-4311-851A-774539127172}">
      <dgm:prSet/>
      <dgm:spPr/>
      <dgm:t>
        <a:bodyPr/>
        <a:lstStyle/>
        <a:p>
          <a:endParaRPr lang="en-US"/>
        </a:p>
      </dgm:t>
    </dgm:pt>
    <dgm:pt modelId="{3E4C0297-3E34-4493-8535-89DAEFB55FAF}" type="sibTrans" cxnId="{B84C3605-69C8-4311-851A-774539127172}">
      <dgm:prSet/>
      <dgm:spPr/>
      <dgm:t>
        <a:bodyPr/>
        <a:lstStyle/>
        <a:p>
          <a:endParaRPr lang="en-US"/>
        </a:p>
      </dgm:t>
    </dgm:pt>
    <dgm:pt modelId="{357C0370-8860-42F7-B880-BFF24C194354}">
      <dgm:prSet phldrT="[Text]" custT="1"/>
      <dgm:spPr>
        <a:solidFill>
          <a:schemeClr val="accent1"/>
        </a:solidFill>
        <a:ln>
          <a:noFill/>
        </a:ln>
      </dgm:spPr>
      <dgm:t>
        <a:bodyPr/>
        <a:lstStyle/>
        <a:p>
          <a:r>
            <a:rPr lang="en-US" sz="1600"/>
            <a:t>Execute Program Agreement</a:t>
          </a:r>
        </a:p>
      </dgm:t>
    </dgm:pt>
    <dgm:pt modelId="{3CF4293B-CEBA-4376-9A6D-917983C33226}" type="parTrans" cxnId="{EB233AAD-800D-4929-98CA-B8AC144E1BCD}">
      <dgm:prSet/>
      <dgm:spPr/>
      <dgm:t>
        <a:bodyPr/>
        <a:lstStyle/>
        <a:p>
          <a:endParaRPr lang="en-US"/>
        </a:p>
      </dgm:t>
    </dgm:pt>
    <dgm:pt modelId="{261A0F32-5301-4AF8-968B-DE705845C953}" type="sibTrans" cxnId="{EB233AAD-800D-4929-98CA-B8AC144E1BCD}">
      <dgm:prSet/>
      <dgm:spPr>
        <a:solidFill>
          <a:schemeClr val="accent4"/>
        </a:solidFill>
      </dgm:spPr>
      <dgm:t>
        <a:bodyPr/>
        <a:lstStyle/>
        <a:p>
          <a:endParaRPr lang="en-US"/>
        </a:p>
      </dgm:t>
    </dgm:pt>
    <dgm:pt modelId="{BB57ABE1-8728-44FD-947A-7F13FCCF83B7}" type="pres">
      <dgm:prSet presAssocID="{FE64F0F9-F26F-4B81-AC2C-0FC829939D5B}" presName="Name0" presStyleCnt="0">
        <dgm:presLayoutVars>
          <dgm:dir/>
          <dgm:resizeHandles val="exact"/>
        </dgm:presLayoutVars>
      </dgm:prSet>
      <dgm:spPr/>
    </dgm:pt>
    <dgm:pt modelId="{8E974884-8542-4CCB-8840-6320E4498CE7}" type="pres">
      <dgm:prSet presAssocID="{8CBD85B8-6396-45EE-AA31-584AE6E05761}" presName="node" presStyleLbl="node1" presStyleIdx="0" presStyleCnt="6" custLinFactX="-2344" custLinFactNeighborX="-100000" custLinFactNeighborY="-208">
        <dgm:presLayoutVars>
          <dgm:bulletEnabled val="1"/>
        </dgm:presLayoutVars>
      </dgm:prSet>
      <dgm:spPr/>
    </dgm:pt>
    <dgm:pt modelId="{96FBBAB9-730A-4DFC-9358-2B80980615BF}" type="pres">
      <dgm:prSet presAssocID="{95E88687-E2E4-4B23-8E61-A7B22BE7502C}" presName="sibTrans" presStyleLbl="sibTrans2D1" presStyleIdx="0" presStyleCnt="5"/>
      <dgm:spPr/>
    </dgm:pt>
    <dgm:pt modelId="{72F509D0-B357-4668-88F4-C4C7AF82CE69}" type="pres">
      <dgm:prSet presAssocID="{95E88687-E2E4-4B23-8E61-A7B22BE7502C}" presName="connectorText" presStyleLbl="sibTrans2D1" presStyleIdx="0" presStyleCnt="5"/>
      <dgm:spPr/>
    </dgm:pt>
    <dgm:pt modelId="{1977CDA2-75A7-4597-925B-AB09F8F8ABC4}" type="pres">
      <dgm:prSet presAssocID="{0463D96C-991F-44AE-9290-56C321B3E8CD}" presName="node" presStyleLbl="node1" presStyleIdx="1" presStyleCnt="6">
        <dgm:presLayoutVars>
          <dgm:bulletEnabled val="1"/>
        </dgm:presLayoutVars>
      </dgm:prSet>
      <dgm:spPr/>
    </dgm:pt>
    <dgm:pt modelId="{B0BA5E01-E371-4750-AA3A-F2A2B479165D}" type="pres">
      <dgm:prSet presAssocID="{F943A047-CE7B-4042-80A6-3C87F572B491}" presName="sibTrans" presStyleLbl="sibTrans2D1" presStyleIdx="1" presStyleCnt="5"/>
      <dgm:spPr/>
    </dgm:pt>
    <dgm:pt modelId="{29034825-9DA9-4607-AA0B-D3F8E03918CD}" type="pres">
      <dgm:prSet presAssocID="{F943A047-CE7B-4042-80A6-3C87F572B491}" presName="connectorText" presStyleLbl="sibTrans2D1" presStyleIdx="1" presStyleCnt="5"/>
      <dgm:spPr/>
    </dgm:pt>
    <dgm:pt modelId="{37994BA0-1736-430B-AE0F-5B8FA7ED017B}" type="pres">
      <dgm:prSet presAssocID="{67F6EB02-8D44-4D62-A6F6-7C9E98222C38}" presName="node" presStyleLbl="node1" presStyleIdx="2" presStyleCnt="6">
        <dgm:presLayoutVars>
          <dgm:bulletEnabled val="1"/>
        </dgm:presLayoutVars>
      </dgm:prSet>
      <dgm:spPr/>
    </dgm:pt>
    <dgm:pt modelId="{F53BB7B8-9263-4EE7-A50A-CC1BF3C38D97}" type="pres">
      <dgm:prSet presAssocID="{6C13AB00-A273-4FC9-898A-4AAC070E9DF9}" presName="sibTrans" presStyleLbl="sibTrans2D1" presStyleIdx="2" presStyleCnt="5"/>
      <dgm:spPr/>
    </dgm:pt>
    <dgm:pt modelId="{3733742B-2310-4739-8E2A-ECE7C687FA0A}" type="pres">
      <dgm:prSet presAssocID="{6C13AB00-A273-4FC9-898A-4AAC070E9DF9}" presName="connectorText" presStyleLbl="sibTrans2D1" presStyleIdx="2" presStyleCnt="5"/>
      <dgm:spPr/>
    </dgm:pt>
    <dgm:pt modelId="{7A25FAC9-154B-43F2-9588-12308D577806}" type="pres">
      <dgm:prSet presAssocID="{357C0370-8860-42F7-B880-BFF24C194354}" presName="node" presStyleLbl="node1" presStyleIdx="3" presStyleCnt="6">
        <dgm:presLayoutVars>
          <dgm:bulletEnabled val="1"/>
        </dgm:presLayoutVars>
      </dgm:prSet>
      <dgm:spPr/>
    </dgm:pt>
    <dgm:pt modelId="{EA18696A-A363-42FC-89E4-548AF0555F74}" type="pres">
      <dgm:prSet presAssocID="{261A0F32-5301-4AF8-968B-DE705845C953}" presName="sibTrans" presStyleLbl="sibTrans2D1" presStyleIdx="3" presStyleCnt="5"/>
      <dgm:spPr/>
    </dgm:pt>
    <dgm:pt modelId="{9FC0D8B8-1B11-4A3E-AA1D-90769F8CD3A8}" type="pres">
      <dgm:prSet presAssocID="{261A0F32-5301-4AF8-968B-DE705845C953}" presName="connectorText" presStyleLbl="sibTrans2D1" presStyleIdx="3" presStyleCnt="5"/>
      <dgm:spPr/>
    </dgm:pt>
    <dgm:pt modelId="{3B76863E-8EF7-489F-82B4-2B627E2D5183}" type="pres">
      <dgm:prSet presAssocID="{B6AC23FE-D372-4AB8-904A-1F00B5AA3C15}" presName="node" presStyleLbl="node1" presStyleIdx="4" presStyleCnt="6">
        <dgm:presLayoutVars>
          <dgm:bulletEnabled val="1"/>
        </dgm:presLayoutVars>
      </dgm:prSet>
      <dgm:spPr/>
    </dgm:pt>
    <dgm:pt modelId="{5BD638F1-7522-4527-96DE-7A630AB57200}" type="pres">
      <dgm:prSet presAssocID="{38AF8038-909E-47C4-BEC7-A5D1FB5DAA86}" presName="sibTrans" presStyleLbl="sibTrans2D1" presStyleIdx="4" presStyleCnt="5"/>
      <dgm:spPr/>
    </dgm:pt>
    <dgm:pt modelId="{9B415BCE-88BF-4D9E-BBDC-C5EC66DDFCA1}" type="pres">
      <dgm:prSet presAssocID="{38AF8038-909E-47C4-BEC7-A5D1FB5DAA86}" presName="connectorText" presStyleLbl="sibTrans2D1" presStyleIdx="4" presStyleCnt="5"/>
      <dgm:spPr/>
    </dgm:pt>
    <dgm:pt modelId="{1D28EBE9-6900-4730-83D3-80F8DC8A3AF0}" type="pres">
      <dgm:prSet presAssocID="{B8822123-9E28-46F8-B676-E4AF675B177C}" presName="node" presStyleLbl="node1" presStyleIdx="5" presStyleCnt="6">
        <dgm:presLayoutVars>
          <dgm:bulletEnabled val="1"/>
        </dgm:presLayoutVars>
      </dgm:prSet>
      <dgm:spPr/>
    </dgm:pt>
  </dgm:ptLst>
  <dgm:cxnLst>
    <dgm:cxn modelId="{B84C3605-69C8-4311-851A-774539127172}" srcId="{FE64F0F9-F26F-4B81-AC2C-0FC829939D5B}" destId="{B8822123-9E28-46F8-B676-E4AF675B177C}" srcOrd="5" destOrd="0" parTransId="{6F528D5B-4E03-4346-8D75-EF4762ECA49C}" sibTransId="{3E4C0297-3E34-4493-8535-89DAEFB55FAF}"/>
    <dgm:cxn modelId="{82DF481F-8BA7-4F23-98F7-46D7F7E9BE60}" type="presOf" srcId="{B8822123-9E28-46F8-B676-E4AF675B177C}" destId="{1D28EBE9-6900-4730-83D3-80F8DC8A3AF0}" srcOrd="0" destOrd="0" presId="urn:microsoft.com/office/officeart/2005/8/layout/process1"/>
    <dgm:cxn modelId="{86F7CB1F-51B2-4580-BC05-7DCB824BD086}" type="presOf" srcId="{8CBD85B8-6396-45EE-AA31-584AE6E05761}" destId="{8E974884-8542-4CCB-8840-6320E4498CE7}" srcOrd="0" destOrd="0" presId="urn:microsoft.com/office/officeart/2005/8/layout/process1"/>
    <dgm:cxn modelId="{E589B225-2E99-46AF-B0D1-2C705CF1EDED}" type="presOf" srcId="{357C0370-8860-42F7-B880-BFF24C194354}" destId="{7A25FAC9-154B-43F2-9588-12308D577806}" srcOrd="0" destOrd="0" presId="urn:microsoft.com/office/officeart/2005/8/layout/process1"/>
    <dgm:cxn modelId="{B31B302F-E780-4F9E-80B5-D1BC605605E9}" type="presOf" srcId="{95E88687-E2E4-4B23-8E61-A7B22BE7502C}" destId="{96FBBAB9-730A-4DFC-9358-2B80980615BF}" srcOrd="0" destOrd="0" presId="urn:microsoft.com/office/officeart/2005/8/layout/process1"/>
    <dgm:cxn modelId="{844A5932-BD73-485E-ACA3-48598B5A60EC}" type="presOf" srcId="{38AF8038-909E-47C4-BEC7-A5D1FB5DAA86}" destId="{9B415BCE-88BF-4D9E-BBDC-C5EC66DDFCA1}" srcOrd="1" destOrd="0" presId="urn:microsoft.com/office/officeart/2005/8/layout/process1"/>
    <dgm:cxn modelId="{F7DB5666-AA49-41CA-BFA0-7BFDA0675B06}" srcId="{FE64F0F9-F26F-4B81-AC2C-0FC829939D5B}" destId="{67F6EB02-8D44-4D62-A6F6-7C9E98222C38}" srcOrd="2" destOrd="0" parTransId="{5F3E6BBC-D32F-40F9-B50C-21C7D38D7A70}" sibTransId="{6C13AB00-A273-4FC9-898A-4AAC070E9DF9}"/>
    <dgm:cxn modelId="{1BE09346-8EC4-4149-9B52-A6807E2D0271}" type="presOf" srcId="{6C13AB00-A273-4FC9-898A-4AAC070E9DF9}" destId="{3733742B-2310-4739-8E2A-ECE7C687FA0A}" srcOrd="1" destOrd="0" presId="urn:microsoft.com/office/officeart/2005/8/layout/process1"/>
    <dgm:cxn modelId="{0D069479-0DBA-4BB4-A28A-5E24AB6B3508}" srcId="{FE64F0F9-F26F-4B81-AC2C-0FC829939D5B}" destId="{8CBD85B8-6396-45EE-AA31-584AE6E05761}" srcOrd="0" destOrd="0" parTransId="{F910A72C-B504-4BC2-A40E-F7F54581257D}" sibTransId="{95E88687-E2E4-4B23-8E61-A7B22BE7502C}"/>
    <dgm:cxn modelId="{D4C1B580-C20F-42FA-95AC-162C937FE0E9}" type="presOf" srcId="{67F6EB02-8D44-4D62-A6F6-7C9E98222C38}" destId="{37994BA0-1736-430B-AE0F-5B8FA7ED017B}" srcOrd="0" destOrd="0" presId="urn:microsoft.com/office/officeart/2005/8/layout/process1"/>
    <dgm:cxn modelId="{DE33CC81-2370-407E-A04A-0F7B6E070995}" type="presOf" srcId="{6C13AB00-A273-4FC9-898A-4AAC070E9DF9}" destId="{F53BB7B8-9263-4EE7-A50A-CC1BF3C38D97}" srcOrd="0" destOrd="0" presId="urn:microsoft.com/office/officeart/2005/8/layout/process1"/>
    <dgm:cxn modelId="{630E1B8A-8FC7-43D2-A371-61165F7F2CEA}" type="presOf" srcId="{F943A047-CE7B-4042-80A6-3C87F572B491}" destId="{B0BA5E01-E371-4750-AA3A-F2A2B479165D}" srcOrd="0" destOrd="0" presId="urn:microsoft.com/office/officeart/2005/8/layout/process1"/>
    <dgm:cxn modelId="{11A8738F-C9DC-4B3B-AB88-DB5FAA3AE266}" type="presOf" srcId="{95E88687-E2E4-4B23-8E61-A7B22BE7502C}" destId="{72F509D0-B357-4668-88F4-C4C7AF82CE69}" srcOrd="1" destOrd="0" presId="urn:microsoft.com/office/officeart/2005/8/layout/process1"/>
    <dgm:cxn modelId="{15F77A92-CD03-40D0-A274-92C623C6B57D}" type="presOf" srcId="{261A0F32-5301-4AF8-968B-DE705845C953}" destId="{9FC0D8B8-1B11-4A3E-AA1D-90769F8CD3A8}" srcOrd="1" destOrd="0" presId="urn:microsoft.com/office/officeart/2005/8/layout/process1"/>
    <dgm:cxn modelId="{62690998-0A35-4835-B8DF-0E61D4A9D220}" type="presOf" srcId="{FE64F0F9-F26F-4B81-AC2C-0FC829939D5B}" destId="{BB57ABE1-8728-44FD-947A-7F13FCCF83B7}" srcOrd="0" destOrd="0" presId="urn:microsoft.com/office/officeart/2005/8/layout/process1"/>
    <dgm:cxn modelId="{F68488AB-365C-4FFD-BEFF-06BBF98F3FBA}" type="presOf" srcId="{F943A047-CE7B-4042-80A6-3C87F572B491}" destId="{29034825-9DA9-4607-AA0B-D3F8E03918CD}" srcOrd="1" destOrd="0" presId="urn:microsoft.com/office/officeart/2005/8/layout/process1"/>
    <dgm:cxn modelId="{EB233AAD-800D-4929-98CA-B8AC144E1BCD}" srcId="{FE64F0F9-F26F-4B81-AC2C-0FC829939D5B}" destId="{357C0370-8860-42F7-B880-BFF24C194354}" srcOrd="3" destOrd="0" parTransId="{3CF4293B-CEBA-4376-9A6D-917983C33226}" sibTransId="{261A0F32-5301-4AF8-968B-DE705845C953}"/>
    <dgm:cxn modelId="{351385AF-A73D-48A8-84B8-D6ACFB56294A}" srcId="{FE64F0F9-F26F-4B81-AC2C-0FC829939D5B}" destId="{B6AC23FE-D372-4AB8-904A-1F00B5AA3C15}" srcOrd="4" destOrd="0" parTransId="{3B213D5F-D5FF-40BF-8820-0218225A2718}" sibTransId="{38AF8038-909E-47C4-BEC7-A5D1FB5DAA86}"/>
    <dgm:cxn modelId="{DB383CB1-8794-4038-9501-14D6186F870E}" type="presOf" srcId="{38AF8038-909E-47C4-BEC7-A5D1FB5DAA86}" destId="{5BD638F1-7522-4527-96DE-7A630AB57200}" srcOrd="0" destOrd="0" presId="urn:microsoft.com/office/officeart/2005/8/layout/process1"/>
    <dgm:cxn modelId="{3AC3F9B1-F654-45A9-B2D0-2017F9993EC2}" type="presOf" srcId="{261A0F32-5301-4AF8-968B-DE705845C953}" destId="{EA18696A-A363-42FC-89E4-548AF0555F74}" srcOrd="0" destOrd="0" presId="urn:microsoft.com/office/officeart/2005/8/layout/process1"/>
    <dgm:cxn modelId="{C77799C0-569A-4AA1-B5A1-7508D851E97B}" type="presOf" srcId="{B6AC23FE-D372-4AB8-904A-1F00B5AA3C15}" destId="{3B76863E-8EF7-489F-82B4-2B627E2D5183}" srcOrd="0" destOrd="0" presId="urn:microsoft.com/office/officeart/2005/8/layout/process1"/>
    <dgm:cxn modelId="{C3F15EC8-7704-4F74-84BA-9DAED9B4E28C}" type="presOf" srcId="{0463D96C-991F-44AE-9290-56C321B3E8CD}" destId="{1977CDA2-75A7-4597-925B-AB09F8F8ABC4}" srcOrd="0" destOrd="0" presId="urn:microsoft.com/office/officeart/2005/8/layout/process1"/>
    <dgm:cxn modelId="{12BCCDE9-8999-4DB3-B90A-EA8D5CA720F6}" srcId="{FE64F0F9-F26F-4B81-AC2C-0FC829939D5B}" destId="{0463D96C-991F-44AE-9290-56C321B3E8CD}" srcOrd="1" destOrd="0" parTransId="{23C45E3E-BFD8-497B-896D-86914D71793F}" sibTransId="{F943A047-CE7B-4042-80A6-3C87F572B491}"/>
    <dgm:cxn modelId="{7D60B0FC-1C78-434A-A0E5-4FC124225A16}" type="presParOf" srcId="{BB57ABE1-8728-44FD-947A-7F13FCCF83B7}" destId="{8E974884-8542-4CCB-8840-6320E4498CE7}" srcOrd="0" destOrd="0" presId="urn:microsoft.com/office/officeart/2005/8/layout/process1"/>
    <dgm:cxn modelId="{68762F5F-D65D-4511-BF3A-AE77BA6E5E9D}" type="presParOf" srcId="{BB57ABE1-8728-44FD-947A-7F13FCCF83B7}" destId="{96FBBAB9-730A-4DFC-9358-2B80980615BF}" srcOrd="1" destOrd="0" presId="urn:microsoft.com/office/officeart/2005/8/layout/process1"/>
    <dgm:cxn modelId="{E2063B2D-D351-4900-864F-6CCF8DB3BB54}" type="presParOf" srcId="{96FBBAB9-730A-4DFC-9358-2B80980615BF}" destId="{72F509D0-B357-4668-88F4-C4C7AF82CE69}" srcOrd="0" destOrd="0" presId="urn:microsoft.com/office/officeart/2005/8/layout/process1"/>
    <dgm:cxn modelId="{B4BA64BA-4FDF-4D85-8C59-7E68A2E89341}" type="presParOf" srcId="{BB57ABE1-8728-44FD-947A-7F13FCCF83B7}" destId="{1977CDA2-75A7-4597-925B-AB09F8F8ABC4}" srcOrd="2" destOrd="0" presId="urn:microsoft.com/office/officeart/2005/8/layout/process1"/>
    <dgm:cxn modelId="{9FFD48AB-D39D-4B73-9DA1-37157EDECA5A}" type="presParOf" srcId="{BB57ABE1-8728-44FD-947A-7F13FCCF83B7}" destId="{B0BA5E01-E371-4750-AA3A-F2A2B479165D}" srcOrd="3" destOrd="0" presId="urn:microsoft.com/office/officeart/2005/8/layout/process1"/>
    <dgm:cxn modelId="{246EBBF3-4216-480F-B1B7-AA56B4DCCB72}" type="presParOf" srcId="{B0BA5E01-E371-4750-AA3A-F2A2B479165D}" destId="{29034825-9DA9-4607-AA0B-D3F8E03918CD}" srcOrd="0" destOrd="0" presId="urn:microsoft.com/office/officeart/2005/8/layout/process1"/>
    <dgm:cxn modelId="{AAEDD378-03C4-4C5F-94AE-7B45A35EE95F}" type="presParOf" srcId="{BB57ABE1-8728-44FD-947A-7F13FCCF83B7}" destId="{37994BA0-1736-430B-AE0F-5B8FA7ED017B}" srcOrd="4" destOrd="0" presId="urn:microsoft.com/office/officeart/2005/8/layout/process1"/>
    <dgm:cxn modelId="{0A99F35F-88F7-43D3-90A6-5882DED18495}" type="presParOf" srcId="{BB57ABE1-8728-44FD-947A-7F13FCCF83B7}" destId="{F53BB7B8-9263-4EE7-A50A-CC1BF3C38D97}" srcOrd="5" destOrd="0" presId="urn:microsoft.com/office/officeart/2005/8/layout/process1"/>
    <dgm:cxn modelId="{6448D5FC-11EA-4D7D-BFD7-C7E416858B0E}" type="presParOf" srcId="{F53BB7B8-9263-4EE7-A50A-CC1BF3C38D97}" destId="{3733742B-2310-4739-8E2A-ECE7C687FA0A}" srcOrd="0" destOrd="0" presId="urn:microsoft.com/office/officeart/2005/8/layout/process1"/>
    <dgm:cxn modelId="{AA433FB4-51A5-4C88-A409-00BE7BEB2441}" type="presParOf" srcId="{BB57ABE1-8728-44FD-947A-7F13FCCF83B7}" destId="{7A25FAC9-154B-43F2-9588-12308D577806}" srcOrd="6" destOrd="0" presId="urn:microsoft.com/office/officeart/2005/8/layout/process1"/>
    <dgm:cxn modelId="{1DB0F31C-87C7-42E6-830E-24EEE45A630F}" type="presParOf" srcId="{BB57ABE1-8728-44FD-947A-7F13FCCF83B7}" destId="{EA18696A-A363-42FC-89E4-548AF0555F74}" srcOrd="7" destOrd="0" presId="urn:microsoft.com/office/officeart/2005/8/layout/process1"/>
    <dgm:cxn modelId="{514FF1A5-F2C3-4ADD-AA62-4041AC37E15E}" type="presParOf" srcId="{EA18696A-A363-42FC-89E4-548AF0555F74}" destId="{9FC0D8B8-1B11-4A3E-AA1D-90769F8CD3A8}" srcOrd="0" destOrd="0" presId="urn:microsoft.com/office/officeart/2005/8/layout/process1"/>
    <dgm:cxn modelId="{CE594911-B82C-44A9-9702-841C42D6FB9F}" type="presParOf" srcId="{BB57ABE1-8728-44FD-947A-7F13FCCF83B7}" destId="{3B76863E-8EF7-489F-82B4-2B627E2D5183}" srcOrd="8" destOrd="0" presId="urn:microsoft.com/office/officeart/2005/8/layout/process1"/>
    <dgm:cxn modelId="{E8E14F11-DF7F-4A29-B154-6AD1279FB200}" type="presParOf" srcId="{BB57ABE1-8728-44FD-947A-7F13FCCF83B7}" destId="{5BD638F1-7522-4527-96DE-7A630AB57200}" srcOrd="9" destOrd="0" presId="urn:microsoft.com/office/officeart/2005/8/layout/process1"/>
    <dgm:cxn modelId="{2099335E-251B-427A-AA71-2F55575A713B}" type="presParOf" srcId="{5BD638F1-7522-4527-96DE-7A630AB57200}" destId="{9B415BCE-88BF-4D9E-BBDC-C5EC66DDFCA1}" srcOrd="0" destOrd="0" presId="urn:microsoft.com/office/officeart/2005/8/layout/process1"/>
    <dgm:cxn modelId="{771107B0-B069-4594-A956-F7B855B88E3F}" type="presParOf" srcId="{BB57ABE1-8728-44FD-947A-7F13FCCF83B7}" destId="{1D28EBE9-6900-4730-83D3-80F8DC8A3AF0}" srcOrd="10"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74884-8542-4CCB-8840-6320E4498CE7}">
      <dsp:nvSpPr>
        <dsp:cNvPr id="0" name=""/>
        <dsp:cNvSpPr/>
      </dsp:nvSpPr>
      <dsp:spPr>
        <a:xfrm>
          <a:off x="0" y="391110"/>
          <a:ext cx="1325839" cy="1049536"/>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Submit Application</a:t>
          </a:r>
        </a:p>
      </dsp:txBody>
      <dsp:txXfrm>
        <a:off x="30740" y="421850"/>
        <a:ext cx="1264359" cy="988056"/>
      </dsp:txXfrm>
    </dsp:sp>
    <dsp:sp modelId="{96FBBAB9-730A-4DFC-9358-2B80980615BF}">
      <dsp:nvSpPr>
        <dsp:cNvPr id="0" name=""/>
        <dsp:cNvSpPr/>
      </dsp:nvSpPr>
      <dsp:spPr>
        <a:xfrm rot="4043">
          <a:off x="1458423" y="752575"/>
          <a:ext cx="281078" cy="328808"/>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458423" y="818287"/>
        <a:ext cx="196755" cy="197284"/>
      </dsp:txXfrm>
    </dsp:sp>
    <dsp:sp modelId="{1977CDA2-75A7-4597-925B-AB09F8F8ABC4}">
      <dsp:nvSpPr>
        <dsp:cNvPr id="0" name=""/>
        <dsp:cNvSpPr/>
      </dsp:nvSpPr>
      <dsp:spPr>
        <a:xfrm>
          <a:off x="1856175" y="393293"/>
          <a:ext cx="1325839" cy="1049536"/>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Eligibility Review</a:t>
          </a:r>
        </a:p>
      </dsp:txBody>
      <dsp:txXfrm>
        <a:off x="1886915" y="424033"/>
        <a:ext cx="1264359" cy="988056"/>
      </dsp:txXfrm>
    </dsp:sp>
    <dsp:sp modelId="{B0BA5E01-E371-4750-AA3A-F2A2B479165D}">
      <dsp:nvSpPr>
        <dsp:cNvPr id="0" name=""/>
        <dsp:cNvSpPr/>
      </dsp:nvSpPr>
      <dsp:spPr>
        <a:xfrm>
          <a:off x="3314598" y="753657"/>
          <a:ext cx="281077" cy="328808"/>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314598" y="819419"/>
        <a:ext cx="196754" cy="197284"/>
      </dsp:txXfrm>
    </dsp:sp>
    <dsp:sp modelId="{37994BA0-1736-430B-AE0F-5B8FA7ED017B}">
      <dsp:nvSpPr>
        <dsp:cNvPr id="0" name=""/>
        <dsp:cNvSpPr/>
      </dsp:nvSpPr>
      <dsp:spPr>
        <a:xfrm>
          <a:off x="3712350" y="393293"/>
          <a:ext cx="1325839" cy="1049536"/>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Data Intake Validation</a:t>
          </a:r>
        </a:p>
      </dsp:txBody>
      <dsp:txXfrm>
        <a:off x="3743090" y="424033"/>
        <a:ext cx="1264359" cy="988056"/>
      </dsp:txXfrm>
    </dsp:sp>
    <dsp:sp modelId="{F53BB7B8-9263-4EE7-A50A-CC1BF3C38D97}">
      <dsp:nvSpPr>
        <dsp:cNvPr id="0" name=""/>
        <dsp:cNvSpPr/>
      </dsp:nvSpPr>
      <dsp:spPr>
        <a:xfrm>
          <a:off x="5170773" y="753657"/>
          <a:ext cx="281077" cy="328808"/>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170773" y="819419"/>
        <a:ext cx="196754" cy="197284"/>
      </dsp:txXfrm>
    </dsp:sp>
    <dsp:sp modelId="{7A25FAC9-154B-43F2-9588-12308D577806}">
      <dsp:nvSpPr>
        <dsp:cNvPr id="0" name=""/>
        <dsp:cNvSpPr/>
      </dsp:nvSpPr>
      <dsp:spPr>
        <a:xfrm>
          <a:off x="5568525" y="393293"/>
          <a:ext cx="1325839" cy="1049536"/>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Execute Program Agreement</a:t>
          </a:r>
        </a:p>
      </dsp:txBody>
      <dsp:txXfrm>
        <a:off x="5599265" y="424033"/>
        <a:ext cx="1264359" cy="988056"/>
      </dsp:txXfrm>
    </dsp:sp>
    <dsp:sp modelId="{EA18696A-A363-42FC-89E4-548AF0555F74}">
      <dsp:nvSpPr>
        <dsp:cNvPr id="0" name=""/>
        <dsp:cNvSpPr/>
      </dsp:nvSpPr>
      <dsp:spPr>
        <a:xfrm>
          <a:off x="7026948" y="753657"/>
          <a:ext cx="281077" cy="328808"/>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026948" y="819419"/>
        <a:ext cx="196754" cy="197284"/>
      </dsp:txXfrm>
    </dsp:sp>
    <dsp:sp modelId="{3B76863E-8EF7-489F-82B4-2B627E2D5183}">
      <dsp:nvSpPr>
        <dsp:cNvPr id="0" name=""/>
        <dsp:cNvSpPr/>
      </dsp:nvSpPr>
      <dsp:spPr>
        <a:xfrm>
          <a:off x="7424700" y="393293"/>
          <a:ext cx="1325839" cy="1049536"/>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Monthly Data Intake and Calculation</a:t>
          </a:r>
        </a:p>
      </dsp:txBody>
      <dsp:txXfrm>
        <a:off x="7455440" y="424033"/>
        <a:ext cx="1264359" cy="988056"/>
      </dsp:txXfrm>
    </dsp:sp>
    <dsp:sp modelId="{5BD638F1-7522-4527-96DE-7A630AB57200}">
      <dsp:nvSpPr>
        <dsp:cNvPr id="0" name=""/>
        <dsp:cNvSpPr/>
      </dsp:nvSpPr>
      <dsp:spPr>
        <a:xfrm>
          <a:off x="8883123" y="753657"/>
          <a:ext cx="281077" cy="328808"/>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8883123" y="819419"/>
        <a:ext cx="196754" cy="197284"/>
      </dsp:txXfrm>
    </dsp:sp>
    <dsp:sp modelId="{1D28EBE9-6900-4730-83D3-80F8DC8A3AF0}">
      <dsp:nvSpPr>
        <dsp:cNvPr id="0" name=""/>
        <dsp:cNvSpPr/>
      </dsp:nvSpPr>
      <dsp:spPr>
        <a:xfrm>
          <a:off x="9280875" y="393293"/>
          <a:ext cx="1325839" cy="1049536"/>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Process Payment</a:t>
          </a:r>
        </a:p>
      </dsp:txBody>
      <dsp:txXfrm>
        <a:off x="9311615" y="424033"/>
        <a:ext cx="1264359" cy="9880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EC233-86DA-42EE-B961-9333ABC79C1E}"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A2C91-AE69-4166-810F-832232D8DE74}" type="slidenum">
              <a:rPr lang="en-US" smtClean="0"/>
              <a:t>‹#›</a:t>
            </a:fld>
            <a:endParaRPr lang="en-US"/>
          </a:p>
        </p:txBody>
      </p:sp>
    </p:spTree>
    <p:extLst>
      <p:ext uri="{BB962C8B-B14F-4D97-AF65-F5344CB8AC3E}">
        <p14:creationId xmlns:p14="http://schemas.microsoft.com/office/powerpoint/2010/main" val="234308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659940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gn="just">
              <a:lnSpc>
                <a:spcPct val="115000"/>
              </a:lnSpc>
              <a:buFont typeface="Symbol" panose="05050102010706020507" pitchFamily="18" charset="2"/>
              <a:buChar char=""/>
            </a:pPr>
            <a:r>
              <a:rPr lang="en-US">
                <a:latin typeface="Calibri" panose="020F0502020204030204" pitchFamily="34" charset="0"/>
                <a:ea typeface="Times New Roman" panose="02020603050405020304" pitchFamily="18" charset="0"/>
                <a:cs typeface="Times New Roman" panose="02020603050405020304" pitchFamily="18" charset="0"/>
              </a:rPr>
              <a:t>Plug and charging session data, including:</a:t>
            </a:r>
            <a:endParaRPr lang="en-US">
              <a:latin typeface="Cambria" panose="02040503050406030204" pitchFamily="18" charset="0"/>
              <a:ea typeface="Times New Roman" panose="02020603050405020304" pitchFamily="18" charset="0"/>
              <a:cs typeface="Times New Roman" panose="02020603050405020304" pitchFamily="18" charset="0"/>
            </a:endParaRPr>
          </a:p>
          <a:p>
            <a:pPr marL="785372" lvl="1" indent="-302066" algn="just">
              <a:lnSpc>
                <a:spcPct val="115000"/>
              </a:lnSpc>
              <a:buFont typeface="Courier New" panose="02070309020205020404" pitchFamily="49" charset="0"/>
              <a:buChar char="o"/>
            </a:pPr>
            <a:r>
              <a:rPr lang="en-US">
                <a:latin typeface="Calibri" panose="020F0502020204030204" pitchFamily="34" charset="0"/>
                <a:ea typeface="Times New Roman" panose="02020603050405020304" pitchFamily="18" charset="0"/>
                <a:cs typeface="Times New Roman" panose="02020603050405020304" pitchFamily="18" charset="0"/>
              </a:rPr>
              <a:t>the number of sessions daily;</a:t>
            </a:r>
            <a:endParaRPr lang="en-US">
              <a:latin typeface="Cambria" panose="02040503050406030204" pitchFamily="18" charset="0"/>
              <a:ea typeface="Times New Roman" panose="02020603050405020304" pitchFamily="18" charset="0"/>
              <a:cs typeface="Times New Roman" panose="02020603050405020304" pitchFamily="18" charset="0"/>
            </a:endParaRPr>
          </a:p>
          <a:p>
            <a:pPr marL="785372" lvl="1" indent="-302066" algn="just">
              <a:lnSpc>
                <a:spcPct val="115000"/>
              </a:lnSpc>
              <a:buFont typeface="Courier New" panose="02070309020205020404" pitchFamily="49" charset="0"/>
              <a:buChar char="o"/>
            </a:pPr>
            <a:r>
              <a:rPr lang="en-US">
                <a:latin typeface="Calibri" panose="020F0502020204030204" pitchFamily="34" charset="0"/>
                <a:ea typeface="Times New Roman" panose="02020603050405020304" pitchFamily="18" charset="0"/>
                <a:cs typeface="Times New Roman" panose="02020603050405020304" pitchFamily="18" charset="0"/>
              </a:rPr>
              <a:t>start and stop times of each charge;</a:t>
            </a:r>
            <a:endParaRPr lang="en-US">
              <a:latin typeface="Cambria" panose="02040503050406030204" pitchFamily="18" charset="0"/>
              <a:ea typeface="Times New Roman" panose="02020603050405020304" pitchFamily="18" charset="0"/>
              <a:cs typeface="Times New Roman" panose="02020603050405020304" pitchFamily="18" charset="0"/>
            </a:endParaRPr>
          </a:p>
          <a:p>
            <a:pPr marL="785372" lvl="1" indent="-302066" algn="just">
              <a:lnSpc>
                <a:spcPct val="115000"/>
              </a:lnSpc>
              <a:buFont typeface="Courier New" panose="02070309020205020404" pitchFamily="49" charset="0"/>
              <a:buChar char="o"/>
            </a:pPr>
            <a:r>
              <a:rPr lang="en-US">
                <a:latin typeface="Calibri" panose="020F0502020204030204" pitchFamily="34" charset="0"/>
                <a:ea typeface="Times New Roman" panose="02020603050405020304" pitchFamily="18" charset="0"/>
                <a:cs typeface="Times New Roman" panose="02020603050405020304" pitchFamily="18" charset="0"/>
              </a:rPr>
              <a:t>the amount of time each vehicle is plugged in per session;</a:t>
            </a:r>
            <a:endParaRPr lang="en-US">
              <a:latin typeface="Cambria" panose="02040503050406030204" pitchFamily="18" charset="0"/>
              <a:ea typeface="Times New Roman" panose="02020603050405020304" pitchFamily="18" charset="0"/>
              <a:cs typeface="Times New Roman" panose="02020603050405020304" pitchFamily="18" charset="0"/>
            </a:endParaRPr>
          </a:p>
          <a:p>
            <a:pPr marL="785372" lvl="1" indent="-302066" algn="just">
              <a:lnSpc>
                <a:spcPct val="115000"/>
              </a:lnSpc>
              <a:buFont typeface="Courier New" panose="02070309020205020404" pitchFamily="49" charset="0"/>
              <a:buChar char="o"/>
            </a:pPr>
            <a:r>
              <a:rPr lang="en-US">
                <a:latin typeface="Calibri" panose="020F0502020204030204" pitchFamily="34" charset="0"/>
                <a:ea typeface="Times New Roman" panose="02020603050405020304" pitchFamily="18" charset="0"/>
                <a:cs typeface="Times New Roman" panose="02020603050405020304" pitchFamily="18" charset="0"/>
              </a:rPr>
              <a:t>peak kW per charging session;</a:t>
            </a:r>
            <a:endParaRPr lang="en-US">
              <a:latin typeface="Cambria" panose="02040503050406030204" pitchFamily="18" charset="0"/>
              <a:ea typeface="Times New Roman" panose="02020603050405020304" pitchFamily="18" charset="0"/>
              <a:cs typeface="Times New Roman" panose="02020603050405020304" pitchFamily="18" charset="0"/>
            </a:endParaRPr>
          </a:p>
          <a:p>
            <a:pPr marL="785372" lvl="1" indent="-302066" algn="just">
              <a:lnSpc>
                <a:spcPct val="115000"/>
              </a:lnSpc>
              <a:buFont typeface="Courier New" panose="02070309020205020404" pitchFamily="49" charset="0"/>
              <a:buChar char="o"/>
            </a:pPr>
            <a:r>
              <a:rPr lang="en-US">
                <a:latin typeface="Calibri" panose="020F0502020204030204" pitchFamily="34" charset="0"/>
                <a:ea typeface="Times New Roman" panose="02020603050405020304" pitchFamily="18" charset="0"/>
                <a:cs typeface="Times New Roman" panose="02020603050405020304" pitchFamily="18" charset="0"/>
              </a:rPr>
              <a:t>kWh per charging session; and</a:t>
            </a:r>
            <a:endParaRPr lang="en-US">
              <a:latin typeface="Cambria" panose="02040503050406030204" pitchFamily="18" charset="0"/>
              <a:ea typeface="Times New Roman" panose="02020603050405020304" pitchFamily="18" charset="0"/>
              <a:cs typeface="Times New Roman" panose="02020603050405020304" pitchFamily="18" charset="0"/>
            </a:endParaRPr>
          </a:p>
          <a:p>
            <a:pPr marL="785372" lvl="1" indent="-302066" algn="just">
              <a:lnSpc>
                <a:spcPct val="115000"/>
              </a:lnSpc>
              <a:spcAft>
                <a:spcPts val="634"/>
              </a:spcAft>
              <a:buFont typeface="Courier New" panose="02070309020205020404" pitchFamily="49" charset="0"/>
              <a:buChar char="o"/>
            </a:pPr>
            <a:r>
              <a:rPr lang="en-US">
                <a:latin typeface="Calibri" panose="020F0502020204030204" pitchFamily="34" charset="0"/>
                <a:ea typeface="Times New Roman" panose="02020603050405020304" pitchFamily="18" charset="0"/>
                <a:cs typeface="Times New Roman" panose="02020603050405020304" pitchFamily="18" charset="0"/>
              </a:rPr>
              <a:t>plug outage information. Plug outage information is to include the number and duration of outages and is to be differentiated by expected outages (for maintenance) and unexpected outages.</a:t>
            </a:r>
            <a:endParaRPr lang="en-US">
              <a:latin typeface="Cambria" panose="02040503050406030204" pitchFamily="18"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0C31697-71DE-4357-A5FD-55DCDC18C101}" type="slidenum">
              <a:rPr lang="en-US" smtClean="0"/>
              <a:t>11</a:t>
            </a:fld>
            <a:endParaRPr lang="en-US"/>
          </a:p>
        </p:txBody>
      </p:sp>
    </p:spTree>
    <p:extLst>
      <p:ext uri="{BB962C8B-B14F-4D97-AF65-F5344CB8AC3E}">
        <p14:creationId xmlns:p14="http://schemas.microsoft.com/office/powerpoint/2010/main" val="3042683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1391510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Calibri" panose="020F0502020204030204" pitchFamily="34" charset="0"/>
                <a:cs typeface="+mn-cs"/>
              </a:rPr>
              <a:t>Provide funding to offset utility and customer-side costs to ensuring a site has adequate power to install EV chargers on commercial </a:t>
            </a:r>
            <a:r>
              <a:rPr kumimoji="0" lang="en-US" sz="1200" b="0" i="0" u="none" strike="noStrike" kern="1200" cap="none" spc="0" normalizeH="0" baseline="0" noProof="0">
                <a:ln>
                  <a:noFill/>
                </a:ln>
                <a:solidFill>
                  <a:prstClr val="black"/>
                </a:solidFill>
                <a:effectLst/>
                <a:uLnTx/>
                <a:uFillTx/>
                <a:latin typeface="+mn-lt"/>
                <a:ea typeface="Arial" panose="020B0604020202020204" pitchFamily="34" charset="0"/>
                <a:cs typeface="+mn-cs"/>
              </a:rPr>
              <a:t>properties for light- duty vehicles in Con Edison service territory. </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endParaRPr lang="en-US"/>
          </a:p>
        </p:txBody>
      </p:sp>
      <p:sp>
        <p:nvSpPr>
          <p:cNvPr id="4" name="Slide Number Placeholder 3"/>
          <p:cNvSpPr>
            <a:spLocks noGrp="1"/>
          </p:cNvSpPr>
          <p:nvPr>
            <p:ph type="sldNum" sz="quarter" idx="5"/>
          </p:nvPr>
        </p:nvSpPr>
        <p:spPr/>
        <p:txBody>
          <a:bodyPr/>
          <a:lstStyle/>
          <a:p>
            <a:fld id="{295A2C91-AE69-4166-810F-832232D8DE74}" type="slidenum">
              <a:rPr lang="en-US" smtClean="0"/>
              <a:t>14</a:t>
            </a:fld>
            <a:endParaRPr lang="en-US"/>
          </a:p>
        </p:txBody>
      </p:sp>
    </p:spTree>
    <p:extLst>
      <p:ext uri="{BB962C8B-B14F-4D97-AF65-F5344CB8AC3E}">
        <p14:creationId xmlns:p14="http://schemas.microsoft.com/office/powerpoint/2010/main" val="3561377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 per kW avoided + bonus depending on nameplate and site characteristics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C19A5-2018-4E65-BE9E-0E04426E41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4104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17</a:t>
            </a:fld>
            <a:endParaRPr lang="en-US"/>
          </a:p>
        </p:txBody>
      </p:sp>
    </p:spTree>
    <p:extLst>
      <p:ext uri="{BB962C8B-B14F-4D97-AF65-F5344CB8AC3E}">
        <p14:creationId xmlns:p14="http://schemas.microsoft.com/office/powerpoint/2010/main" val="1748520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C19A5-2018-4E65-BE9E-0E04426E41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710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948958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5A2C91-AE69-4166-810F-832232D8DE74}" type="slidenum">
              <a:rPr lang="en-US" smtClean="0"/>
              <a:t>20</a:t>
            </a:fld>
            <a:endParaRPr lang="en-US"/>
          </a:p>
        </p:txBody>
      </p:sp>
    </p:spTree>
    <p:extLst>
      <p:ext uri="{BB962C8B-B14F-4D97-AF65-F5344CB8AC3E}">
        <p14:creationId xmlns:p14="http://schemas.microsoft.com/office/powerpoint/2010/main" val="2358627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1405389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C31697-71DE-4357-A5FD-55DCDC18C101}" type="slidenum">
              <a:rPr lang="en-US" smtClean="0"/>
              <a:t>24</a:t>
            </a:fld>
            <a:endParaRPr lang="en-US"/>
          </a:p>
        </p:txBody>
      </p:sp>
    </p:spTree>
    <p:extLst>
      <p:ext uri="{BB962C8B-B14F-4D97-AF65-F5344CB8AC3E}">
        <p14:creationId xmlns:p14="http://schemas.microsoft.com/office/powerpoint/2010/main" val="620792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FC19A5-2018-4E65-BE9E-0E04426E41BE}" type="slidenum">
              <a:rPr lang="en-US" smtClean="0"/>
              <a:t>2</a:t>
            </a:fld>
            <a:endParaRPr lang="en-US"/>
          </a:p>
        </p:txBody>
      </p:sp>
    </p:spTree>
    <p:extLst>
      <p:ext uri="{BB962C8B-B14F-4D97-AF65-F5344CB8AC3E}">
        <p14:creationId xmlns:p14="http://schemas.microsoft.com/office/powerpoint/2010/main" val="236013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113891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Calibri" panose="020F0502020204030204" pitchFamily="34" charset="0"/>
                <a:cs typeface="+mn-cs"/>
              </a:rPr>
              <a:t>Provide funding to offset utility and customer-side costs to ensuring a site has adequate power to install EV chargers on commercial </a:t>
            </a:r>
            <a:r>
              <a:rPr kumimoji="0" lang="en-US" sz="1200" b="0" i="0" u="none" strike="noStrike" kern="1200" cap="none" spc="0" normalizeH="0" baseline="0" noProof="0">
                <a:ln>
                  <a:noFill/>
                </a:ln>
                <a:solidFill>
                  <a:prstClr val="black"/>
                </a:solidFill>
                <a:effectLst/>
                <a:uLnTx/>
                <a:uFillTx/>
                <a:latin typeface="+mn-lt"/>
                <a:ea typeface="Arial" panose="020B0604020202020204" pitchFamily="34" charset="0"/>
                <a:cs typeface="+mn-cs"/>
              </a:rPr>
              <a:t>properties for light- duty vehicles in Con Edison service territory. </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endParaRPr lang="en-US"/>
          </a:p>
        </p:txBody>
      </p:sp>
      <p:sp>
        <p:nvSpPr>
          <p:cNvPr id="4" name="Slide Number Placeholder 3"/>
          <p:cNvSpPr>
            <a:spLocks noGrp="1"/>
          </p:cNvSpPr>
          <p:nvPr>
            <p:ph type="sldNum" sz="quarter" idx="5"/>
          </p:nvPr>
        </p:nvSpPr>
        <p:spPr/>
        <p:txBody>
          <a:bodyPr/>
          <a:lstStyle/>
          <a:p>
            <a:fld id="{295A2C91-AE69-4166-810F-832232D8DE74}" type="slidenum">
              <a:rPr lang="en-US" smtClean="0"/>
              <a:t>4</a:t>
            </a:fld>
            <a:endParaRPr lang="en-US"/>
          </a:p>
        </p:txBody>
      </p:sp>
    </p:spTree>
    <p:extLst>
      <p:ext uri="{BB962C8B-B14F-4D97-AF65-F5344CB8AC3E}">
        <p14:creationId xmlns:p14="http://schemas.microsoft.com/office/powerpoint/2010/main" val="3840967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306" lvl="1" defTabSz="966612">
              <a:defRPr/>
            </a:pPr>
            <a:r>
              <a:rPr lang="en-US"/>
              <a:t>Presenter: Alison</a:t>
            </a:r>
          </a:p>
          <a:p>
            <a:pPr lvl="1"/>
            <a:endParaRPr lang="en-US"/>
          </a:p>
          <a:p>
            <a:pPr lvl="1"/>
            <a:r>
              <a:rPr lang="en-US"/>
              <a:t>Station size: min 2 and max 10 </a:t>
            </a:r>
          </a:p>
          <a:p>
            <a:pPr lvl="2"/>
            <a:r>
              <a:rPr lang="en-US"/>
              <a:t>Stations with 2 chargers cannot make up more than 50% of the plugs</a:t>
            </a:r>
          </a:p>
          <a:p>
            <a:pPr lvl="1"/>
            <a:r>
              <a:rPr lang="en-US"/>
              <a:t>Eligible customer type (e.g. Developer, site host)</a:t>
            </a:r>
          </a:p>
          <a:p>
            <a:pPr lvl="1"/>
            <a:r>
              <a:rPr lang="en-US"/>
              <a:t>Quarterly reporting &amp; following operational requirements</a:t>
            </a:r>
          </a:p>
          <a:p>
            <a:endParaRPr lang="en-US"/>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50C31697-71DE-4357-A5FD-55DCDC18C101}"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554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$100K per 150 kW DCFC plug equates to $667 per kW for DCFC</a:t>
            </a:r>
          </a:p>
          <a:p>
            <a:endParaRPr lang="en-US"/>
          </a:p>
          <a:p>
            <a:r>
              <a:rPr lang="en-US"/>
              <a:t>Give example: if you are installing CCS chargers at a MUD in a DAC, Con Edison will give you up to $20K to cover your eligible costs. So if your costs are $11K, Con Edison will give you $11K. If your costs are $25K, Con Edison will give you $20K. If you’re installing Tesla plugs at a mall, you’re eligible for 50%. So if your costs are $11K, we’ll give you $5.5K; if your costs are $25K, we’ll give you $10K. </a:t>
            </a:r>
          </a:p>
          <a:p>
            <a:r>
              <a:rPr lang="en-US"/>
              <a:t>The purpose of today is to go through a lot of examples, so we’ll have a chance to talk through this in more detail</a:t>
            </a:r>
          </a:p>
          <a:p>
            <a:endParaRPr lang="en-US"/>
          </a:p>
          <a:p>
            <a:pPr defTabSz="966612">
              <a:defRPr/>
            </a:pPr>
            <a:r>
              <a:rPr lang="en-US" sz="1300" kern="0">
                <a:ea typeface="ＭＳ Ｐゴシック"/>
              </a:rPr>
              <a:t>L2 value is based on program data to date, this delivers maximum allowed incentives to vast majority of L2 projects</a:t>
            </a:r>
          </a:p>
          <a:p>
            <a:pPr defTabSz="966612">
              <a:defRPr/>
            </a:pPr>
            <a:endParaRPr lang="en-US" sz="1300" kern="0">
              <a:ea typeface="ＭＳ Ｐゴシック"/>
            </a:endParaRPr>
          </a:p>
          <a:p>
            <a:pPr defTabSz="966612">
              <a:defRPr/>
            </a:pPr>
            <a:r>
              <a:rPr lang="en-US" sz="1300" kern="0">
                <a:ea typeface="ＭＳ Ｐゴシック"/>
              </a:rPr>
              <a:t>Hand back to Louisa</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258B7-E56F-4B15-8F9F-D29A31F6FE6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52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258B7-E56F-4B15-8F9F-D29A31F6FE6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20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7BFD16-F52B-4D86-80E5-6E7D4AD979C1}" type="slidenum">
              <a:rPr lang="en-US" smtClean="0"/>
              <a:t>9</a:t>
            </a:fld>
            <a:endParaRPr lang="en-US"/>
          </a:p>
        </p:txBody>
      </p:sp>
    </p:spTree>
    <p:extLst>
      <p:ext uri="{BB962C8B-B14F-4D97-AF65-F5344CB8AC3E}">
        <p14:creationId xmlns:p14="http://schemas.microsoft.com/office/powerpoint/2010/main" val="358914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7BFD16-F52B-4D86-80E5-6E7D4AD979C1}" type="slidenum">
              <a:rPr lang="en-US" smtClean="0"/>
              <a:t>10</a:t>
            </a:fld>
            <a:endParaRPr lang="en-US"/>
          </a:p>
        </p:txBody>
      </p:sp>
    </p:spTree>
    <p:extLst>
      <p:ext uri="{BB962C8B-B14F-4D97-AF65-F5344CB8AC3E}">
        <p14:creationId xmlns:p14="http://schemas.microsoft.com/office/powerpoint/2010/main" val="615608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emf"/><Relationship Id="rId5" Type="http://schemas.openxmlformats.org/officeDocument/2006/relationships/image" Target="../media/image14.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8.xml"/><Relationship Id="rId7" Type="http://schemas.openxmlformats.org/officeDocument/2006/relationships/oleObject" Target="../embeddings/oleObject3.bin"/><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11" Type="http://schemas.openxmlformats.org/officeDocument/2006/relationships/image" Target="../media/image9.jpeg"/><Relationship Id="rId5" Type="http://schemas.openxmlformats.org/officeDocument/2006/relationships/tags" Target="../tags/tag10.xml"/><Relationship Id="rId10" Type="http://schemas.openxmlformats.org/officeDocument/2006/relationships/image" Target="../media/image8.svg"/><Relationship Id="rId4" Type="http://schemas.openxmlformats.org/officeDocument/2006/relationships/tags" Target="../tags/tag9.xml"/><Relationship Id="rId9"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3.xml"/><Relationship Id="rId7" Type="http://schemas.openxmlformats.org/officeDocument/2006/relationships/oleObject" Target="../embeddings/oleObject3.bin"/><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11" Type="http://schemas.openxmlformats.org/officeDocument/2006/relationships/image" Target="../media/image9.jpeg"/><Relationship Id="rId5" Type="http://schemas.openxmlformats.org/officeDocument/2006/relationships/tags" Target="../tags/tag15.xml"/><Relationship Id="rId10" Type="http://schemas.openxmlformats.org/officeDocument/2006/relationships/image" Target="../media/image8.svg"/><Relationship Id="rId4" Type="http://schemas.openxmlformats.org/officeDocument/2006/relationships/tags" Target="../tags/tag14.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8.xml"/><Relationship Id="rId7" Type="http://schemas.openxmlformats.org/officeDocument/2006/relationships/oleObject" Target="../embeddings/oleObject4.bin"/><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10" Type="http://schemas.openxmlformats.org/officeDocument/2006/relationships/image" Target="../media/image2.emf"/><Relationship Id="rId4" Type="http://schemas.openxmlformats.org/officeDocument/2006/relationships/tags" Target="../tags/tag19.xml"/><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7EAA6E2-591A-B4C7-5BB3-22AB6A7917B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1"/>
            <a:ext cx="12192000" cy="52927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1"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398" b="0" i="0" baseline="0">
              <a:solidFill>
                <a:srgbClr val="FFFFFF"/>
              </a:solidFill>
              <a:latin typeface="+mn-lt"/>
              <a:ea typeface="+mn-ea"/>
              <a:cs typeface="+mn-cs"/>
              <a:sym typeface="Trebuchet MS" panose="020B0603020202020204" pitchFamily="34" charset="0"/>
            </a:endParaRPr>
          </a:p>
        </p:txBody>
      </p:sp>
      <p:sp>
        <p:nvSpPr>
          <p:cNvPr id="14" name="Rectangle 13"/>
          <p:cNvSpPr/>
          <p:nvPr userDrawn="1"/>
        </p:nvSpPr>
        <p:spPr>
          <a:xfrm>
            <a:off x="1" y="5279185"/>
            <a:ext cx="12192000" cy="1578817"/>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21" name="Rectangle 20"/>
          <p:cNvSpPr/>
          <p:nvPr userDrawn="1"/>
        </p:nvSpPr>
        <p:spPr bwMode="black">
          <a:xfrm>
            <a:off x="630936" y="626200"/>
            <a:ext cx="8125200" cy="5529600"/>
          </a:xfrm>
          <a:prstGeom prst="rect">
            <a:avLst/>
          </a:prstGeom>
          <a:gradFill flip="none" rotWithShape="1">
            <a:gsLst>
              <a:gs pos="0">
                <a:schemeClr val="accent2">
                  <a:alpha val="76000"/>
                </a:schemeClr>
              </a:gs>
              <a:gs pos="71000">
                <a:srgbClr val="4CB0DF">
                  <a:alpha val="89000"/>
                </a:srgbClr>
              </a:gs>
              <a:gs pos="100000">
                <a:schemeClr val="accent1">
                  <a:lumMod val="60000"/>
                  <a:lumOff val="40000"/>
                  <a:alpha val="74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999">
              <a:solidFill>
                <a:prstClr val="white"/>
              </a:solidFill>
              <a:latin typeface="+mn-lt"/>
              <a:ea typeface="+mn-ea"/>
              <a:cs typeface="+mn-cs"/>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77704"/>
            <a:ext cx="6868800" cy="187424"/>
          </a:xfrm>
          <a:prstGeom prst="rect">
            <a:avLst/>
          </a:prstGeom>
          <a:noFill/>
        </p:spPr>
        <p:txBody>
          <a:bodyPr anchor="ctr"/>
          <a:lstStyle>
            <a:lvl1pPr algn="l">
              <a:lnSpc>
                <a:spcPct val="110000"/>
              </a:lnSpc>
              <a:buNone/>
              <a:defRPr sz="1200" b="1" cap="all" baseline="0">
                <a:solidFill>
                  <a:schemeClr val="accent2"/>
                </a:solidFill>
                <a:latin typeface="+mn-lt"/>
                <a:ea typeface="+mn-ea"/>
                <a:cs typeface="+mn-cs"/>
                <a:sym typeface="Trebuchet MS" panose="020B0603020202020204" pitchFamily="34" charset="0"/>
              </a:defRPr>
            </a:lvl1pPr>
            <a:lvl2pPr algn="ctr">
              <a:buNone/>
              <a:defRPr/>
            </a:lvl2pPr>
            <a:lvl3pPr marL="0" indent="0" algn="ctr">
              <a:buNone/>
              <a:defRPr/>
            </a:lvl3pPr>
            <a:lvl4pPr marL="228531" indent="0" algn="ctr">
              <a:buNone/>
              <a:defRPr/>
            </a:lvl4pPr>
            <a:lvl5pPr marL="457063"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588898"/>
            <a:ext cx="6868800" cy="249812"/>
          </a:xfrm>
          <a:prstGeom prst="rect">
            <a:avLst/>
          </a:prstGeom>
        </p:spPr>
        <p:txBody>
          <a:bodyPr anchor="ctr"/>
          <a:lstStyle>
            <a:lvl1pPr marL="0" indent="0" algn="l">
              <a:lnSpc>
                <a:spcPct val="110000"/>
              </a:lnSpc>
              <a:buNone/>
              <a:defRPr sz="1600" baseline="0">
                <a:solidFill>
                  <a:schemeClr val="bg1"/>
                </a:solidFill>
                <a:latin typeface="+mn-lt"/>
                <a:ea typeface="+mn-ea"/>
                <a:cs typeface="+mn-cs"/>
                <a:sym typeface="Trebuchet MS" panose="020B0603020202020204" pitchFamily="34"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4"/>
            <a:ext cx="6868800" cy="3138423"/>
          </a:xfrm>
          <a:prstGeom prst="rect">
            <a:avLst/>
          </a:prstGeom>
        </p:spPr>
        <p:txBody>
          <a:bodyPr vert="horz" anchor="b">
            <a:normAutofit/>
          </a:bodyPr>
          <a:lstStyle>
            <a:lvl1pPr algn="l">
              <a:lnSpc>
                <a:spcPct val="93000"/>
              </a:lnSpc>
              <a:defRPr sz="5398" baseline="0">
                <a:solidFill>
                  <a:schemeClr val="bg1"/>
                </a:solidFill>
                <a:latin typeface="+mj-lt"/>
                <a:ea typeface="+mj-ea"/>
                <a:cs typeface="+mj-cs"/>
                <a:sym typeface="Trebuchet MS" panose="020B0603020202020204" pitchFamily="34" charset="0"/>
              </a:defRPr>
            </a:lvl1pPr>
          </a:lstStyle>
          <a:p>
            <a:r>
              <a:rPr lang="en-US"/>
              <a:t>Title in Title Case</a:t>
            </a:r>
          </a:p>
        </p:txBody>
      </p:sp>
      <p:pic>
        <p:nvPicPr>
          <p:cNvPr id="17" name="Picture 16"/>
          <p:cNvPicPr>
            <a:picLocks noChangeAspect="1"/>
          </p:cNvPicPr>
          <p:nvPr userDrawn="1"/>
        </p:nvPicPr>
        <p:blipFill>
          <a:blip r:embed="rId7">
            <a:biLevel thresh="50000"/>
            <a:extLst>
              <a:ext uri="{28A0092B-C50C-407E-A947-70E740481C1C}">
                <a14:useLocalDpi xmlns:a14="http://schemas.microsoft.com/office/drawing/2010/main" val="0"/>
              </a:ext>
            </a:extLst>
          </a:blip>
          <a:stretch>
            <a:fillRect/>
          </a:stretch>
        </p:blipFill>
        <p:spPr>
          <a:xfrm>
            <a:off x="9219721" y="5910608"/>
            <a:ext cx="2444834" cy="498517"/>
          </a:xfrm>
          <a:prstGeom prst="rect">
            <a:avLst/>
          </a:prstGeom>
        </p:spPr>
      </p:pic>
    </p:spTree>
    <p:extLst>
      <p:ext uri="{BB962C8B-B14F-4D97-AF65-F5344CB8AC3E}">
        <p14:creationId xmlns:p14="http://schemas.microsoft.com/office/powerpoint/2010/main" val="3302964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85839" y="1817634"/>
            <a:ext cx="5415457" cy="3685937"/>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450DD9E7-CF67-ABB7-65AE-772CF4B6E48D}"/>
              </a:ext>
            </a:extLst>
          </p:cNvPr>
          <p:cNvSpPr>
            <a:spLocks noGrp="1"/>
          </p:cNvSpPr>
          <p:nvPr>
            <p:ph idx="10"/>
          </p:nvPr>
        </p:nvSpPr>
        <p:spPr>
          <a:xfrm>
            <a:off x="485839" y="1252586"/>
            <a:ext cx="5415457" cy="366268"/>
          </a:xfrm>
        </p:spPr>
        <p:txBody>
          <a:bodyPr/>
          <a:lstStyle>
            <a:lvl1pPr marL="0" indent="0">
              <a:buNone/>
              <a:defRPr sz="2400" b="1">
                <a:solidFill>
                  <a:schemeClr val="accent1"/>
                </a:solidFill>
                <a:latin typeface="+mn-lt"/>
              </a:defRPr>
            </a:lvl1pPr>
            <a:lvl2pPr>
              <a:defRPr sz="1400"/>
            </a:lvl2pPr>
            <a:lvl3pPr>
              <a:defRPr sz="1400"/>
            </a:lvl3pPr>
            <a:lvl4pPr>
              <a:defRPr sz="1400"/>
            </a:lvl4pPr>
            <a:lvl5pPr>
              <a:defRPr sz="1400"/>
            </a:lvl5pPr>
          </a:lstStyle>
          <a:p>
            <a:pPr lvl="0"/>
            <a:r>
              <a:rPr lang="en-US"/>
              <a:t>Click to edit Master text styles</a:t>
            </a:r>
          </a:p>
        </p:txBody>
      </p:sp>
      <p:sp>
        <p:nvSpPr>
          <p:cNvPr id="13" name="Content Placeholder 2">
            <a:extLst>
              <a:ext uri="{FF2B5EF4-FFF2-40B4-BE49-F238E27FC236}">
                <a16:creationId xmlns:a16="http://schemas.microsoft.com/office/drawing/2014/main" id="{6AAB00C5-F62C-D0E8-2133-235276B260E6}"/>
              </a:ext>
            </a:extLst>
          </p:cNvPr>
          <p:cNvSpPr>
            <a:spLocks noGrp="1"/>
          </p:cNvSpPr>
          <p:nvPr>
            <p:ph idx="11"/>
          </p:nvPr>
        </p:nvSpPr>
        <p:spPr>
          <a:xfrm>
            <a:off x="6320480" y="1817634"/>
            <a:ext cx="5415457" cy="3685937"/>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4473070-E0CC-35DB-12C9-CCC48B004672}"/>
              </a:ext>
            </a:extLst>
          </p:cNvPr>
          <p:cNvSpPr>
            <a:spLocks noGrp="1"/>
          </p:cNvSpPr>
          <p:nvPr>
            <p:ph idx="12"/>
          </p:nvPr>
        </p:nvSpPr>
        <p:spPr>
          <a:xfrm>
            <a:off x="6320480" y="1252586"/>
            <a:ext cx="5415457" cy="366268"/>
          </a:xfrm>
        </p:spPr>
        <p:txBody>
          <a:bodyPr/>
          <a:lstStyle>
            <a:lvl1pPr marL="0" indent="0">
              <a:buNone/>
              <a:defRPr sz="2400" b="1">
                <a:solidFill>
                  <a:schemeClr val="accent1"/>
                </a:solidFill>
                <a:latin typeface="+mn-lt"/>
              </a:defRPr>
            </a:lvl1pPr>
            <a:lvl2pPr>
              <a:defRPr sz="1400"/>
            </a:lvl2pPr>
            <a:lvl3pPr>
              <a:defRPr sz="1400"/>
            </a:lvl3pPr>
            <a:lvl4pPr>
              <a:defRPr sz="1400"/>
            </a:lvl4pPr>
            <a:lvl5pPr>
              <a:defRPr sz="1400"/>
            </a:lvl5pPr>
          </a:lstStyle>
          <a:p>
            <a:pPr lvl="0"/>
            <a:r>
              <a:rPr lang="en-US"/>
              <a:t>Click to edit Master text styles</a:t>
            </a:r>
          </a:p>
        </p:txBody>
      </p:sp>
    </p:spTree>
    <p:custDataLst>
      <p:tags r:id="rId1"/>
    </p:custDataLst>
    <p:extLst>
      <p:ext uri="{BB962C8B-B14F-4D97-AF65-F5344CB8AC3E}">
        <p14:creationId xmlns:p14="http://schemas.microsoft.com/office/powerpoint/2010/main" val="22502519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0FC4E-94B0-938A-860E-DDC0DAE295C4}"/>
              </a:ext>
            </a:extLst>
          </p:cNvPr>
          <p:cNvSpPr>
            <a:spLocks noGrp="1"/>
          </p:cNvSpPr>
          <p:nvPr>
            <p:ph idx="1"/>
          </p:nvPr>
        </p:nvSpPr>
        <p:spPr>
          <a:xfrm>
            <a:off x="485839" y="1817634"/>
            <a:ext cx="3561122" cy="3685937"/>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746636F2-1A91-7542-BA38-0F5C30AB3EC4}"/>
              </a:ext>
            </a:extLst>
          </p:cNvPr>
          <p:cNvSpPr>
            <a:spLocks noGrp="1"/>
          </p:cNvSpPr>
          <p:nvPr>
            <p:ph idx="10"/>
          </p:nvPr>
        </p:nvSpPr>
        <p:spPr>
          <a:xfrm>
            <a:off x="485839" y="1252586"/>
            <a:ext cx="3561122" cy="366268"/>
          </a:xfrm>
        </p:spPr>
        <p:txBody>
          <a:bodyPr/>
          <a:lstStyle>
            <a:lvl1pPr marL="0" indent="0">
              <a:buNone/>
              <a:defRPr sz="2400" b="1">
                <a:solidFill>
                  <a:schemeClr val="accent1"/>
                </a:solidFill>
                <a:latin typeface="+mn-lt"/>
              </a:defRPr>
            </a:lvl1pPr>
            <a:lvl2pPr>
              <a:defRPr sz="1400"/>
            </a:lvl2pPr>
            <a:lvl3pPr>
              <a:defRPr sz="1400"/>
            </a:lvl3pPr>
            <a:lvl4pPr>
              <a:defRPr sz="1400"/>
            </a:lvl4pPr>
            <a:lvl5pPr>
              <a:defRPr sz="1400"/>
            </a:lvl5pPr>
          </a:lstStyle>
          <a:p>
            <a:pPr lvl="0"/>
            <a:r>
              <a:rPr lang="en-US"/>
              <a:t>Click to edit Master text styles</a:t>
            </a:r>
          </a:p>
        </p:txBody>
      </p:sp>
      <p:sp>
        <p:nvSpPr>
          <p:cNvPr id="5" name="Content Placeholder 2">
            <a:extLst>
              <a:ext uri="{FF2B5EF4-FFF2-40B4-BE49-F238E27FC236}">
                <a16:creationId xmlns:a16="http://schemas.microsoft.com/office/drawing/2014/main" id="{9B8AA8F8-2A19-23A3-E975-5E1970E516E0}"/>
              </a:ext>
            </a:extLst>
          </p:cNvPr>
          <p:cNvSpPr>
            <a:spLocks noGrp="1"/>
          </p:cNvSpPr>
          <p:nvPr>
            <p:ph idx="11"/>
          </p:nvPr>
        </p:nvSpPr>
        <p:spPr>
          <a:xfrm>
            <a:off x="8174815" y="1817634"/>
            <a:ext cx="3561122" cy="3685937"/>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B6F72A9-E537-C7E7-0B80-81AF475CCA4C}"/>
              </a:ext>
            </a:extLst>
          </p:cNvPr>
          <p:cNvSpPr>
            <a:spLocks noGrp="1"/>
          </p:cNvSpPr>
          <p:nvPr>
            <p:ph idx="12"/>
          </p:nvPr>
        </p:nvSpPr>
        <p:spPr>
          <a:xfrm>
            <a:off x="8174815" y="1252586"/>
            <a:ext cx="3561122" cy="366268"/>
          </a:xfrm>
        </p:spPr>
        <p:txBody>
          <a:bodyPr/>
          <a:lstStyle>
            <a:lvl1pPr marL="0" indent="0">
              <a:buNone/>
              <a:defRPr sz="2400" b="1">
                <a:solidFill>
                  <a:schemeClr val="accent1"/>
                </a:solidFill>
                <a:latin typeface="+mn-lt"/>
              </a:defRPr>
            </a:lvl1pPr>
            <a:lvl2pPr>
              <a:defRPr sz="1400"/>
            </a:lvl2pPr>
            <a:lvl3pPr>
              <a:defRPr sz="1400"/>
            </a:lvl3pPr>
            <a:lvl4pPr>
              <a:defRPr sz="1400"/>
            </a:lvl4pPr>
            <a:lvl5pPr>
              <a:defRPr sz="1400"/>
            </a:lvl5pPr>
          </a:lstStyle>
          <a:p>
            <a:pPr lvl="0"/>
            <a:r>
              <a:rPr lang="en-US"/>
              <a:t>Click to edit Master text styles</a:t>
            </a:r>
          </a:p>
        </p:txBody>
      </p:sp>
      <p:sp>
        <p:nvSpPr>
          <p:cNvPr id="7" name="Content Placeholder 2">
            <a:extLst>
              <a:ext uri="{FF2B5EF4-FFF2-40B4-BE49-F238E27FC236}">
                <a16:creationId xmlns:a16="http://schemas.microsoft.com/office/drawing/2014/main" id="{5A312FDB-E3CA-722C-0C40-853DF9B4AE27}"/>
              </a:ext>
            </a:extLst>
          </p:cNvPr>
          <p:cNvSpPr>
            <a:spLocks noGrp="1"/>
          </p:cNvSpPr>
          <p:nvPr>
            <p:ph idx="13"/>
          </p:nvPr>
        </p:nvSpPr>
        <p:spPr>
          <a:xfrm>
            <a:off x="4330326" y="1817634"/>
            <a:ext cx="3561122" cy="3685937"/>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C64C0D6F-BF34-3563-0023-8B74A883EEA6}"/>
              </a:ext>
            </a:extLst>
          </p:cNvPr>
          <p:cNvSpPr>
            <a:spLocks noGrp="1"/>
          </p:cNvSpPr>
          <p:nvPr>
            <p:ph idx="14"/>
          </p:nvPr>
        </p:nvSpPr>
        <p:spPr>
          <a:xfrm>
            <a:off x="4330326" y="1252586"/>
            <a:ext cx="3561122" cy="366268"/>
          </a:xfrm>
        </p:spPr>
        <p:txBody>
          <a:bodyPr/>
          <a:lstStyle>
            <a:lvl1pPr marL="0" indent="0">
              <a:buNone/>
              <a:defRPr sz="2400" b="1">
                <a:solidFill>
                  <a:schemeClr val="accent1"/>
                </a:solidFill>
                <a:latin typeface="+mn-lt"/>
              </a:defRPr>
            </a:lvl1pPr>
            <a:lvl2pPr>
              <a:defRPr sz="1400"/>
            </a:lvl2pPr>
            <a:lvl3pPr>
              <a:defRPr sz="1400"/>
            </a:lvl3pPr>
            <a:lvl4pPr>
              <a:defRPr sz="1400"/>
            </a:lvl4pPr>
            <a:lvl5pPr>
              <a:defRPr sz="1400"/>
            </a:lvl5pPr>
          </a:lstStyle>
          <a:p>
            <a:pPr lvl="0"/>
            <a:r>
              <a:rPr lang="en-US"/>
              <a:t>Click to edit Master text styles</a:t>
            </a:r>
          </a:p>
        </p:txBody>
      </p:sp>
    </p:spTree>
    <p:custDataLst>
      <p:tags r:id="rId1"/>
    </p:custDataLst>
    <p:extLst>
      <p:ext uri="{BB962C8B-B14F-4D97-AF65-F5344CB8AC3E}">
        <p14:creationId xmlns:p14="http://schemas.microsoft.com/office/powerpoint/2010/main" val="394608673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5"/>
        <p:cNvGrpSpPr/>
        <p:nvPr/>
      </p:nvGrpSpPr>
      <p:grpSpPr>
        <a:xfrm>
          <a:off x="0" y="0"/>
          <a:ext cx="0" cy="0"/>
          <a:chOff x="0" y="0"/>
          <a:chExt cx="0" cy="0"/>
        </a:xfrm>
      </p:grpSpPr>
      <p:sp>
        <p:nvSpPr>
          <p:cNvPr id="2" name="Title 1">
            <a:extLst>
              <a:ext uri="{FF2B5EF4-FFF2-40B4-BE49-F238E27FC236}">
                <a16:creationId xmlns:a16="http://schemas.microsoft.com/office/drawing/2014/main" id="{2C7A586A-8A46-F1D2-0131-5E6CB7E512F9}"/>
              </a:ext>
            </a:extLst>
          </p:cNvPr>
          <p:cNvSpPr>
            <a:spLocks noGrp="1"/>
          </p:cNvSpPr>
          <p:nvPr>
            <p:ph type="title"/>
          </p:nvPr>
        </p:nvSpPr>
        <p:spPr>
          <a:xfrm>
            <a:off x="458337" y="256032"/>
            <a:ext cx="11277600" cy="914400"/>
          </a:xfrm>
        </p:spPr>
        <p:txBody>
          <a:bodyPr/>
          <a:lstStyle/>
          <a:p>
            <a:r>
              <a:rPr lang="en-US"/>
              <a:t>Click to edit Master title style</a:t>
            </a:r>
          </a:p>
        </p:txBody>
      </p:sp>
    </p:spTree>
    <p:extLst>
      <p:ext uri="{BB962C8B-B14F-4D97-AF65-F5344CB8AC3E}">
        <p14:creationId xmlns:p14="http://schemas.microsoft.com/office/powerpoint/2010/main" val="3861400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5"/>
        <p:cNvGrpSpPr/>
        <p:nvPr/>
      </p:nvGrpSpPr>
      <p:grpSpPr>
        <a:xfrm>
          <a:off x="0" y="0"/>
          <a:ext cx="0" cy="0"/>
          <a:chOff x="0" y="0"/>
          <a:chExt cx="0" cy="0"/>
        </a:xfrm>
      </p:grpSpPr>
      <p:sp>
        <p:nvSpPr>
          <p:cNvPr id="2" name="Title 1">
            <a:extLst>
              <a:ext uri="{FF2B5EF4-FFF2-40B4-BE49-F238E27FC236}">
                <a16:creationId xmlns:a16="http://schemas.microsoft.com/office/drawing/2014/main" id="{2C7A586A-8A46-F1D2-0131-5E6CB7E512F9}"/>
              </a:ext>
            </a:extLst>
          </p:cNvPr>
          <p:cNvSpPr>
            <a:spLocks noGrp="1"/>
          </p:cNvSpPr>
          <p:nvPr>
            <p:ph type="title"/>
          </p:nvPr>
        </p:nvSpPr>
        <p:spPr>
          <a:xfrm>
            <a:off x="458337" y="256032"/>
            <a:ext cx="11277600" cy="914400"/>
          </a:xfrm>
        </p:spPr>
        <p:txBody>
          <a:bodyPr/>
          <a:lstStyle/>
          <a:p>
            <a:r>
              <a:rPr lang="en-US"/>
              <a:t>Click to edit Master title style</a:t>
            </a:r>
          </a:p>
        </p:txBody>
      </p:sp>
      <p:sp>
        <p:nvSpPr>
          <p:cNvPr id="3" name="Oval 2">
            <a:extLst>
              <a:ext uri="{FF2B5EF4-FFF2-40B4-BE49-F238E27FC236}">
                <a16:creationId xmlns:a16="http://schemas.microsoft.com/office/drawing/2014/main" id="{0497BCB5-A112-A06D-AF83-570A21F40055}"/>
              </a:ext>
            </a:extLst>
          </p:cNvPr>
          <p:cNvSpPr/>
          <p:nvPr userDrawn="1"/>
        </p:nvSpPr>
        <p:spPr>
          <a:xfrm>
            <a:off x="-599000" y="2363570"/>
            <a:ext cx="6692118" cy="6675120"/>
          </a:xfrm>
          <a:prstGeom prst="ellipse">
            <a:avLst/>
          </a:prstGeom>
          <a:gradFill flip="none" rotWithShape="1">
            <a:gsLst>
              <a:gs pos="0">
                <a:schemeClr val="tx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3199">
              <a:solidFill>
                <a:prstClr val="white"/>
              </a:solidFill>
            </a:endParaRPr>
          </a:p>
        </p:txBody>
      </p:sp>
      <p:sp>
        <p:nvSpPr>
          <p:cNvPr id="5" name="Rectangle 4">
            <a:extLst>
              <a:ext uri="{FF2B5EF4-FFF2-40B4-BE49-F238E27FC236}">
                <a16:creationId xmlns:a16="http://schemas.microsoft.com/office/drawing/2014/main" id="{0004BECA-C7EA-36E0-7729-92B93CE9C729}"/>
              </a:ext>
            </a:extLst>
          </p:cNvPr>
          <p:cNvSpPr/>
          <p:nvPr userDrawn="1"/>
        </p:nvSpPr>
        <p:spPr bwMode="auto">
          <a:xfrm>
            <a:off x="1" y="6328612"/>
            <a:ext cx="8857549" cy="461665"/>
          </a:xfrm>
          <a:prstGeom prst="rect">
            <a:avLst/>
          </a:prstGeom>
          <a:solidFill>
            <a:srgbClr val="BFBFB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9" name="Content Placeholder 2">
            <a:extLst>
              <a:ext uri="{FF2B5EF4-FFF2-40B4-BE49-F238E27FC236}">
                <a16:creationId xmlns:a16="http://schemas.microsoft.com/office/drawing/2014/main" id="{AEE2D236-758D-336F-0F7C-8CE6E0FCBFD6}"/>
              </a:ext>
            </a:extLst>
          </p:cNvPr>
          <p:cNvSpPr>
            <a:spLocks noGrp="1"/>
          </p:cNvSpPr>
          <p:nvPr>
            <p:ph idx="10"/>
          </p:nvPr>
        </p:nvSpPr>
        <p:spPr>
          <a:xfrm>
            <a:off x="485839" y="3797666"/>
            <a:ext cx="3561122" cy="366268"/>
          </a:xfrm>
        </p:spPr>
        <p:txBody>
          <a:bodyPr/>
          <a:lstStyle>
            <a:lvl1pPr marL="0" indent="0">
              <a:buNone/>
              <a:defRPr sz="3400" b="1">
                <a:solidFill>
                  <a:schemeClr val="bg1"/>
                </a:solidFill>
                <a:latin typeface="+mj-lt"/>
              </a:defRPr>
            </a:lvl1pPr>
            <a:lvl2pPr>
              <a:defRPr sz="1400"/>
            </a:lvl2pPr>
            <a:lvl3pPr>
              <a:defRPr sz="1400"/>
            </a:lvl3pPr>
            <a:lvl4pPr>
              <a:defRPr sz="1400"/>
            </a:lvl4pPr>
            <a:lvl5pPr>
              <a:defRPr sz="1400"/>
            </a:lvl5pPr>
          </a:lstStyle>
          <a:p>
            <a:pPr lvl="0"/>
            <a:r>
              <a:rPr lang="en-US"/>
              <a:t>Click to edit Master text styles</a:t>
            </a:r>
          </a:p>
        </p:txBody>
      </p:sp>
      <p:pic>
        <p:nvPicPr>
          <p:cNvPr id="11" name="Picture 10">
            <a:extLst>
              <a:ext uri="{FF2B5EF4-FFF2-40B4-BE49-F238E27FC236}">
                <a16:creationId xmlns:a16="http://schemas.microsoft.com/office/drawing/2014/main" id="{B7D827AE-4B7A-819E-C543-D074ED1494BE}"/>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368726" y="6450871"/>
            <a:ext cx="1395948" cy="284642"/>
          </a:xfrm>
          <a:prstGeom prst="rect">
            <a:avLst/>
          </a:prstGeom>
        </p:spPr>
      </p:pic>
    </p:spTree>
    <p:extLst>
      <p:ext uri="{BB962C8B-B14F-4D97-AF65-F5344CB8AC3E}">
        <p14:creationId xmlns:p14="http://schemas.microsoft.com/office/powerpoint/2010/main" val="4260435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5"/>
        <p:cNvGrpSpPr/>
        <p:nvPr/>
      </p:nvGrpSpPr>
      <p:grpSpPr>
        <a:xfrm>
          <a:off x="0" y="0"/>
          <a:ext cx="0" cy="0"/>
          <a:chOff x="0" y="0"/>
          <a:chExt cx="0" cy="0"/>
        </a:xfrm>
      </p:grpSpPr>
      <p:sp>
        <p:nvSpPr>
          <p:cNvPr id="4" name="Oval 3">
            <a:extLst>
              <a:ext uri="{FF2B5EF4-FFF2-40B4-BE49-F238E27FC236}">
                <a16:creationId xmlns:a16="http://schemas.microsoft.com/office/drawing/2014/main" id="{5D4A84C1-E270-2A25-A737-B806B2A3BAF4}"/>
              </a:ext>
            </a:extLst>
          </p:cNvPr>
          <p:cNvSpPr/>
          <p:nvPr userDrawn="1"/>
        </p:nvSpPr>
        <p:spPr>
          <a:xfrm>
            <a:off x="-5817015" y="-2136535"/>
            <a:ext cx="10584716" cy="10581960"/>
          </a:xfrm>
          <a:prstGeom prst="ellips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14" tIns="45707" rIns="91414" bIns="45707" rtlCol="0" anchor="t"/>
          <a:lstStyle/>
          <a:p>
            <a:pPr>
              <a:lnSpc>
                <a:spcPct val="90000"/>
              </a:lnSpc>
              <a:spcAft>
                <a:spcPts val="1000"/>
              </a:spcAft>
            </a:pPr>
            <a:endParaRPr lang="en-US" sz="1200">
              <a:solidFill>
                <a:schemeClr val="bg1"/>
              </a:solidFill>
            </a:endParaRPr>
          </a:p>
        </p:txBody>
      </p:sp>
      <p:sp>
        <p:nvSpPr>
          <p:cNvPr id="5" name="Rectangle 4">
            <a:extLst>
              <a:ext uri="{FF2B5EF4-FFF2-40B4-BE49-F238E27FC236}">
                <a16:creationId xmlns:a16="http://schemas.microsoft.com/office/drawing/2014/main" id="{2849BCB7-0B22-0E5B-A38F-A18EEF8CDD3F}"/>
              </a:ext>
            </a:extLst>
          </p:cNvPr>
          <p:cNvSpPr/>
          <p:nvPr userDrawn="1"/>
        </p:nvSpPr>
        <p:spPr bwMode="auto">
          <a:xfrm>
            <a:off x="1" y="6328612"/>
            <a:ext cx="8857549" cy="461665"/>
          </a:xfrm>
          <a:prstGeom prst="rect">
            <a:avLst/>
          </a:prstGeom>
          <a:solidFill>
            <a:srgbClr val="BFBFB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pic>
        <p:nvPicPr>
          <p:cNvPr id="6" name="Picture 5">
            <a:extLst>
              <a:ext uri="{FF2B5EF4-FFF2-40B4-BE49-F238E27FC236}">
                <a16:creationId xmlns:a16="http://schemas.microsoft.com/office/drawing/2014/main" id="{5FB416F1-75F7-9F9A-E389-17A1EB79C277}"/>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368726" y="6450871"/>
            <a:ext cx="1395948" cy="284642"/>
          </a:xfrm>
          <a:prstGeom prst="rect">
            <a:avLst/>
          </a:prstGeom>
        </p:spPr>
      </p:pic>
    </p:spTree>
    <p:extLst>
      <p:ext uri="{BB962C8B-B14F-4D97-AF65-F5344CB8AC3E}">
        <p14:creationId xmlns:p14="http://schemas.microsoft.com/office/powerpoint/2010/main" val="2058345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5"/>
        <p:cNvGrpSpPr/>
        <p:nvPr/>
      </p:nvGrpSpPr>
      <p:grpSpPr>
        <a:xfrm>
          <a:off x="0" y="0"/>
          <a:ext cx="0" cy="0"/>
          <a:chOff x="0" y="0"/>
          <a:chExt cx="0" cy="0"/>
        </a:xfrm>
      </p:grpSpPr>
      <p:sp>
        <p:nvSpPr>
          <p:cNvPr id="5" name="Rectangle 4">
            <a:extLst>
              <a:ext uri="{FF2B5EF4-FFF2-40B4-BE49-F238E27FC236}">
                <a16:creationId xmlns:a16="http://schemas.microsoft.com/office/drawing/2014/main" id="{2849BCB7-0B22-0E5B-A38F-A18EEF8CDD3F}"/>
              </a:ext>
            </a:extLst>
          </p:cNvPr>
          <p:cNvSpPr/>
          <p:nvPr userDrawn="1"/>
        </p:nvSpPr>
        <p:spPr bwMode="auto">
          <a:xfrm>
            <a:off x="1" y="6328612"/>
            <a:ext cx="8857549" cy="461665"/>
          </a:xfrm>
          <a:prstGeom prst="rect">
            <a:avLst/>
          </a:prstGeom>
          <a:solidFill>
            <a:srgbClr val="BFBFB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pic>
        <p:nvPicPr>
          <p:cNvPr id="6" name="Picture 5">
            <a:extLst>
              <a:ext uri="{FF2B5EF4-FFF2-40B4-BE49-F238E27FC236}">
                <a16:creationId xmlns:a16="http://schemas.microsoft.com/office/drawing/2014/main" id="{5FB416F1-75F7-9F9A-E389-17A1EB79C277}"/>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368726" y="6450871"/>
            <a:ext cx="1395948" cy="284642"/>
          </a:xfrm>
          <a:prstGeom prst="rect">
            <a:avLst/>
          </a:prstGeom>
        </p:spPr>
      </p:pic>
      <p:grpSp>
        <p:nvGrpSpPr>
          <p:cNvPr id="3" name="Group 52">
            <a:extLst>
              <a:ext uri="{FF2B5EF4-FFF2-40B4-BE49-F238E27FC236}">
                <a16:creationId xmlns:a16="http://schemas.microsoft.com/office/drawing/2014/main" id="{B3FF85CE-9221-C104-1ADF-8849DD1EB14D}"/>
              </a:ext>
            </a:extLst>
          </p:cNvPr>
          <p:cNvGrpSpPr/>
          <p:nvPr userDrawn="1"/>
        </p:nvGrpSpPr>
        <p:grpSpPr>
          <a:xfrm>
            <a:off x="-3050809" y="152400"/>
            <a:ext cx="10466224" cy="10463494"/>
            <a:chOff x="-2650925" y="354683"/>
            <a:chExt cx="10466224" cy="10466220"/>
          </a:xfrm>
        </p:grpSpPr>
        <p:sp>
          <p:nvSpPr>
            <p:cNvPr id="9" name="Oval 8">
              <a:extLst>
                <a:ext uri="{FF2B5EF4-FFF2-40B4-BE49-F238E27FC236}">
                  <a16:creationId xmlns:a16="http://schemas.microsoft.com/office/drawing/2014/main" id="{AAD8A0CE-996C-31BB-CA38-41A999A250F7}"/>
                </a:ext>
              </a:extLst>
            </p:cNvPr>
            <p:cNvSpPr/>
            <p:nvPr/>
          </p:nvSpPr>
          <p:spPr>
            <a:xfrm>
              <a:off x="-562729" y="2442877"/>
              <a:ext cx="6289831" cy="6289831"/>
            </a:xfrm>
            <a:prstGeom prst="ellipse">
              <a:avLst/>
            </a:prstGeom>
            <a:solidFill>
              <a:srgbClr val="0699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3199">
                <a:solidFill>
                  <a:prstClr val="white"/>
                </a:solidFill>
              </a:endParaRPr>
            </a:p>
          </p:txBody>
        </p:sp>
        <p:sp>
          <p:nvSpPr>
            <p:cNvPr id="8" name="Oval 7">
              <a:extLst>
                <a:ext uri="{FF2B5EF4-FFF2-40B4-BE49-F238E27FC236}">
                  <a16:creationId xmlns:a16="http://schemas.microsoft.com/office/drawing/2014/main" id="{75FE4A51-0870-B21C-739D-0461501859AF}"/>
                </a:ext>
              </a:extLst>
            </p:cNvPr>
            <p:cNvSpPr/>
            <p:nvPr/>
          </p:nvSpPr>
          <p:spPr>
            <a:xfrm>
              <a:off x="-2650925" y="354683"/>
              <a:ext cx="10466224" cy="10466220"/>
            </a:xfrm>
            <a:prstGeom prst="ellips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lnSpc>
                  <a:spcPct val="95000"/>
                </a:lnSpc>
              </a:pPr>
              <a:endParaRPr lang="en-US" sz="3199">
                <a:solidFill>
                  <a:prstClr val="white"/>
                </a:solidFill>
              </a:endParaRPr>
            </a:p>
          </p:txBody>
        </p:sp>
      </p:grpSp>
      <p:sp>
        <p:nvSpPr>
          <p:cNvPr id="15" name="Rectangle 14">
            <a:extLst>
              <a:ext uri="{FF2B5EF4-FFF2-40B4-BE49-F238E27FC236}">
                <a16:creationId xmlns:a16="http://schemas.microsoft.com/office/drawing/2014/main" id="{6545DA0C-8557-6533-51AC-41CCC2488314}"/>
              </a:ext>
            </a:extLst>
          </p:cNvPr>
          <p:cNvSpPr/>
          <p:nvPr userDrawn="1"/>
        </p:nvSpPr>
        <p:spPr bwMode="auto">
          <a:xfrm>
            <a:off x="1" y="6328612"/>
            <a:ext cx="8857549" cy="461665"/>
          </a:xfrm>
          <a:prstGeom prst="rect">
            <a:avLst/>
          </a:prstGeom>
          <a:solidFill>
            <a:srgbClr val="BFBFB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pic>
        <p:nvPicPr>
          <p:cNvPr id="16" name="Picture 15">
            <a:extLst>
              <a:ext uri="{FF2B5EF4-FFF2-40B4-BE49-F238E27FC236}">
                <a16:creationId xmlns:a16="http://schemas.microsoft.com/office/drawing/2014/main" id="{3BD4FD47-4CD8-8B98-979B-E094B22685D0}"/>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368726" y="6450871"/>
            <a:ext cx="1395948" cy="284642"/>
          </a:xfrm>
          <a:prstGeom prst="rect">
            <a:avLst/>
          </a:prstGeom>
        </p:spPr>
      </p:pic>
    </p:spTree>
    <p:extLst>
      <p:ext uri="{BB962C8B-B14F-4D97-AF65-F5344CB8AC3E}">
        <p14:creationId xmlns:p14="http://schemas.microsoft.com/office/powerpoint/2010/main" val="4216070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3545296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 Green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5" y="1311"/>
            <a:ext cx="4088312" cy="6315319"/>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chemeClr val="accent1"/>
              </a:gs>
              <a:gs pos="10000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465668" y="2535602"/>
            <a:ext cx="2642971"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7" name="Copyright" hidden="1"/>
          <p:cNvSpPr txBox="1"/>
          <p:nvPr userDrawn="1"/>
        </p:nvSpPr>
        <p:spPr>
          <a:xfrm rot="16200000">
            <a:off x="9486901" y="392160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900665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7D2871-5D17-4F57-97B7-75D0CF23BCB1}"/>
              </a:ext>
            </a:extLst>
          </p:cNvPr>
          <p:cNvSpPr>
            <a:spLocks noGrp="1" noChangeArrowheads="1"/>
          </p:cNvSpPr>
          <p:nvPr>
            <p:ph type="ctrTitle"/>
          </p:nvPr>
        </p:nvSpPr>
        <p:spPr>
          <a:xfrm>
            <a:off x="465670" y="2057400"/>
            <a:ext cx="11275484" cy="1371600"/>
          </a:xfrm>
        </p:spPr>
        <p:txBody>
          <a:bodyPr/>
          <a:lstStyle>
            <a:lvl1pPr algn="ctr">
              <a:defRPr sz="3599"/>
            </a:lvl1pPr>
          </a:lstStyle>
          <a:p>
            <a:r>
              <a:rPr lang="en-US"/>
              <a:t>Click to edit Master title style</a:t>
            </a:r>
          </a:p>
        </p:txBody>
      </p:sp>
      <p:sp>
        <p:nvSpPr>
          <p:cNvPr id="4" name="Rectangle 3">
            <a:extLst>
              <a:ext uri="{FF2B5EF4-FFF2-40B4-BE49-F238E27FC236}">
                <a16:creationId xmlns:a16="http://schemas.microsoft.com/office/drawing/2014/main" id="{666EAC81-5750-46F0-A8D1-3FC867202E20}"/>
              </a:ext>
            </a:extLst>
          </p:cNvPr>
          <p:cNvSpPr>
            <a:spLocks noGrp="1" noChangeArrowheads="1"/>
          </p:cNvSpPr>
          <p:nvPr>
            <p:ph type="subTitle" idx="1"/>
          </p:nvPr>
        </p:nvSpPr>
        <p:spPr>
          <a:xfrm>
            <a:off x="992720" y="3657600"/>
            <a:ext cx="10217149" cy="1981200"/>
          </a:xfrm>
        </p:spPr>
        <p:txBody>
          <a:bodyPr/>
          <a:lstStyle>
            <a:lvl1pPr marL="0" indent="0" algn="ctr">
              <a:buFont typeface="Times" pitchFamily="-110" charset="0"/>
              <a:buNone/>
              <a:defRPr/>
            </a:lvl1pPr>
          </a:lstStyle>
          <a:p>
            <a:r>
              <a:rPr lang="en-US"/>
              <a:t>Click to edit Master subtitle style</a:t>
            </a:r>
          </a:p>
        </p:txBody>
      </p:sp>
    </p:spTree>
    <p:extLst>
      <p:ext uri="{BB962C8B-B14F-4D97-AF65-F5344CB8AC3E}">
        <p14:creationId xmlns:p14="http://schemas.microsoft.com/office/powerpoint/2010/main" val="37806659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4154246347"/>
              </p:ext>
            </p:extLst>
          </p:nvPr>
        </p:nvGraphicFramePr>
        <p:xfrm>
          <a:off x="1955" y="1591"/>
          <a:ext cx="1953" cy="1587"/>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7" name="Object 6" hidden="1"/>
                      <p:cNvPicPr/>
                      <p:nvPr/>
                    </p:nvPicPr>
                    <p:blipFill>
                      <a:blip r:embed="rId5"/>
                      <a:stretch>
                        <a:fillRect/>
                      </a:stretch>
                    </p:blipFill>
                    <p:spPr>
                      <a:xfrm>
                        <a:off x="1955" y="1591"/>
                        <a:ext cx="1953"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EB3EF5-A0CE-4F94-B964-B3C812672FB2}"/>
              </a:ext>
            </a:extLst>
          </p:cNvPr>
          <p:cNvSpPr/>
          <p:nvPr userDrawn="1">
            <p:custDataLst>
              <p:tags r:id="rId2"/>
            </p:custDataLst>
          </p:nvPr>
        </p:nvSpPr>
        <p:spPr>
          <a:xfrm>
            <a:off x="1" y="0"/>
            <a:ext cx="195385"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lnSpc>
                <a:spcPct val="90000"/>
              </a:lnSpc>
              <a:spcBef>
                <a:spcPts val="400"/>
              </a:spcBef>
            </a:pPr>
            <a:endParaRPr lang="en-US" sz="2799" b="0" i="0" baseline="0">
              <a:latin typeface="Arial Black" panose="020B0A04020102020204" pitchFamily="34" charset="0"/>
              <a:ea typeface="+mj-ea"/>
              <a:cs typeface="+mj-cs"/>
              <a:sym typeface="Arial Black" panose="020B0A04020102020204" pitchFamily="34" charset="0"/>
            </a:endParaRPr>
          </a:p>
        </p:txBody>
      </p:sp>
      <p:sp>
        <p:nvSpPr>
          <p:cNvPr id="12" name="Slide Number Placeholder" hidden="1"/>
          <p:cNvSpPr>
            <a:spLocks noGrp="1"/>
          </p:cNvSpPr>
          <p:nvPr>
            <p:ph type="sldNum" sz="quarter" idx="11"/>
          </p:nvPr>
        </p:nvSpPr>
        <p:spPr>
          <a:xfrm>
            <a:off x="12273231" y="178643"/>
            <a:ext cx="30458"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a:latin typeface="+mn-lt"/>
            </a:endParaRPr>
          </a:p>
        </p:txBody>
      </p:sp>
      <p:sp>
        <p:nvSpPr>
          <p:cNvPr id="13" name="Footer Placeholder" hidden="1"/>
          <p:cNvSpPr>
            <a:spLocks noGrp="1"/>
          </p:cNvSpPr>
          <p:nvPr>
            <p:ph type="ftr" sz="quarter" idx="10"/>
          </p:nvPr>
        </p:nvSpPr>
        <p:spPr>
          <a:xfrm>
            <a:off x="12273232"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a:latin typeface="+mn-lt"/>
            </a:endParaRPr>
          </a:p>
        </p:txBody>
      </p:sp>
      <p:sp>
        <p:nvSpPr>
          <p:cNvPr id="14" name="Title"/>
          <p:cNvSpPr>
            <a:spLocks noGrp="1"/>
          </p:cNvSpPr>
          <p:nvPr>
            <p:ph type="title" hasCustomPrompt="1"/>
          </p:nvPr>
        </p:nvSpPr>
        <p:spPr>
          <a:xfrm>
            <a:off x="377470" y="3989974"/>
            <a:ext cx="11312434" cy="517065"/>
          </a:xfrm>
        </p:spPr>
        <p:txBody>
          <a:bodyPr wrap="square" lIns="118872" tIns="64008" rIns="118872" bIns="64008" anchor="b" anchorCtr="0">
            <a:spAutoFit/>
          </a:bodyPr>
          <a:lstStyle>
            <a:lvl1pPr marL="528479" indent="-528479" algn="l">
              <a:tabLst/>
              <a:defRPr>
                <a:solidFill>
                  <a:schemeClr val="tx1"/>
                </a:solidFill>
                <a:latin typeface="+mj-lt"/>
                <a:sym typeface="+mn-lt"/>
              </a:defRPr>
            </a:lvl1pPr>
          </a:lstStyle>
          <a:p>
            <a:r>
              <a:rPr lang="en-US"/>
              <a:t>A.	Click to edit text</a:t>
            </a:r>
            <a:endParaRPr lang="de-DE"/>
          </a:p>
        </p:txBody>
      </p:sp>
      <p:pic>
        <p:nvPicPr>
          <p:cNvPr id="18" name="Picture 41">
            <a:extLst>
              <a:ext uri="{FF2B5EF4-FFF2-40B4-BE49-F238E27FC236}">
                <a16:creationId xmlns:a16="http://schemas.microsoft.com/office/drawing/2014/main" id="{56F31139-14F2-454F-B6FD-06391AF3436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056914" y="418141"/>
            <a:ext cx="2284548" cy="454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45696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025351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2"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398"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2" y="5932122"/>
            <a:ext cx="4892895" cy="3447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118872" tIns="64008" rIns="118872" bIns="64008"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3" y="5047065"/>
            <a:ext cx="4892895" cy="43672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118872" tIns="64008" rIns="118872" bIns="64008" rtlCol="0" anchor="t" anchorCtr="0">
            <a:spAutoFit/>
          </a:bodyPr>
          <a:lstStyle>
            <a:lvl1pPr>
              <a:defRPr lang="en-US" sz="1998"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3" y="2007566"/>
            <a:ext cx="4892895" cy="112594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118872" tIns="64008" rIns="118872" bIns="64008" rtlCol="0" anchor="t" anchorCtr="0">
            <a:spAutoFit/>
          </a:bodyPr>
          <a:lstStyle>
            <a:lvl1pPr>
              <a:defRPr lang="en-US" sz="3598" dirty="0"/>
            </a:lvl1pPr>
          </a:lstStyle>
          <a:p>
            <a:pPr lvl="0"/>
            <a:r>
              <a:rPr lang="en-US"/>
              <a:t>Click to edit Master title style</a:t>
            </a:r>
          </a:p>
        </p:txBody>
      </p:sp>
      <p:pic>
        <p:nvPicPr>
          <p:cNvPr id="9" name="Graphic 8">
            <a:extLst>
              <a:ext uri="{FF2B5EF4-FFF2-40B4-BE49-F238E27FC236}">
                <a16:creationId xmlns:a16="http://schemas.microsoft.com/office/drawing/2014/main" id="{DCB558F7-0BF5-443B-B17E-F83E14F39EC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bwMode="ltGray">
          <a:xfrm>
            <a:off x="674036" y="685455"/>
            <a:ext cx="2615950" cy="505149"/>
          </a:xfrm>
          <a:prstGeom prst="rect">
            <a:avLst/>
          </a:prstGeom>
        </p:spPr>
      </p:pic>
      <p:pic>
        <p:nvPicPr>
          <p:cNvPr id="59" name="Picture 58">
            <a:extLst>
              <a:ext uri="{FF2B5EF4-FFF2-40B4-BE49-F238E27FC236}">
                <a16:creationId xmlns:a16="http://schemas.microsoft.com/office/drawing/2014/main" id="{E713BFAE-B8A8-45D4-AAB6-108F339655E6}"/>
              </a:ext>
            </a:extLst>
          </p:cNvPr>
          <p:cNvPicPr>
            <a:picLocks/>
          </p:cNvPicPr>
          <p:nvPr userDrawn="1"/>
        </p:nvPicPr>
        <p:blipFill rotWithShape="1">
          <a:blip r:embed="rId11" cstate="screen">
            <a:extLst>
              <a:ext uri="{28A0092B-C50C-407E-A947-70E740481C1C}">
                <a14:useLocalDpi xmlns:a14="http://schemas.microsoft.com/office/drawing/2010/main"/>
              </a:ext>
            </a:extLst>
          </a:blip>
          <a:srcRect l="79469" b="93676"/>
          <a:stretch/>
        </p:blipFill>
        <p:spPr bwMode="ltGray">
          <a:xfrm>
            <a:off x="10780521" y="0"/>
            <a:ext cx="1199832" cy="433709"/>
          </a:xfrm>
          <a:custGeom>
            <a:avLst/>
            <a:gdLst>
              <a:gd name="connsiteX0" fmla="*/ 0 w 1199832"/>
              <a:gd name="connsiteY0" fmla="*/ 0 h 433709"/>
              <a:gd name="connsiteX1" fmla="*/ 1199832 w 1199832"/>
              <a:gd name="connsiteY1" fmla="*/ 0 h 433709"/>
              <a:gd name="connsiteX2" fmla="*/ 1199832 w 1199832"/>
              <a:gd name="connsiteY2" fmla="*/ 216754 h 433709"/>
              <a:gd name="connsiteX3" fmla="*/ 0 w 1199832"/>
              <a:gd name="connsiteY3" fmla="*/ 433709 h 433709"/>
            </a:gdLst>
            <a:ahLst/>
            <a:cxnLst>
              <a:cxn ang="0">
                <a:pos x="connsiteX0" y="connsiteY0"/>
              </a:cxn>
              <a:cxn ang="0">
                <a:pos x="connsiteX1" y="connsiteY1"/>
              </a:cxn>
              <a:cxn ang="0">
                <a:pos x="connsiteX2" y="connsiteY2"/>
              </a:cxn>
              <a:cxn ang="0">
                <a:pos x="connsiteX3" y="connsiteY3"/>
              </a:cxn>
            </a:cxnLst>
            <a:rect l="l" t="t" r="r" b="b"/>
            <a:pathLst>
              <a:path w="1199832" h="433709">
                <a:moveTo>
                  <a:pt x="0" y="0"/>
                </a:moveTo>
                <a:lnTo>
                  <a:pt x="1199832" y="0"/>
                </a:lnTo>
                <a:lnTo>
                  <a:pt x="1199832" y="216754"/>
                </a:lnTo>
                <a:lnTo>
                  <a:pt x="0" y="433709"/>
                </a:lnTo>
                <a:close/>
              </a:path>
            </a:pathLst>
          </a:custGeom>
        </p:spPr>
      </p:pic>
      <p:pic>
        <p:nvPicPr>
          <p:cNvPr id="58" name="Picture 57">
            <a:extLst>
              <a:ext uri="{FF2B5EF4-FFF2-40B4-BE49-F238E27FC236}">
                <a16:creationId xmlns:a16="http://schemas.microsoft.com/office/drawing/2014/main" id="{8FB804B2-5B96-4A21-8BA1-57F38C111E9C}"/>
              </a:ext>
            </a:extLst>
          </p:cNvPr>
          <p:cNvPicPr>
            <a:picLocks/>
          </p:cNvPicPr>
          <p:nvPr userDrawn="1"/>
        </p:nvPicPr>
        <p:blipFill rotWithShape="1">
          <a:blip r:embed="rId11" cstate="screen">
            <a:extLst>
              <a:ext uri="{28A0092B-C50C-407E-A947-70E740481C1C}">
                <a14:useLocalDpi xmlns:a14="http://schemas.microsoft.com/office/drawing/2010/main"/>
              </a:ext>
            </a:extLst>
          </a:blip>
          <a:srcRect l="79469" t="6018" b="35606"/>
          <a:stretch/>
        </p:blipFill>
        <p:spPr bwMode="ltGray">
          <a:xfrm>
            <a:off x="10780521" y="412714"/>
            <a:ext cx="1199832" cy="4003434"/>
          </a:xfrm>
          <a:custGeom>
            <a:avLst/>
            <a:gdLst>
              <a:gd name="connsiteX0" fmla="*/ 1199832 w 1199832"/>
              <a:gd name="connsiteY0" fmla="*/ 0 h 4003434"/>
              <a:gd name="connsiteX1" fmla="*/ 1199832 w 1199832"/>
              <a:gd name="connsiteY1" fmla="*/ 3786396 h 4003434"/>
              <a:gd name="connsiteX2" fmla="*/ 0 w 1199832"/>
              <a:gd name="connsiteY2" fmla="*/ 4003434 h 4003434"/>
              <a:gd name="connsiteX3" fmla="*/ 0 w 1199832"/>
              <a:gd name="connsiteY3" fmla="*/ 217038 h 4003434"/>
            </a:gdLst>
            <a:ahLst/>
            <a:cxnLst>
              <a:cxn ang="0">
                <a:pos x="connsiteX0" y="connsiteY0"/>
              </a:cxn>
              <a:cxn ang="0">
                <a:pos x="connsiteX1" y="connsiteY1"/>
              </a:cxn>
              <a:cxn ang="0">
                <a:pos x="connsiteX2" y="connsiteY2"/>
              </a:cxn>
              <a:cxn ang="0">
                <a:pos x="connsiteX3" y="connsiteY3"/>
              </a:cxn>
            </a:cxnLst>
            <a:rect l="l" t="t" r="r" b="b"/>
            <a:pathLst>
              <a:path w="1199832" h="4003434">
                <a:moveTo>
                  <a:pt x="1199832" y="0"/>
                </a:moveTo>
                <a:lnTo>
                  <a:pt x="1199832" y="3786396"/>
                </a:lnTo>
                <a:lnTo>
                  <a:pt x="0" y="4003434"/>
                </a:lnTo>
                <a:lnTo>
                  <a:pt x="0" y="217038"/>
                </a:lnTo>
                <a:close/>
              </a:path>
            </a:pathLst>
          </a:custGeom>
        </p:spPr>
      </p:pic>
      <p:pic>
        <p:nvPicPr>
          <p:cNvPr id="57" name="Picture 56">
            <a:extLst>
              <a:ext uri="{FF2B5EF4-FFF2-40B4-BE49-F238E27FC236}">
                <a16:creationId xmlns:a16="http://schemas.microsoft.com/office/drawing/2014/main" id="{09CF027E-828D-479C-BCD6-7A929516416D}"/>
              </a:ext>
            </a:extLst>
          </p:cNvPr>
          <p:cNvPicPr>
            <a:picLocks/>
          </p:cNvPicPr>
          <p:nvPr userDrawn="1"/>
        </p:nvPicPr>
        <p:blipFill rotWithShape="1">
          <a:blip r:embed="rId11" cstate="screen">
            <a:extLst>
              <a:ext uri="{28A0092B-C50C-407E-A947-70E740481C1C}">
                <a14:useLocalDpi xmlns:a14="http://schemas.microsoft.com/office/drawing/2010/main"/>
              </a:ext>
            </a:extLst>
          </a:blip>
          <a:srcRect l="79469" t="64259" b="12881"/>
          <a:stretch/>
        </p:blipFill>
        <p:spPr bwMode="ltGray">
          <a:xfrm>
            <a:off x="10780521" y="4406889"/>
            <a:ext cx="1199832" cy="1567755"/>
          </a:xfrm>
          <a:custGeom>
            <a:avLst/>
            <a:gdLst>
              <a:gd name="connsiteX0" fmla="*/ 1199832 w 1199832"/>
              <a:gd name="connsiteY0" fmla="*/ 0 h 1567755"/>
              <a:gd name="connsiteX1" fmla="*/ 1199832 w 1199832"/>
              <a:gd name="connsiteY1" fmla="*/ 1350810 h 1567755"/>
              <a:gd name="connsiteX2" fmla="*/ 0 w 1199832"/>
              <a:gd name="connsiteY2" fmla="*/ 1567755 h 1567755"/>
              <a:gd name="connsiteX3" fmla="*/ 0 w 1199832"/>
              <a:gd name="connsiteY3" fmla="*/ 216946 h 1567755"/>
            </a:gdLst>
            <a:ahLst/>
            <a:cxnLst>
              <a:cxn ang="0">
                <a:pos x="connsiteX0" y="connsiteY0"/>
              </a:cxn>
              <a:cxn ang="0">
                <a:pos x="connsiteX1" y="connsiteY1"/>
              </a:cxn>
              <a:cxn ang="0">
                <a:pos x="connsiteX2" y="connsiteY2"/>
              </a:cxn>
              <a:cxn ang="0">
                <a:pos x="connsiteX3" y="connsiteY3"/>
              </a:cxn>
            </a:cxnLst>
            <a:rect l="l" t="t" r="r" b="b"/>
            <a:pathLst>
              <a:path w="1199832" h="1567755">
                <a:moveTo>
                  <a:pt x="1199832" y="0"/>
                </a:moveTo>
                <a:lnTo>
                  <a:pt x="1199832" y="1350810"/>
                </a:lnTo>
                <a:lnTo>
                  <a:pt x="0" y="1567755"/>
                </a:lnTo>
                <a:lnTo>
                  <a:pt x="0" y="216946"/>
                </a:lnTo>
                <a:close/>
              </a:path>
            </a:pathLst>
          </a:custGeom>
        </p:spPr>
      </p:pic>
      <p:pic>
        <p:nvPicPr>
          <p:cNvPr id="56" name="Picture 55">
            <a:extLst>
              <a:ext uri="{FF2B5EF4-FFF2-40B4-BE49-F238E27FC236}">
                <a16:creationId xmlns:a16="http://schemas.microsoft.com/office/drawing/2014/main" id="{70B545F3-6818-44F9-B87A-06546F941431}"/>
              </a:ext>
            </a:extLst>
          </p:cNvPr>
          <p:cNvPicPr>
            <a:picLocks/>
          </p:cNvPicPr>
          <p:nvPr userDrawn="1"/>
        </p:nvPicPr>
        <p:blipFill rotWithShape="1">
          <a:blip r:embed="rId11" cstate="screen">
            <a:extLst>
              <a:ext uri="{28A0092B-C50C-407E-A947-70E740481C1C}">
                <a14:useLocalDpi xmlns:a14="http://schemas.microsoft.com/office/drawing/2010/main"/>
              </a:ext>
            </a:extLst>
          </a:blip>
          <a:srcRect l="33631" r="23910" b="77235"/>
          <a:stretch/>
        </p:blipFill>
        <p:spPr bwMode="ltGray">
          <a:xfrm>
            <a:off x="8101866" y="-1"/>
            <a:ext cx="2481207" cy="1561220"/>
          </a:xfrm>
          <a:custGeom>
            <a:avLst/>
            <a:gdLst>
              <a:gd name="connsiteX0" fmla="*/ 0 w 2481207"/>
              <a:gd name="connsiteY0" fmla="*/ 0 h 1561220"/>
              <a:gd name="connsiteX1" fmla="*/ 2481207 w 2481207"/>
              <a:gd name="connsiteY1" fmla="*/ 0 h 1561220"/>
              <a:gd name="connsiteX2" fmla="*/ 2481207 w 2481207"/>
              <a:gd name="connsiteY2" fmla="*/ 1112586 h 1561220"/>
              <a:gd name="connsiteX3" fmla="*/ 0 w 2481207"/>
              <a:gd name="connsiteY3" fmla="*/ 1561220 h 1561220"/>
            </a:gdLst>
            <a:ahLst/>
            <a:cxnLst>
              <a:cxn ang="0">
                <a:pos x="connsiteX0" y="connsiteY0"/>
              </a:cxn>
              <a:cxn ang="0">
                <a:pos x="connsiteX1" y="connsiteY1"/>
              </a:cxn>
              <a:cxn ang="0">
                <a:pos x="connsiteX2" y="connsiteY2"/>
              </a:cxn>
              <a:cxn ang="0">
                <a:pos x="connsiteX3" y="connsiteY3"/>
              </a:cxn>
            </a:cxnLst>
            <a:rect l="l" t="t" r="r" b="b"/>
            <a:pathLst>
              <a:path w="2481207" h="1561220">
                <a:moveTo>
                  <a:pt x="0" y="0"/>
                </a:moveTo>
                <a:lnTo>
                  <a:pt x="2481207" y="0"/>
                </a:lnTo>
                <a:lnTo>
                  <a:pt x="2481207" y="1112586"/>
                </a:lnTo>
                <a:lnTo>
                  <a:pt x="0" y="1561220"/>
                </a:lnTo>
                <a:close/>
              </a:path>
            </a:pathLst>
          </a:custGeom>
        </p:spPr>
      </p:pic>
      <p:pic>
        <p:nvPicPr>
          <p:cNvPr id="55" name="Picture 54">
            <a:extLst>
              <a:ext uri="{FF2B5EF4-FFF2-40B4-BE49-F238E27FC236}">
                <a16:creationId xmlns:a16="http://schemas.microsoft.com/office/drawing/2014/main" id="{9F47C97A-C389-4440-A2E4-0C2D71EE0A42}"/>
              </a:ext>
            </a:extLst>
          </p:cNvPr>
          <p:cNvPicPr>
            <a:picLocks/>
          </p:cNvPicPr>
          <p:nvPr userDrawn="1"/>
        </p:nvPicPr>
        <p:blipFill rotWithShape="1">
          <a:blip r:embed="rId11" cstate="screen">
            <a:extLst>
              <a:ext uri="{28A0092B-C50C-407E-A947-70E740481C1C}">
                <a14:useLocalDpi xmlns:a14="http://schemas.microsoft.com/office/drawing/2010/main"/>
              </a:ext>
            </a:extLst>
          </a:blip>
          <a:srcRect l="33631" t="19440" r="23910"/>
          <a:stretch/>
        </p:blipFill>
        <p:spPr bwMode="ltGray">
          <a:xfrm>
            <a:off x="8101866" y="1333203"/>
            <a:ext cx="2481207" cy="5524796"/>
          </a:xfrm>
          <a:custGeom>
            <a:avLst/>
            <a:gdLst>
              <a:gd name="connsiteX0" fmla="*/ 2481207 w 2481207"/>
              <a:gd name="connsiteY0" fmla="*/ 0 h 5524796"/>
              <a:gd name="connsiteX1" fmla="*/ 2481207 w 2481207"/>
              <a:gd name="connsiteY1" fmla="*/ 5524796 h 5524796"/>
              <a:gd name="connsiteX2" fmla="*/ 0 w 2481207"/>
              <a:gd name="connsiteY2" fmla="*/ 5524796 h 5524796"/>
              <a:gd name="connsiteX3" fmla="*/ 0 w 2481207"/>
              <a:gd name="connsiteY3" fmla="*/ 448738 h 5524796"/>
            </a:gdLst>
            <a:ahLst/>
            <a:cxnLst>
              <a:cxn ang="0">
                <a:pos x="connsiteX0" y="connsiteY0"/>
              </a:cxn>
              <a:cxn ang="0">
                <a:pos x="connsiteX1" y="connsiteY1"/>
              </a:cxn>
              <a:cxn ang="0">
                <a:pos x="connsiteX2" y="connsiteY2"/>
              </a:cxn>
              <a:cxn ang="0">
                <a:pos x="connsiteX3" y="connsiteY3"/>
              </a:cxn>
            </a:cxnLst>
            <a:rect l="l" t="t" r="r" b="b"/>
            <a:pathLst>
              <a:path w="2481207" h="5524796">
                <a:moveTo>
                  <a:pt x="2481207" y="0"/>
                </a:moveTo>
                <a:lnTo>
                  <a:pt x="2481207" y="5524796"/>
                </a:lnTo>
                <a:lnTo>
                  <a:pt x="0" y="5524796"/>
                </a:lnTo>
                <a:lnTo>
                  <a:pt x="0" y="448738"/>
                </a:lnTo>
                <a:close/>
              </a:path>
            </a:pathLst>
          </a:custGeom>
        </p:spPr>
      </p:pic>
      <p:pic>
        <p:nvPicPr>
          <p:cNvPr id="54" name="Picture 53">
            <a:extLst>
              <a:ext uri="{FF2B5EF4-FFF2-40B4-BE49-F238E27FC236}">
                <a16:creationId xmlns:a16="http://schemas.microsoft.com/office/drawing/2014/main" id="{5CDCEC61-4D3F-4DED-949C-0703B9947A74}"/>
              </a:ext>
            </a:extLst>
          </p:cNvPr>
          <p:cNvPicPr>
            <a:picLocks/>
          </p:cNvPicPr>
          <p:nvPr userDrawn="1"/>
        </p:nvPicPr>
        <p:blipFill rotWithShape="1">
          <a:blip r:embed="rId11" cstate="screen">
            <a:extLst>
              <a:ext uri="{28A0092B-C50C-407E-A947-70E740481C1C}">
                <a14:useLocalDpi xmlns:a14="http://schemas.microsoft.com/office/drawing/2010/main"/>
              </a:ext>
            </a:extLst>
          </a:blip>
          <a:srcRect t="51836" r="69747"/>
          <a:stretch/>
        </p:blipFill>
        <p:spPr bwMode="ltGray">
          <a:xfrm>
            <a:off x="6136491" y="3554921"/>
            <a:ext cx="1767944" cy="3303083"/>
          </a:xfrm>
          <a:custGeom>
            <a:avLst/>
            <a:gdLst>
              <a:gd name="connsiteX0" fmla="*/ 1767944 w 1767944"/>
              <a:gd name="connsiteY0" fmla="*/ 0 h 3303083"/>
              <a:gd name="connsiteX1" fmla="*/ 1767944 w 1767944"/>
              <a:gd name="connsiteY1" fmla="*/ 3303083 h 3303083"/>
              <a:gd name="connsiteX2" fmla="*/ 0 w 1767944"/>
              <a:gd name="connsiteY2" fmla="*/ 3303083 h 3303083"/>
              <a:gd name="connsiteX3" fmla="*/ 0 w 1767944"/>
              <a:gd name="connsiteY3" fmla="*/ 319713 h 3303083"/>
            </a:gdLst>
            <a:ahLst/>
            <a:cxnLst>
              <a:cxn ang="0">
                <a:pos x="connsiteX0" y="connsiteY0"/>
              </a:cxn>
              <a:cxn ang="0">
                <a:pos x="connsiteX1" y="connsiteY1"/>
              </a:cxn>
              <a:cxn ang="0">
                <a:pos x="connsiteX2" y="connsiteY2"/>
              </a:cxn>
              <a:cxn ang="0">
                <a:pos x="connsiteX3" y="connsiteY3"/>
              </a:cxn>
            </a:cxnLst>
            <a:rect l="l" t="t" r="r" b="b"/>
            <a:pathLst>
              <a:path w="1767944" h="3303083">
                <a:moveTo>
                  <a:pt x="1767944" y="0"/>
                </a:moveTo>
                <a:lnTo>
                  <a:pt x="1767944" y="3303083"/>
                </a:lnTo>
                <a:lnTo>
                  <a:pt x="0" y="3303083"/>
                </a:lnTo>
                <a:lnTo>
                  <a:pt x="0" y="319713"/>
                </a:lnTo>
                <a:close/>
              </a:path>
            </a:pathLst>
          </a:custGeom>
        </p:spPr>
      </p:pic>
      <p:pic>
        <p:nvPicPr>
          <p:cNvPr id="53" name="Picture 52">
            <a:extLst>
              <a:ext uri="{FF2B5EF4-FFF2-40B4-BE49-F238E27FC236}">
                <a16:creationId xmlns:a16="http://schemas.microsoft.com/office/drawing/2014/main" id="{A7FD4CEC-0A9E-4351-B634-72F85E14D029}"/>
              </a:ext>
            </a:extLst>
          </p:cNvPr>
          <p:cNvPicPr>
            <a:picLocks/>
          </p:cNvPicPr>
          <p:nvPr userDrawn="1"/>
        </p:nvPicPr>
        <p:blipFill rotWithShape="1">
          <a:blip r:embed="rId11" cstate="screen">
            <a:extLst>
              <a:ext uri="{28A0092B-C50C-407E-A947-70E740481C1C}">
                <a14:useLocalDpi xmlns:a14="http://schemas.microsoft.com/office/drawing/2010/main"/>
              </a:ext>
            </a:extLst>
          </a:blip>
          <a:srcRect t="11943" r="69747" b="46506"/>
          <a:stretch/>
        </p:blipFill>
        <p:spPr bwMode="ltGray">
          <a:xfrm>
            <a:off x="6136491" y="819027"/>
            <a:ext cx="1767944" cy="2849565"/>
          </a:xfrm>
          <a:custGeom>
            <a:avLst/>
            <a:gdLst>
              <a:gd name="connsiteX0" fmla="*/ 1767944 w 1767944"/>
              <a:gd name="connsiteY0" fmla="*/ 0 h 2849565"/>
              <a:gd name="connsiteX1" fmla="*/ 1767944 w 1767944"/>
              <a:gd name="connsiteY1" fmla="*/ 2529913 h 2849565"/>
              <a:gd name="connsiteX2" fmla="*/ 0 w 1767944"/>
              <a:gd name="connsiteY2" fmla="*/ 2849565 h 2849565"/>
              <a:gd name="connsiteX3" fmla="*/ 0 w 1767944"/>
              <a:gd name="connsiteY3" fmla="*/ 319653 h 2849565"/>
            </a:gdLst>
            <a:ahLst/>
            <a:cxnLst>
              <a:cxn ang="0">
                <a:pos x="connsiteX0" y="connsiteY0"/>
              </a:cxn>
              <a:cxn ang="0">
                <a:pos x="connsiteX1" y="connsiteY1"/>
              </a:cxn>
              <a:cxn ang="0">
                <a:pos x="connsiteX2" y="connsiteY2"/>
              </a:cxn>
              <a:cxn ang="0">
                <a:pos x="connsiteX3" y="connsiteY3"/>
              </a:cxn>
            </a:cxnLst>
            <a:rect l="l" t="t" r="r" b="b"/>
            <a:pathLst>
              <a:path w="1767944" h="2849565">
                <a:moveTo>
                  <a:pt x="1767944" y="0"/>
                </a:moveTo>
                <a:lnTo>
                  <a:pt x="1767944" y="2529913"/>
                </a:lnTo>
                <a:lnTo>
                  <a:pt x="0" y="2849565"/>
                </a:lnTo>
                <a:lnTo>
                  <a:pt x="0" y="319653"/>
                </a:lnTo>
                <a:close/>
              </a:path>
            </a:pathLst>
          </a:custGeom>
        </p:spPr>
      </p:pic>
    </p:spTree>
    <p:extLst>
      <p:ext uri="{BB962C8B-B14F-4D97-AF65-F5344CB8AC3E}">
        <p14:creationId xmlns:p14="http://schemas.microsoft.com/office/powerpoint/2010/main" val="3071184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1" name="Title 4"/>
          <p:cNvSpPr>
            <a:spLocks noGrp="1"/>
          </p:cNvSpPr>
          <p:nvPr>
            <p:ph type="title" hasCustomPrompt="1"/>
          </p:nvPr>
        </p:nvSpPr>
        <p:spPr>
          <a:xfrm>
            <a:off x="458336" y="2681103"/>
            <a:ext cx="3127881" cy="1495794"/>
          </a:xfrm>
          <a:prstGeom prst="rect">
            <a:avLst/>
          </a:prstGeom>
        </p:spPr>
        <p:txBody>
          <a:bodyPr anchor="ctr">
            <a:noAutofit/>
          </a:bodyPr>
          <a:lstStyle>
            <a:lvl1pPr>
              <a:defRPr sz="2800">
                <a:solidFill>
                  <a:schemeClr val="bg1"/>
                </a:solidFill>
                <a:latin typeface="+mj-lt"/>
                <a:sym typeface="Trebuchet MS" panose="020B0603020202020204" pitchFamily="34" charset="0"/>
              </a:defRPr>
            </a:lvl1pPr>
          </a:lstStyle>
          <a:p>
            <a:r>
              <a:rPr lang="en-US"/>
              <a:t>Click to add title</a:t>
            </a:r>
          </a:p>
        </p:txBody>
      </p:sp>
      <p:sp>
        <p:nvSpPr>
          <p:cNvPr id="13" name="Rectangle 12"/>
          <p:cNvSpPr/>
          <p:nvPr userDrawn="1"/>
        </p:nvSpPr>
        <p:spPr bwMode="white">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3" name="Rectangle 2">
            <a:extLst>
              <a:ext uri="{FF2B5EF4-FFF2-40B4-BE49-F238E27FC236}">
                <a16:creationId xmlns:a16="http://schemas.microsoft.com/office/drawing/2014/main" id="{79B0C8F7-698C-BEF4-AB9C-B2CCB878559C}"/>
              </a:ext>
            </a:extLst>
          </p:cNvPr>
          <p:cNvSpPr/>
          <p:nvPr userDrawn="1"/>
        </p:nvSpPr>
        <p:spPr bwMode="auto">
          <a:xfrm>
            <a:off x="1" y="6328612"/>
            <a:ext cx="12191999" cy="461665"/>
          </a:xfrm>
          <a:prstGeom prst="rect">
            <a:avLst/>
          </a:prstGeom>
          <a:solidFill>
            <a:srgbClr val="BFBFB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4" name="Slide Number">
            <a:extLst>
              <a:ext uri="{FF2B5EF4-FFF2-40B4-BE49-F238E27FC236}">
                <a16:creationId xmlns:a16="http://schemas.microsoft.com/office/drawing/2014/main" id="{F7507066-1C22-69B3-3ED2-47FBE4FAD2DF}"/>
              </a:ext>
            </a:extLst>
          </p:cNvPr>
          <p:cNvSpPr txBox="1">
            <a:spLocks noChangeArrowheads="1"/>
          </p:cNvSpPr>
          <p:nvPr userDrawn="1"/>
        </p:nvSpPr>
        <p:spPr bwMode="auto">
          <a:xfrm>
            <a:off x="11442935" y="6500658"/>
            <a:ext cx="218008" cy="1938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126" rtl="0" eaLnBrk="1" fontAlgn="base" latinLnBrk="0" hangingPunct="1">
              <a:lnSpc>
                <a:spcPct val="90000"/>
              </a:lnSpc>
              <a:spcBef>
                <a:spcPct val="0"/>
              </a:spcBef>
              <a:spcAft>
                <a:spcPct val="0"/>
              </a:spcAft>
              <a:buClrTx/>
              <a:buSzTx/>
              <a:buFontTx/>
              <a:buNone/>
              <a:tabLst/>
              <a:defRPr/>
            </a:pPr>
            <a:fld id="{7AA7B471-74A3-4F5F-8955-6C99E2375CAC}" type="slidenum">
              <a:rPr kumimoji="0" lang="en-US" sz="1400" b="0" i="0" u="none" strike="noStrike" kern="1200" cap="none" spc="0" normalizeH="0" baseline="0" noProof="1" dirty="0" smtClean="0">
                <a:ln>
                  <a:noFill/>
                </a:ln>
                <a:solidFill>
                  <a:schemeClr val="tx1"/>
                </a:solidFill>
                <a:effectLst/>
                <a:uLnTx/>
                <a:uFillTx/>
                <a:latin typeface="+mn-lt"/>
                <a:ea typeface="+mn-ea"/>
                <a:cs typeface="+mn-cs"/>
                <a:sym typeface="+mn-lt"/>
              </a:rPr>
              <a:pPr marL="0" marR="0" lvl="0" indent="0" algn="l" defTabSz="914126" rtl="0" eaLnBrk="1" fontAlgn="base" latinLnBrk="0" hangingPunct="1">
                <a:lnSpc>
                  <a:spcPct val="90000"/>
                </a:lnSpc>
                <a:spcBef>
                  <a:spcPct val="0"/>
                </a:spcBef>
                <a:spcAft>
                  <a:spcPct val="0"/>
                </a:spcAft>
                <a:buClrTx/>
                <a:buSzTx/>
                <a:buFontTx/>
                <a:buNone/>
                <a:tabLst/>
                <a:defRPr/>
              </a:pPr>
              <a:t>‹#›</a:t>
            </a:fld>
            <a:endParaRPr kumimoji="0" lang="en-US" sz="1400" b="0" i="0" u="none" strike="noStrike" kern="1200" cap="none" spc="0" normalizeH="0" baseline="0" noProof="1">
              <a:ln>
                <a:noFill/>
              </a:ln>
              <a:solidFill>
                <a:schemeClr val="tx1"/>
              </a:solidFill>
              <a:effectLst/>
              <a:uLnTx/>
              <a:uFillTx/>
              <a:latin typeface="+mn-lt"/>
              <a:ea typeface="+mn-ea"/>
              <a:cs typeface="+mn-cs"/>
              <a:sym typeface="+mn-lt"/>
            </a:endParaRPr>
          </a:p>
        </p:txBody>
      </p:sp>
      <p:pic>
        <p:nvPicPr>
          <p:cNvPr id="6" name="Picture 5">
            <a:extLst>
              <a:ext uri="{FF2B5EF4-FFF2-40B4-BE49-F238E27FC236}">
                <a16:creationId xmlns:a16="http://schemas.microsoft.com/office/drawing/2014/main" id="{4CA1A6CB-F157-73A9-A1BF-262FDEC83CC2}"/>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368726" y="6450871"/>
            <a:ext cx="1395948" cy="284642"/>
          </a:xfrm>
          <a:prstGeom prst="rect">
            <a:avLst/>
          </a:prstGeom>
        </p:spPr>
      </p:pic>
    </p:spTree>
    <p:extLst>
      <p:ext uri="{BB962C8B-B14F-4D97-AF65-F5344CB8AC3E}">
        <p14:creationId xmlns:p14="http://schemas.microsoft.com/office/powerpoint/2010/main" val="3524379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Rectangle 11"/>
          <p:cNvSpPr/>
          <p:nvPr userDrawn="1"/>
        </p:nvSpPr>
        <p:spPr>
          <a:xfrm>
            <a:off x="6096000" y="0"/>
            <a:ext cx="6096001"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799"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458337" y="1785600"/>
            <a:ext cx="4388400" cy="3286800"/>
          </a:xfrm>
          <a:prstGeom prst="rect">
            <a:avLst/>
          </a:prstGeom>
          <a:noFill/>
        </p:spPr>
        <p:txBody>
          <a:bodyPr wrap="square" lIns="118872" tIns="64008" rIns="118872" bIns="64008" anchor="ctr">
            <a:noAutofit/>
          </a:bodyPr>
          <a:lstStyle>
            <a:lvl1pPr>
              <a:defRPr sz="4399">
                <a:solidFill>
                  <a:schemeClr val="bg1"/>
                </a:solidFill>
                <a:latin typeface="+mj-lt"/>
                <a:sym typeface="Trebuchet MS" panose="020B0603020202020204" pitchFamily="34" charset="0"/>
              </a:defRPr>
            </a:lvl1pPr>
          </a:lstStyle>
          <a:p>
            <a:r>
              <a:rPr lang="en-US"/>
              <a:t>Click to add title</a:t>
            </a:r>
          </a:p>
        </p:txBody>
      </p:sp>
      <p:sp>
        <p:nvSpPr>
          <p:cNvPr id="3" name="Rectangle 2">
            <a:extLst>
              <a:ext uri="{FF2B5EF4-FFF2-40B4-BE49-F238E27FC236}">
                <a16:creationId xmlns:a16="http://schemas.microsoft.com/office/drawing/2014/main" id="{D17DCA71-66FC-7356-93F3-4015CE4A49BB}"/>
              </a:ext>
            </a:extLst>
          </p:cNvPr>
          <p:cNvSpPr/>
          <p:nvPr userDrawn="1"/>
        </p:nvSpPr>
        <p:spPr bwMode="auto">
          <a:xfrm>
            <a:off x="1" y="6328612"/>
            <a:ext cx="12191999" cy="461665"/>
          </a:xfrm>
          <a:prstGeom prst="rect">
            <a:avLst/>
          </a:prstGeom>
          <a:solidFill>
            <a:srgbClr val="BFBFB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4" name="Slide Number">
            <a:extLst>
              <a:ext uri="{FF2B5EF4-FFF2-40B4-BE49-F238E27FC236}">
                <a16:creationId xmlns:a16="http://schemas.microsoft.com/office/drawing/2014/main" id="{F6324F47-3252-4F47-DD20-BD21F1DED5EF}"/>
              </a:ext>
            </a:extLst>
          </p:cNvPr>
          <p:cNvSpPr txBox="1">
            <a:spLocks noChangeArrowheads="1"/>
          </p:cNvSpPr>
          <p:nvPr userDrawn="1"/>
        </p:nvSpPr>
        <p:spPr bwMode="auto">
          <a:xfrm>
            <a:off x="11442935" y="6500658"/>
            <a:ext cx="218008" cy="1938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126" rtl="0" eaLnBrk="1" fontAlgn="base" latinLnBrk="0" hangingPunct="1">
              <a:lnSpc>
                <a:spcPct val="90000"/>
              </a:lnSpc>
              <a:spcBef>
                <a:spcPct val="0"/>
              </a:spcBef>
              <a:spcAft>
                <a:spcPct val="0"/>
              </a:spcAft>
              <a:buClrTx/>
              <a:buSzTx/>
              <a:buFontTx/>
              <a:buNone/>
              <a:tabLst/>
              <a:defRPr/>
            </a:pPr>
            <a:fld id="{7AA7B471-74A3-4F5F-8955-6C99E2375CAC}" type="slidenum">
              <a:rPr kumimoji="0" lang="en-US" sz="1400" b="0" i="0" u="none" strike="noStrike" kern="1200" cap="none" spc="0" normalizeH="0" baseline="0" noProof="1" dirty="0" smtClean="0">
                <a:ln>
                  <a:noFill/>
                </a:ln>
                <a:solidFill>
                  <a:schemeClr val="tx1"/>
                </a:solidFill>
                <a:effectLst/>
                <a:uLnTx/>
                <a:uFillTx/>
                <a:latin typeface="+mn-lt"/>
                <a:ea typeface="+mn-ea"/>
                <a:cs typeface="+mn-cs"/>
                <a:sym typeface="+mn-lt"/>
              </a:rPr>
              <a:pPr marL="0" marR="0" lvl="0" indent="0" algn="l" defTabSz="914126" rtl="0" eaLnBrk="1" fontAlgn="base" latinLnBrk="0" hangingPunct="1">
                <a:lnSpc>
                  <a:spcPct val="90000"/>
                </a:lnSpc>
                <a:spcBef>
                  <a:spcPct val="0"/>
                </a:spcBef>
                <a:spcAft>
                  <a:spcPct val="0"/>
                </a:spcAft>
                <a:buClrTx/>
                <a:buSzTx/>
                <a:buFontTx/>
                <a:buNone/>
                <a:tabLst/>
                <a:defRPr/>
              </a:pPr>
              <a:t>‹#›</a:t>
            </a:fld>
            <a:endParaRPr kumimoji="0" lang="en-US" sz="1400" b="0" i="0" u="none" strike="noStrike" kern="1200" cap="none" spc="0" normalizeH="0" baseline="0" noProof="1">
              <a:ln>
                <a:noFill/>
              </a:ln>
              <a:solidFill>
                <a:schemeClr val="tx1"/>
              </a:solidFill>
              <a:effectLst/>
              <a:uLnTx/>
              <a:uFillTx/>
              <a:latin typeface="+mn-lt"/>
              <a:ea typeface="+mn-ea"/>
              <a:cs typeface="+mn-cs"/>
              <a:sym typeface="+mn-lt"/>
            </a:endParaRPr>
          </a:p>
        </p:txBody>
      </p:sp>
      <p:pic>
        <p:nvPicPr>
          <p:cNvPr id="6" name="Picture 5">
            <a:extLst>
              <a:ext uri="{FF2B5EF4-FFF2-40B4-BE49-F238E27FC236}">
                <a16:creationId xmlns:a16="http://schemas.microsoft.com/office/drawing/2014/main" id="{65B55395-32FE-9A84-47CA-D0210BD0BABE}"/>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368726" y="6450871"/>
            <a:ext cx="1395948" cy="284642"/>
          </a:xfrm>
          <a:prstGeom prst="rect">
            <a:avLst/>
          </a:prstGeom>
        </p:spPr>
      </p:pic>
    </p:spTree>
    <p:extLst>
      <p:ext uri="{BB962C8B-B14F-4D97-AF65-F5344CB8AC3E}">
        <p14:creationId xmlns:p14="http://schemas.microsoft.com/office/powerpoint/2010/main" val="263443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Rectangle 6"/>
          <p:cNvSpPr/>
          <p:nvPr userDrawn="1"/>
        </p:nvSpPr>
        <p:spPr bwMode="white">
          <a:xfrm>
            <a:off x="1" y="-1308"/>
            <a:ext cx="4694401" cy="6320466"/>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475201" y="1581473"/>
            <a:ext cx="3744000" cy="541687"/>
          </a:xfrm>
          <a:prstGeom prst="rect">
            <a:avLst/>
          </a:prstGeom>
        </p:spPr>
        <p:txBody>
          <a:bodyPr>
            <a:noAutofit/>
          </a:bodyPr>
          <a:lstStyle>
            <a:lvl1pPr marL="0" indent="0" algn="l">
              <a:buNone/>
              <a:defRPr sz="1600" b="1">
                <a:solidFill>
                  <a:schemeClr val="accent1"/>
                </a:solidFill>
                <a:latin typeface="+mn-lt"/>
                <a:sym typeface="Trebuchet MS" panose="020B0603020202020204" pitchFamily="34"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3" name="Title 1">
            <a:extLst>
              <a:ext uri="{FF2B5EF4-FFF2-40B4-BE49-F238E27FC236}">
                <a16:creationId xmlns:a16="http://schemas.microsoft.com/office/drawing/2014/main" id="{BB3CA2B6-E3FA-2AB8-4A66-DA5957380565}"/>
              </a:ext>
            </a:extLst>
          </p:cNvPr>
          <p:cNvSpPr>
            <a:spLocks noGrp="1"/>
          </p:cNvSpPr>
          <p:nvPr>
            <p:ph type="title"/>
          </p:nvPr>
        </p:nvSpPr>
        <p:spPr>
          <a:xfrm>
            <a:off x="458337" y="256032"/>
            <a:ext cx="3744000" cy="914400"/>
          </a:xfrm>
        </p:spPr>
        <p:txBody>
          <a:bodyPr/>
          <a:lstStyle/>
          <a:p>
            <a:r>
              <a:rPr lang="en-US"/>
              <a:t>Click to edit Master title style</a:t>
            </a:r>
          </a:p>
        </p:txBody>
      </p:sp>
    </p:spTree>
    <p:extLst>
      <p:ext uri="{BB962C8B-B14F-4D97-AF65-F5344CB8AC3E}">
        <p14:creationId xmlns:p14="http://schemas.microsoft.com/office/powerpoint/2010/main" val="379631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2" name="HorizontalLine10">
            <a:extLst>
              <a:ext uri="{FF2B5EF4-FFF2-40B4-BE49-F238E27FC236}">
                <a16:creationId xmlns:a16="http://schemas.microsoft.com/office/drawing/2014/main" id="{87F0FFCB-6D19-9B3F-691A-F908A261466F}"/>
              </a:ext>
            </a:extLst>
          </p:cNvPr>
          <p:cNvCxnSpPr>
            <a:cxnSpLocks/>
          </p:cNvCxnSpPr>
          <p:nvPr userDrawn="1"/>
        </p:nvCxnSpPr>
        <p:spPr>
          <a:xfrm>
            <a:off x="1" y="3429000"/>
            <a:ext cx="12192000" cy="0"/>
          </a:xfrm>
          <a:prstGeom prst="line">
            <a:avLst/>
          </a:prstGeom>
          <a:noFill/>
          <a:ln w="25400" cap="flat" cmpd="sng" algn="ctr">
            <a:solidFill>
              <a:schemeClr val="tx2"/>
            </a:solidFill>
            <a:prstDash val="solid"/>
          </a:ln>
          <a:effectLst/>
        </p:spPr>
      </p:cxnSp>
      <p:cxnSp>
        <p:nvCxnSpPr>
          <p:cNvPr id="3" name="HorizontalLine10">
            <a:extLst>
              <a:ext uri="{FF2B5EF4-FFF2-40B4-BE49-F238E27FC236}">
                <a16:creationId xmlns:a16="http://schemas.microsoft.com/office/drawing/2014/main" id="{32051486-ED05-5D84-B6BA-905695831FE7}"/>
              </a:ext>
            </a:extLst>
          </p:cNvPr>
          <p:cNvCxnSpPr>
            <a:cxnSpLocks/>
          </p:cNvCxnSpPr>
          <p:nvPr userDrawn="1"/>
        </p:nvCxnSpPr>
        <p:spPr>
          <a:xfrm>
            <a:off x="6095999" y="0"/>
            <a:ext cx="0" cy="6096000"/>
          </a:xfrm>
          <a:prstGeom prst="line">
            <a:avLst/>
          </a:prstGeom>
          <a:noFill/>
          <a:ln w="25400" cap="flat" cmpd="sng" algn="ctr">
            <a:solidFill>
              <a:schemeClr val="tx2"/>
            </a:solidFill>
            <a:prstDash val="solid"/>
          </a:ln>
          <a:effectLst/>
        </p:spPr>
      </p:cxnSp>
      <p:sp>
        <p:nvSpPr>
          <p:cNvPr id="4" name="Content Placeholder 2">
            <a:extLst>
              <a:ext uri="{FF2B5EF4-FFF2-40B4-BE49-F238E27FC236}">
                <a16:creationId xmlns:a16="http://schemas.microsoft.com/office/drawing/2014/main" id="{7A779DDB-04CB-07AF-63B8-665CD9325D0F}"/>
              </a:ext>
            </a:extLst>
          </p:cNvPr>
          <p:cNvSpPr>
            <a:spLocks noGrp="1"/>
          </p:cNvSpPr>
          <p:nvPr>
            <p:ph idx="1"/>
          </p:nvPr>
        </p:nvSpPr>
        <p:spPr>
          <a:xfrm>
            <a:off x="0" y="3255777"/>
            <a:ext cx="1556853" cy="346447"/>
          </a:xfrm>
          <a:solidFill>
            <a:schemeClr val="bg1"/>
          </a:solidFill>
        </p:spPr>
        <p:txBody>
          <a:bodyPr/>
          <a:lstStyle>
            <a:lvl1pPr marL="0" indent="0">
              <a:buNone/>
              <a:defRPr sz="1600">
                <a:solidFill>
                  <a:schemeClr val="accent1"/>
                </a:solidFill>
              </a:defRPr>
            </a:lvl1pPr>
            <a:lvl2pPr>
              <a:defRPr sz="1600"/>
            </a:lvl2pPr>
            <a:lvl3pPr>
              <a:defRPr sz="1600"/>
            </a:lvl3pPr>
            <a:lvl4pPr>
              <a:defRPr sz="1600"/>
            </a:lvl4pPr>
            <a:lvl5pPr>
              <a:defRPr sz="1600"/>
            </a:lvl5pPr>
          </a:lstStyle>
          <a:p>
            <a:pPr lvl="0"/>
            <a:r>
              <a:rPr lang="en-US"/>
              <a:t>Click to edit Master text styles</a:t>
            </a:r>
          </a:p>
        </p:txBody>
      </p:sp>
      <p:sp>
        <p:nvSpPr>
          <p:cNvPr id="5" name="Content Placeholder 2">
            <a:extLst>
              <a:ext uri="{FF2B5EF4-FFF2-40B4-BE49-F238E27FC236}">
                <a16:creationId xmlns:a16="http://schemas.microsoft.com/office/drawing/2014/main" id="{B1C38CAC-0C60-C950-FBFA-A5EE8C0D91E5}"/>
              </a:ext>
            </a:extLst>
          </p:cNvPr>
          <p:cNvSpPr>
            <a:spLocks noGrp="1"/>
          </p:cNvSpPr>
          <p:nvPr>
            <p:ph idx="10"/>
          </p:nvPr>
        </p:nvSpPr>
        <p:spPr>
          <a:xfrm>
            <a:off x="10635147" y="3255777"/>
            <a:ext cx="1556853" cy="346447"/>
          </a:xfrm>
          <a:solidFill>
            <a:schemeClr val="bg1"/>
          </a:solidFill>
        </p:spPr>
        <p:txBody>
          <a:bodyPr/>
          <a:lstStyle>
            <a:lvl1pPr marL="0" indent="0" algn="r">
              <a:buNone/>
              <a:defRPr sz="1600">
                <a:solidFill>
                  <a:schemeClr val="accent1"/>
                </a:solidFill>
              </a:defRPr>
            </a:lvl1pPr>
            <a:lvl2pPr>
              <a:defRPr sz="1600"/>
            </a:lvl2pPr>
            <a:lvl3pPr>
              <a:defRPr sz="1600"/>
            </a:lvl3pPr>
            <a:lvl4pPr>
              <a:defRPr sz="1600"/>
            </a:lvl4pPr>
            <a:lvl5pPr>
              <a:defRPr sz="1600"/>
            </a:lvl5pPr>
          </a:lstStyle>
          <a:p>
            <a:pPr lvl="0"/>
            <a:r>
              <a:rPr lang="en-US"/>
              <a:t>Click to edit Master text styles</a:t>
            </a:r>
          </a:p>
        </p:txBody>
      </p:sp>
      <p:sp>
        <p:nvSpPr>
          <p:cNvPr id="6" name="Content Placeholder 2">
            <a:extLst>
              <a:ext uri="{FF2B5EF4-FFF2-40B4-BE49-F238E27FC236}">
                <a16:creationId xmlns:a16="http://schemas.microsoft.com/office/drawing/2014/main" id="{32FCBD84-BA9B-AA8C-3B6D-F371386A5F60}"/>
              </a:ext>
            </a:extLst>
          </p:cNvPr>
          <p:cNvSpPr>
            <a:spLocks noGrp="1"/>
          </p:cNvSpPr>
          <p:nvPr>
            <p:ph idx="11"/>
          </p:nvPr>
        </p:nvSpPr>
        <p:spPr>
          <a:xfrm>
            <a:off x="5317573" y="1"/>
            <a:ext cx="1556853" cy="346447"/>
          </a:xfrm>
          <a:solidFill>
            <a:schemeClr val="bg1"/>
          </a:solidFill>
        </p:spPr>
        <p:txBody>
          <a:bodyPr/>
          <a:lstStyle>
            <a:lvl1pPr marL="0" indent="0" algn="ctr">
              <a:buNone/>
              <a:defRPr sz="1600">
                <a:solidFill>
                  <a:schemeClr val="accent1"/>
                </a:solidFill>
              </a:defRPr>
            </a:lvl1pPr>
            <a:lvl2pPr>
              <a:defRPr sz="1600"/>
            </a:lvl2pPr>
            <a:lvl3pPr>
              <a:defRPr sz="1600"/>
            </a:lvl3pPr>
            <a:lvl4pPr>
              <a:defRPr sz="1600"/>
            </a:lvl4pPr>
            <a:lvl5pPr>
              <a:defRPr sz="1600"/>
            </a:lvl5pPr>
          </a:lstStyle>
          <a:p>
            <a:pPr lvl="0"/>
            <a:r>
              <a:rPr lang="en-US"/>
              <a:t>Click to edit Master text styles</a:t>
            </a:r>
          </a:p>
        </p:txBody>
      </p:sp>
      <p:sp>
        <p:nvSpPr>
          <p:cNvPr id="7" name="Content Placeholder 2">
            <a:extLst>
              <a:ext uri="{FF2B5EF4-FFF2-40B4-BE49-F238E27FC236}">
                <a16:creationId xmlns:a16="http://schemas.microsoft.com/office/drawing/2014/main" id="{BC2BB129-070F-4183-8A23-EA2726D53446}"/>
              </a:ext>
            </a:extLst>
          </p:cNvPr>
          <p:cNvSpPr>
            <a:spLocks noGrp="1"/>
          </p:cNvSpPr>
          <p:nvPr>
            <p:ph idx="12"/>
          </p:nvPr>
        </p:nvSpPr>
        <p:spPr>
          <a:xfrm>
            <a:off x="5317573" y="5922777"/>
            <a:ext cx="1556853" cy="346447"/>
          </a:xfrm>
          <a:solidFill>
            <a:schemeClr val="bg1"/>
          </a:solidFill>
        </p:spPr>
        <p:txBody>
          <a:bodyPr/>
          <a:lstStyle>
            <a:lvl1pPr marL="0" indent="0" algn="ctr">
              <a:buNone/>
              <a:defRPr sz="1600">
                <a:solidFill>
                  <a:schemeClr val="accent1"/>
                </a:solidFill>
              </a:defRPr>
            </a:lvl1pPr>
            <a:lvl2pPr>
              <a:defRPr sz="1600"/>
            </a:lvl2pPr>
            <a:lvl3pPr>
              <a:defRPr sz="1600"/>
            </a:lvl3pPr>
            <a:lvl4pPr>
              <a:defRPr sz="1600"/>
            </a:lvl4pPr>
            <a:lvl5pPr>
              <a:defRPr sz="1600"/>
            </a:lvl5pPr>
          </a:lstStyle>
          <a:p>
            <a:pPr lvl="0"/>
            <a:r>
              <a:rPr lang="en-US"/>
              <a:t>Click to edit Master text styles</a:t>
            </a:r>
          </a:p>
        </p:txBody>
      </p:sp>
    </p:spTree>
    <p:custDataLst>
      <p:tags r:id="rId1"/>
    </p:custDataLst>
    <p:extLst>
      <p:ext uri="{BB962C8B-B14F-4D97-AF65-F5344CB8AC3E}">
        <p14:creationId xmlns:p14="http://schemas.microsoft.com/office/powerpoint/2010/main" val="66726676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D02CA6-782E-1B34-16E5-E92DEC76CFA2}"/>
              </a:ext>
            </a:extLst>
          </p:cNvPr>
          <p:cNvSpPr/>
          <p:nvPr userDrawn="1"/>
        </p:nvSpPr>
        <p:spPr bwMode="auto">
          <a:xfrm>
            <a:off x="1" y="6328612"/>
            <a:ext cx="12191999" cy="461665"/>
          </a:xfrm>
          <a:prstGeom prst="rect">
            <a:avLst/>
          </a:prstGeom>
          <a:solidFill>
            <a:srgbClr val="BFBFB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3" name="Slide Number">
            <a:extLst>
              <a:ext uri="{FF2B5EF4-FFF2-40B4-BE49-F238E27FC236}">
                <a16:creationId xmlns:a16="http://schemas.microsoft.com/office/drawing/2014/main" id="{2051511F-9692-6F8B-566F-ED101CC703FF}"/>
              </a:ext>
            </a:extLst>
          </p:cNvPr>
          <p:cNvSpPr txBox="1">
            <a:spLocks noChangeArrowheads="1"/>
          </p:cNvSpPr>
          <p:nvPr userDrawn="1"/>
        </p:nvSpPr>
        <p:spPr bwMode="auto">
          <a:xfrm>
            <a:off x="11442935" y="6500658"/>
            <a:ext cx="218008" cy="1938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126" rtl="0" eaLnBrk="1" fontAlgn="base" latinLnBrk="0" hangingPunct="1">
              <a:lnSpc>
                <a:spcPct val="90000"/>
              </a:lnSpc>
              <a:spcBef>
                <a:spcPct val="0"/>
              </a:spcBef>
              <a:spcAft>
                <a:spcPct val="0"/>
              </a:spcAft>
              <a:buClrTx/>
              <a:buSzTx/>
              <a:buFontTx/>
              <a:buNone/>
              <a:tabLst/>
              <a:defRPr/>
            </a:pPr>
            <a:fld id="{7AA7B471-74A3-4F5F-8955-6C99E2375CAC}" type="slidenum">
              <a:rPr kumimoji="0" lang="en-US" sz="1400" b="0" i="0" u="none" strike="noStrike" kern="1200" cap="none" spc="0" normalizeH="0" baseline="0" noProof="1" dirty="0" smtClean="0">
                <a:ln>
                  <a:noFill/>
                </a:ln>
                <a:solidFill>
                  <a:schemeClr val="tx1"/>
                </a:solidFill>
                <a:effectLst/>
                <a:uLnTx/>
                <a:uFillTx/>
                <a:latin typeface="+mn-lt"/>
                <a:ea typeface="+mn-ea"/>
                <a:cs typeface="+mn-cs"/>
                <a:sym typeface="+mn-lt"/>
              </a:rPr>
              <a:pPr marL="0" marR="0" lvl="0" indent="0" algn="l" defTabSz="914126" rtl="0" eaLnBrk="1" fontAlgn="base" latinLnBrk="0" hangingPunct="1">
                <a:lnSpc>
                  <a:spcPct val="90000"/>
                </a:lnSpc>
                <a:spcBef>
                  <a:spcPct val="0"/>
                </a:spcBef>
                <a:spcAft>
                  <a:spcPct val="0"/>
                </a:spcAft>
                <a:buClrTx/>
                <a:buSzTx/>
                <a:buFontTx/>
                <a:buNone/>
                <a:tabLst/>
                <a:defRPr/>
              </a:pPr>
              <a:t>‹#›</a:t>
            </a:fld>
            <a:endParaRPr kumimoji="0" lang="en-US" sz="1400" b="0" i="0" u="none" strike="noStrike" kern="1200" cap="none" spc="0" normalizeH="0" baseline="0" noProof="1">
              <a:ln>
                <a:noFill/>
              </a:ln>
              <a:solidFill>
                <a:schemeClr val="tx1"/>
              </a:solidFill>
              <a:effectLst/>
              <a:uLnTx/>
              <a:uFillTx/>
              <a:latin typeface="+mn-lt"/>
              <a:ea typeface="+mn-ea"/>
              <a:cs typeface="+mn-cs"/>
              <a:sym typeface="+mn-lt"/>
            </a:endParaRPr>
          </a:p>
        </p:txBody>
      </p:sp>
      <p:pic>
        <p:nvPicPr>
          <p:cNvPr id="6" name="Picture 5">
            <a:extLst>
              <a:ext uri="{FF2B5EF4-FFF2-40B4-BE49-F238E27FC236}">
                <a16:creationId xmlns:a16="http://schemas.microsoft.com/office/drawing/2014/main" id="{C7C49A28-27B0-CAA8-9A01-54DC020F7999}"/>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368726" y="6450871"/>
            <a:ext cx="1395948" cy="284642"/>
          </a:xfrm>
          <a:prstGeom prst="rect">
            <a:avLst/>
          </a:prstGeom>
        </p:spPr>
      </p:pic>
    </p:spTree>
    <p:extLst>
      <p:ext uri="{BB962C8B-B14F-4D97-AF65-F5344CB8AC3E}">
        <p14:creationId xmlns:p14="http://schemas.microsoft.com/office/powerpoint/2010/main" val="907881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42558B-7085-7622-CBB2-B16FF14FB6FB}"/>
              </a:ext>
            </a:extLst>
          </p:cNvPr>
          <p:cNvSpPr/>
          <p:nvPr userDrawn="1"/>
        </p:nvSpPr>
        <p:spPr bwMode="auto">
          <a:xfrm>
            <a:off x="1" y="6328612"/>
            <a:ext cx="12191999" cy="461665"/>
          </a:xfrm>
          <a:prstGeom prst="rect">
            <a:avLst/>
          </a:prstGeom>
          <a:solidFill>
            <a:srgbClr val="BFBFB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3" name="Slide Number">
            <a:extLst>
              <a:ext uri="{FF2B5EF4-FFF2-40B4-BE49-F238E27FC236}">
                <a16:creationId xmlns:a16="http://schemas.microsoft.com/office/drawing/2014/main" id="{6FB6CF0F-47A2-E335-F39F-89D22763D283}"/>
              </a:ext>
            </a:extLst>
          </p:cNvPr>
          <p:cNvSpPr txBox="1">
            <a:spLocks noChangeArrowheads="1"/>
          </p:cNvSpPr>
          <p:nvPr userDrawn="1"/>
        </p:nvSpPr>
        <p:spPr bwMode="auto">
          <a:xfrm>
            <a:off x="11442935" y="6500658"/>
            <a:ext cx="218008" cy="1938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126" rtl="0" eaLnBrk="1" fontAlgn="base" latinLnBrk="0" hangingPunct="1">
              <a:lnSpc>
                <a:spcPct val="90000"/>
              </a:lnSpc>
              <a:spcBef>
                <a:spcPct val="0"/>
              </a:spcBef>
              <a:spcAft>
                <a:spcPct val="0"/>
              </a:spcAft>
              <a:buClrTx/>
              <a:buSzTx/>
              <a:buFontTx/>
              <a:buNone/>
              <a:tabLst/>
              <a:defRPr/>
            </a:pPr>
            <a:fld id="{7AA7B471-74A3-4F5F-8955-6C99E2375CAC}" type="slidenum">
              <a:rPr kumimoji="0" lang="en-US" sz="1400" b="0" i="0" u="none" strike="noStrike" kern="1200" cap="none" spc="0" normalizeH="0" baseline="0" noProof="1" dirty="0" smtClean="0">
                <a:ln>
                  <a:noFill/>
                </a:ln>
                <a:solidFill>
                  <a:schemeClr val="tx1"/>
                </a:solidFill>
                <a:effectLst/>
                <a:uLnTx/>
                <a:uFillTx/>
                <a:latin typeface="+mn-lt"/>
                <a:ea typeface="+mn-ea"/>
                <a:cs typeface="+mn-cs"/>
                <a:sym typeface="+mn-lt"/>
              </a:rPr>
              <a:pPr marL="0" marR="0" lvl="0" indent="0" algn="l" defTabSz="914126" rtl="0" eaLnBrk="1" fontAlgn="base" latinLnBrk="0" hangingPunct="1">
                <a:lnSpc>
                  <a:spcPct val="90000"/>
                </a:lnSpc>
                <a:spcBef>
                  <a:spcPct val="0"/>
                </a:spcBef>
                <a:spcAft>
                  <a:spcPct val="0"/>
                </a:spcAft>
                <a:buClrTx/>
                <a:buSzTx/>
                <a:buFontTx/>
                <a:buNone/>
                <a:tabLst/>
                <a:defRPr/>
              </a:pPr>
              <a:t>‹#›</a:t>
            </a:fld>
            <a:endParaRPr kumimoji="0" lang="en-US" sz="1400" b="0" i="0" u="none" strike="noStrike" kern="1200" cap="none" spc="0" normalizeH="0" baseline="0" noProof="1">
              <a:ln>
                <a:noFill/>
              </a:ln>
              <a:solidFill>
                <a:schemeClr val="tx1"/>
              </a:solidFill>
              <a:effectLst/>
              <a:uLnTx/>
              <a:uFillTx/>
              <a:latin typeface="+mn-lt"/>
              <a:ea typeface="+mn-ea"/>
              <a:cs typeface="+mn-cs"/>
              <a:sym typeface="+mn-lt"/>
            </a:endParaRPr>
          </a:p>
        </p:txBody>
      </p:sp>
      <p:pic>
        <p:nvPicPr>
          <p:cNvPr id="7" name="Picture 6">
            <a:extLst>
              <a:ext uri="{FF2B5EF4-FFF2-40B4-BE49-F238E27FC236}">
                <a16:creationId xmlns:a16="http://schemas.microsoft.com/office/drawing/2014/main" id="{BAEF8A99-28EF-08CF-1057-2BBD3BA2D919}"/>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368726" y="6450871"/>
            <a:ext cx="1395948" cy="284642"/>
          </a:xfrm>
          <a:prstGeom prst="rect">
            <a:avLst/>
          </a:prstGeom>
        </p:spPr>
      </p:pic>
    </p:spTree>
    <p:extLst>
      <p:ext uri="{BB962C8B-B14F-4D97-AF65-F5344CB8AC3E}">
        <p14:creationId xmlns:p14="http://schemas.microsoft.com/office/powerpoint/2010/main" val="4076483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025351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2"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398"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2" y="5932122"/>
            <a:ext cx="4892895" cy="3447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118872" tIns="64008" rIns="118872" bIns="64008"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3" y="5047065"/>
            <a:ext cx="4892895" cy="43672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118872" tIns="64008" rIns="118872" bIns="64008" rtlCol="0" anchor="t" anchorCtr="0">
            <a:spAutoFit/>
          </a:bodyPr>
          <a:lstStyle>
            <a:lvl1pPr>
              <a:defRPr lang="en-US" sz="1998"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3" y="2007566"/>
            <a:ext cx="4892895" cy="112594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118872" tIns="64008" rIns="118872" bIns="64008" rtlCol="0" anchor="t" anchorCtr="0">
            <a:spAutoFit/>
          </a:bodyPr>
          <a:lstStyle>
            <a:lvl1pPr>
              <a:defRPr lang="en-US" sz="3598" dirty="0"/>
            </a:lvl1pPr>
          </a:lstStyle>
          <a:p>
            <a:pPr lvl="0"/>
            <a:r>
              <a:rPr lang="en-US"/>
              <a:t>Click to edit Master title style</a:t>
            </a:r>
          </a:p>
        </p:txBody>
      </p:sp>
      <p:pic>
        <p:nvPicPr>
          <p:cNvPr id="9" name="Graphic 8">
            <a:extLst>
              <a:ext uri="{FF2B5EF4-FFF2-40B4-BE49-F238E27FC236}">
                <a16:creationId xmlns:a16="http://schemas.microsoft.com/office/drawing/2014/main" id="{DCB558F7-0BF5-443B-B17E-F83E14F39EC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bwMode="ltGray">
          <a:xfrm>
            <a:off x="674036" y="685455"/>
            <a:ext cx="2615950" cy="505149"/>
          </a:xfrm>
          <a:prstGeom prst="rect">
            <a:avLst/>
          </a:prstGeom>
        </p:spPr>
      </p:pic>
      <p:pic>
        <p:nvPicPr>
          <p:cNvPr id="59" name="Picture 58">
            <a:extLst>
              <a:ext uri="{FF2B5EF4-FFF2-40B4-BE49-F238E27FC236}">
                <a16:creationId xmlns:a16="http://schemas.microsoft.com/office/drawing/2014/main" id="{E713BFAE-B8A8-45D4-AAB6-108F339655E6}"/>
              </a:ext>
            </a:extLst>
          </p:cNvPr>
          <p:cNvPicPr>
            <a:picLocks/>
          </p:cNvPicPr>
          <p:nvPr userDrawn="1"/>
        </p:nvPicPr>
        <p:blipFill rotWithShape="1">
          <a:blip r:embed="rId11" cstate="screen">
            <a:extLst>
              <a:ext uri="{28A0092B-C50C-407E-A947-70E740481C1C}">
                <a14:useLocalDpi xmlns:a14="http://schemas.microsoft.com/office/drawing/2010/main"/>
              </a:ext>
            </a:extLst>
          </a:blip>
          <a:srcRect l="79469" b="93676"/>
          <a:stretch/>
        </p:blipFill>
        <p:spPr bwMode="ltGray">
          <a:xfrm>
            <a:off x="10780521" y="0"/>
            <a:ext cx="1199832" cy="433709"/>
          </a:xfrm>
          <a:custGeom>
            <a:avLst/>
            <a:gdLst>
              <a:gd name="connsiteX0" fmla="*/ 0 w 1199832"/>
              <a:gd name="connsiteY0" fmla="*/ 0 h 433709"/>
              <a:gd name="connsiteX1" fmla="*/ 1199832 w 1199832"/>
              <a:gd name="connsiteY1" fmla="*/ 0 h 433709"/>
              <a:gd name="connsiteX2" fmla="*/ 1199832 w 1199832"/>
              <a:gd name="connsiteY2" fmla="*/ 216754 h 433709"/>
              <a:gd name="connsiteX3" fmla="*/ 0 w 1199832"/>
              <a:gd name="connsiteY3" fmla="*/ 433709 h 433709"/>
            </a:gdLst>
            <a:ahLst/>
            <a:cxnLst>
              <a:cxn ang="0">
                <a:pos x="connsiteX0" y="connsiteY0"/>
              </a:cxn>
              <a:cxn ang="0">
                <a:pos x="connsiteX1" y="connsiteY1"/>
              </a:cxn>
              <a:cxn ang="0">
                <a:pos x="connsiteX2" y="connsiteY2"/>
              </a:cxn>
              <a:cxn ang="0">
                <a:pos x="connsiteX3" y="connsiteY3"/>
              </a:cxn>
            </a:cxnLst>
            <a:rect l="l" t="t" r="r" b="b"/>
            <a:pathLst>
              <a:path w="1199832" h="433709">
                <a:moveTo>
                  <a:pt x="0" y="0"/>
                </a:moveTo>
                <a:lnTo>
                  <a:pt x="1199832" y="0"/>
                </a:lnTo>
                <a:lnTo>
                  <a:pt x="1199832" y="216754"/>
                </a:lnTo>
                <a:lnTo>
                  <a:pt x="0" y="433709"/>
                </a:lnTo>
                <a:close/>
              </a:path>
            </a:pathLst>
          </a:custGeom>
        </p:spPr>
      </p:pic>
      <p:pic>
        <p:nvPicPr>
          <p:cNvPr id="58" name="Picture 57">
            <a:extLst>
              <a:ext uri="{FF2B5EF4-FFF2-40B4-BE49-F238E27FC236}">
                <a16:creationId xmlns:a16="http://schemas.microsoft.com/office/drawing/2014/main" id="{8FB804B2-5B96-4A21-8BA1-57F38C111E9C}"/>
              </a:ext>
            </a:extLst>
          </p:cNvPr>
          <p:cNvPicPr>
            <a:picLocks/>
          </p:cNvPicPr>
          <p:nvPr userDrawn="1"/>
        </p:nvPicPr>
        <p:blipFill rotWithShape="1">
          <a:blip r:embed="rId11" cstate="screen">
            <a:extLst>
              <a:ext uri="{28A0092B-C50C-407E-A947-70E740481C1C}">
                <a14:useLocalDpi xmlns:a14="http://schemas.microsoft.com/office/drawing/2010/main"/>
              </a:ext>
            </a:extLst>
          </a:blip>
          <a:srcRect l="79469" t="6018" b="35606"/>
          <a:stretch/>
        </p:blipFill>
        <p:spPr bwMode="ltGray">
          <a:xfrm>
            <a:off x="10780521" y="412714"/>
            <a:ext cx="1199832" cy="4003434"/>
          </a:xfrm>
          <a:custGeom>
            <a:avLst/>
            <a:gdLst>
              <a:gd name="connsiteX0" fmla="*/ 1199832 w 1199832"/>
              <a:gd name="connsiteY0" fmla="*/ 0 h 4003434"/>
              <a:gd name="connsiteX1" fmla="*/ 1199832 w 1199832"/>
              <a:gd name="connsiteY1" fmla="*/ 3786396 h 4003434"/>
              <a:gd name="connsiteX2" fmla="*/ 0 w 1199832"/>
              <a:gd name="connsiteY2" fmla="*/ 4003434 h 4003434"/>
              <a:gd name="connsiteX3" fmla="*/ 0 w 1199832"/>
              <a:gd name="connsiteY3" fmla="*/ 217038 h 4003434"/>
            </a:gdLst>
            <a:ahLst/>
            <a:cxnLst>
              <a:cxn ang="0">
                <a:pos x="connsiteX0" y="connsiteY0"/>
              </a:cxn>
              <a:cxn ang="0">
                <a:pos x="connsiteX1" y="connsiteY1"/>
              </a:cxn>
              <a:cxn ang="0">
                <a:pos x="connsiteX2" y="connsiteY2"/>
              </a:cxn>
              <a:cxn ang="0">
                <a:pos x="connsiteX3" y="connsiteY3"/>
              </a:cxn>
            </a:cxnLst>
            <a:rect l="l" t="t" r="r" b="b"/>
            <a:pathLst>
              <a:path w="1199832" h="4003434">
                <a:moveTo>
                  <a:pt x="1199832" y="0"/>
                </a:moveTo>
                <a:lnTo>
                  <a:pt x="1199832" y="3786396"/>
                </a:lnTo>
                <a:lnTo>
                  <a:pt x="0" y="4003434"/>
                </a:lnTo>
                <a:lnTo>
                  <a:pt x="0" y="217038"/>
                </a:lnTo>
                <a:close/>
              </a:path>
            </a:pathLst>
          </a:custGeom>
        </p:spPr>
      </p:pic>
      <p:pic>
        <p:nvPicPr>
          <p:cNvPr id="57" name="Picture 56">
            <a:extLst>
              <a:ext uri="{FF2B5EF4-FFF2-40B4-BE49-F238E27FC236}">
                <a16:creationId xmlns:a16="http://schemas.microsoft.com/office/drawing/2014/main" id="{09CF027E-828D-479C-BCD6-7A929516416D}"/>
              </a:ext>
            </a:extLst>
          </p:cNvPr>
          <p:cNvPicPr>
            <a:picLocks/>
          </p:cNvPicPr>
          <p:nvPr userDrawn="1"/>
        </p:nvPicPr>
        <p:blipFill rotWithShape="1">
          <a:blip r:embed="rId11" cstate="screen">
            <a:extLst>
              <a:ext uri="{28A0092B-C50C-407E-A947-70E740481C1C}">
                <a14:useLocalDpi xmlns:a14="http://schemas.microsoft.com/office/drawing/2010/main"/>
              </a:ext>
            </a:extLst>
          </a:blip>
          <a:srcRect l="79469" t="64259" b="12881"/>
          <a:stretch/>
        </p:blipFill>
        <p:spPr bwMode="ltGray">
          <a:xfrm>
            <a:off x="10780521" y="4406889"/>
            <a:ext cx="1199832" cy="1567755"/>
          </a:xfrm>
          <a:custGeom>
            <a:avLst/>
            <a:gdLst>
              <a:gd name="connsiteX0" fmla="*/ 1199832 w 1199832"/>
              <a:gd name="connsiteY0" fmla="*/ 0 h 1567755"/>
              <a:gd name="connsiteX1" fmla="*/ 1199832 w 1199832"/>
              <a:gd name="connsiteY1" fmla="*/ 1350810 h 1567755"/>
              <a:gd name="connsiteX2" fmla="*/ 0 w 1199832"/>
              <a:gd name="connsiteY2" fmla="*/ 1567755 h 1567755"/>
              <a:gd name="connsiteX3" fmla="*/ 0 w 1199832"/>
              <a:gd name="connsiteY3" fmla="*/ 216946 h 1567755"/>
            </a:gdLst>
            <a:ahLst/>
            <a:cxnLst>
              <a:cxn ang="0">
                <a:pos x="connsiteX0" y="connsiteY0"/>
              </a:cxn>
              <a:cxn ang="0">
                <a:pos x="connsiteX1" y="connsiteY1"/>
              </a:cxn>
              <a:cxn ang="0">
                <a:pos x="connsiteX2" y="connsiteY2"/>
              </a:cxn>
              <a:cxn ang="0">
                <a:pos x="connsiteX3" y="connsiteY3"/>
              </a:cxn>
            </a:cxnLst>
            <a:rect l="l" t="t" r="r" b="b"/>
            <a:pathLst>
              <a:path w="1199832" h="1567755">
                <a:moveTo>
                  <a:pt x="1199832" y="0"/>
                </a:moveTo>
                <a:lnTo>
                  <a:pt x="1199832" y="1350810"/>
                </a:lnTo>
                <a:lnTo>
                  <a:pt x="0" y="1567755"/>
                </a:lnTo>
                <a:lnTo>
                  <a:pt x="0" y="216946"/>
                </a:lnTo>
                <a:close/>
              </a:path>
            </a:pathLst>
          </a:custGeom>
        </p:spPr>
      </p:pic>
      <p:pic>
        <p:nvPicPr>
          <p:cNvPr id="56" name="Picture 55">
            <a:extLst>
              <a:ext uri="{FF2B5EF4-FFF2-40B4-BE49-F238E27FC236}">
                <a16:creationId xmlns:a16="http://schemas.microsoft.com/office/drawing/2014/main" id="{70B545F3-6818-44F9-B87A-06546F941431}"/>
              </a:ext>
            </a:extLst>
          </p:cNvPr>
          <p:cNvPicPr>
            <a:picLocks/>
          </p:cNvPicPr>
          <p:nvPr userDrawn="1"/>
        </p:nvPicPr>
        <p:blipFill rotWithShape="1">
          <a:blip r:embed="rId11" cstate="screen">
            <a:extLst>
              <a:ext uri="{28A0092B-C50C-407E-A947-70E740481C1C}">
                <a14:useLocalDpi xmlns:a14="http://schemas.microsoft.com/office/drawing/2010/main"/>
              </a:ext>
            </a:extLst>
          </a:blip>
          <a:srcRect l="33631" r="23910" b="77235"/>
          <a:stretch/>
        </p:blipFill>
        <p:spPr bwMode="ltGray">
          <a:xfrm>
            <a:off x="8101866" y="-1"/>
            <a:ext cx="2481207" cy="1561220"/>
          </a:xfrm>
          <a:custGeom>
            <a:avLst/>
            <a:gdLst>
              <a:gd name="connsiteX0" fmla="*/ 0 w 2481207"/>
              <a:gd name="connsiteY0" fmla="*/ 0 h 1561220"/>
              <a:gd name="connsiteX1" fmla="*/ 2481207 w 2481207"/>
              <a:gd name="connsiteY1" fmla="*/ 0 h 1561220"/>
              <a:gd name="connsiteX2" fmla="*/ 2481207 w 2481207"/>
              <a:gd name="connsiteY2" fmla="*/ 1112586 h 1561220"/>
              <a:gd name="connsiteX3" fmla="*/ 0 w 2481207"/>
              <a:gd name="connsiteY3" fmla="*/ 1561220 h 1561220"/>
            </a:gdLst>
            <a:ahLst/>
            <a:cxnLst>
              <a:cxn ang="0">
                <a:pos x="connsiteX0" y="connsiteY0"/>
              </a:cxn>
              <a:cxn ang="0">
                <a:pos x="connsiteX1" y="connsiteY1"/>
              </a:cxn>
              <a:cxn ang="0">
                <a:pos x="connsiteX2" y="connsiteY2"/>
              </a:cxn>
              <a:cxn ang="0">
                <a:pos x="connsiteX3" y="connsiteY3"/>
              </a:cxn>
            </a:cxnLst>
            <a:rect l="l" t="t" r="r" b="b"/>
            <a:pathLst>
              <a:path w="2481207" h="1561220">
                <a:moveTo>
                  <a:pt x="0" y="0"/>
                </a:moveTo>
                <a:lnTo>
                  <a:pt x="2481207" y="0"/>
                </a:lnTo>
                <a:lnTo>
                  <a:pt x="2481207" y="1112586"/>
                </a:lnTo>
                <a:lnTo>
                  <a:pt x="0" y="1561220"/>
                </a:lnTo>
                <a:close/>
              </a:path>
            </a:pathLst>
          </a:custGeom>
        </p:spPr>
      </p:pic>
      <p:pic>
        <p:nvPicPr>
          <p:cNvPr id="55" name="Picture 54">
            <a:extLst>
              <a:ext uri="{FF2B5EF4-FFF2-40B4-BE49-F238E27FC236}">
                <a16:creationId xmlns:a16="http://schemas.microsoft.com/office/drawing/2014/main" id="{9F47C97A-C389-4440-A2E4-0C2D71EE0A42}"/>
              </a:ext>
            </a:extLst>
          </p:cNvPr>
          <p:cNvPicPr>
            <a:picLocks/>
          </p:cNvPicPr>
          <p:nvPr userDrawn="1"/>
        </p:nvPicPr>
        <p:blipFill rotWithShape="1">
          <a:blip r:embed="rId11" cstate="screen">
            <a:extLst>
              <a:ext uri="{28A0092B-C50C-407E-A947-70E740481C1C}">
                <a14:useLocalDpi xmlns:a14="http://schemas.microsoft.com/office/drawing/2010/main"/>
              </a:ext>
            </a:extLst>
          </a:blip>
          <a:srcRect l="33631" t="19440" r="23910"/>
          <a:stretch/>
        </p:blipFill>
        <p:spPr bwMode="ltGray">
          <a:xfrm>
            <a:off x="8101866" y="1333203"/>
            <a:ext cx="2481207" cy="5524796"/>
          </a:xfrm>
          <a:custGeom>
            <a:avLst/>
            <a:gdLst>
              <a:gd name="connsiteX0" fmla="*/ 2481207 w 2481207"/>
              <a:gd name="connsiteY0" fmla="*/ 0 h 5524796"/>
              <a:gd name="connsiteX1" fmla="*/ 2481207 w 2481207"/>
              <a:gd name="connsiteY1" fmla="*/ 5524796 h 5524796"/>
              <a:gd name="connsiteX2" fmla="*/ 0 w 2481207"/>
              <a:gd name="connsiteY2" fmla="*/ 5524796 h 5524796"/>
              <a:gd name="connsiteX3" fmla="*/ 0 w 2481207"/>
              <a:gd name="connsiteY3" fmla="*/ 448738 h 5524796"/>
            </a:gdLst>
            <a:ahLst/>
            <a:cxnLst>
              <a:cxn ang="0">
                <a:pos x="connsiteX0" y="connsiteY0"/>
              </a:cxn>
              <a:cxn ang="0">
                <a:pos x="connsiteX1" y="connsiteY1"/>
              </a:cxn>
              <a:cxn ang="0">
                <a:pos x="connsiteX2" y="connsiteY2"/>
              </a:cxn>
              <a:cxn ang="0">
                <a:pos x="connsiteX3" y="connsiteY3"/>
              </a:cxn>
            </a:cxnLst>
            <a:rect l="l" t="t" r="r" b="b"/>
            <a:pathLst>
              <a:path w="2481207" h="5524796">
                <a:moveTo>
                  <a:pt x="2481207" y="0"/>
                </a:moveTo>
                <a:lnTo>
                  <a:pt x="2481207" y="5524796"/>
                </a:lnTo>
                <a:lnTo>
                  <a:pt x="0" y="5524796"/>
                </a:lnTo>
                <a:lnTo>
                  <a:pt x="0" y="448738"/>
                </a:lnTo>
                <a:close/>
              </a:path>
            </a:pathLst>
          </a:custGeom>
        </p:spPr>
      </p:pic>
      <p:pic>
        <p:nvPicPr>
          <p:cNvPr id="54" name="Picture 53">
            <a:extLst>
              <a:ext uri="{FF2B5EF4-FFF2-40B4-BE49-F238E27FC236}">
                <a16:creationId xmlns:a16="http://schemas.microsoft.com/office/drawing/2014/main" id="{5CDCEC61-4D3F-4DED-949C-0703B9947A74}"/>
              </a:ext>
            </a:extLst>
          </p:cNvPr>
          <p:cNvPicPr>
            <a:picLocks/>
          </p:cNvPicPr>
          <p:nvPr userDrawn="1"/>
        </p:nvPicPr>
        <p:blipFill rotWithShape="1">
          <a:blip r:embed="rId11" cstate="screen">
            <a:extLst>
              <a:ext uri="{28A0092B-C50C-407E-A947-70E740481C1C}">
                <a14:useLocalDpi xmlns:a14="http://schemas.microsoft.com/office/drawing/2010/main"/>
              </a:ext>
            </a:extLst>
          </a:blip>
          <a:srcRect t="51836" r="69747"/>
          <a:stretch/>
        </p:blipFill>
        <p:spPr bwMode="ltGray">
          <a:xfrm>
            <a:off x="6136491" y="3554921"/>
            <a:ext cx="1767944" cy="3303083"/>
          </a:xfrm>
          <a:custGeom>
            <a:avLst/>
            <a:gdLst>
              <a:gd name="connsiteX0" fmla="*/ 1767944 w 1767944"/>
              <a:gd name="connsiteY0" fmla="*/ 0 h 3303083"/>
              <a:gd name="connsiteX1" fmla="*/ 1767944 w 1767944"/>
              <a:gd name="connsiteY1" fmla="*/ 3303083 h 3303083"/>
              <a:gd name="connsiteX2" fmla="*/ 0 w 1767944"/>
              <a:gd name="connsiteY2" fmla="*/ 3303083 h 3303083"/>
              <a:gd name="connsiteX3" fmla="*/ 0 w 1767944"/>
              <a:gd name="connsiteY3" fmla="*/ 319713 h 3303083"/>
            </a:gdLst>
            <a:ahLst/>
            <a:cxnLst>
              <a:cxn ang="0">
                <a:pos x="connsiteX0" y="connsiteY0"/>
              </a:cxn>
              <a:cxn ang="0">
                <a:pos x="connsiteX1" y="connsiteY1"/>
              </a:cxn>
              <a:cxn ang="0">
                <a:pos x="connsiteX2" y="connsiteY2"/>
              </a:cxn>
              <a:cxn ang="0">
                <a:pos x="connsiteX3" y="connsiteY3"/>
              </a:cxn>
            </a:cxnLst>
            <a:rect l="l" t="t" r="r" b="b"/>
            <a:pathLst>
              <a:path w="1767944" h="3303083">
                <a:moveTo>
                  <a:pt x="1767944" y="0"/>
                </a:moveTo>
                <a:lnTo>
                  <a:pt x="1767944" y="3303083"/>
                </a:lnTo>
                <a:lnTo>
                  <a:pt x="0" y="3303083"/>
                </a:lnTo>
                <a:lnTo>
                  <a:pt x="0" y="319713"/>
                </a:lnTo>
                <a:close/>
              </a:path>
            </a:pathLst>
          </a:custGeom>
        </p:spPr>
      </p:pic>
      <p:pic>
        <p:nvPicPr>
          <p:cNvPr id="53" name="Picture 52">
            <a:extLst>
              <a:ext uri="{FF2B5EF4-FFF2-40B4-BE49-F238E27FC236}">
                <a16:creationId xmlns:a16="http://schemas.microsoft.com/office/drawing/2014/main" id="{A7FD4CEC-0A9E-4351-B634-72F85E14D029}"/>
              </a:ext>
            </a:extLst>
          </p:cNvPr>
          <p:cNvPicPr>
            <a:picLocks/>
          </p:cNvPicPr>
          <p:nvPr userDrawn="1"/>
        </p:nvPicPr>
        <p:blipFill rotWithShape="1">
          <a:blip r:embed="rId11" cstate="screen">
            <a:extLst>
              <a:ext uri="{28A0092B-C50C-407E-A947-70E740481C1C}">
                <a14:useLocalDpi xmlns:a14="http://schemas.microsoft.com/office/drawing/2010/main"/>
              </a:ext>
            </a:extLst>
          </a:blip>
          <a:srcRect t="11943" r="69747" b="46506"/>
          <a:stretch/>
        </p:blipFill>
        <p:spPr bwMode="ltGray">
          <a:xfrm>
            <a:off x="6136491" y="819027"/>
            <a:ext cx="1767944" cy="2849565"/>
          </a:xfrm>
          <a:custGeom>
            <a:avLst/>
            <a:gdLst>
              <a:gd name="connsiteX0" fmla="*/ 1767944 w 1767944"/>
              <a:gd name="connsiteY0" fmla="*/ 0 h 2849565"/>
              <a:gd name="connsiteX1" fmla="*/ 1767944 w 1767944"/>
              <a:gd name="connsiteY1" fmla="*/ 2529913 h 2849565"/>
              <a:gd name="connsiteX2" fmla="*/ 0 w 1767944"/>
              <a:gd name="connsiteY2" fmla="*/ 2849565 h 2849565"/>
              <a:gd name="connsiteX3" fmla="*/ 0 w 1767944"/>
              <a:gd name="connsiteY3" fmla="*/ 319653 h 2849565"/>
            </a:gdLst>
            <a:ahLst/>
            <a:cxnLst>
              <a:cxn ang="0">
                <a:pos x="connsiteX0" y="connsiteY0"/>
              </a:cxn>
              <a:cxn ang="0">
                <a:pos x="connsiteX1" y="connsiteY1"/>
              </a:cxn>
              <a:cxn ang="0">
                <a:pos x="connsiteX2" y="connsiteY2"/>
              </a:cxn>
              <a:cxn ang="0">
                <a:pos x="connsiteX3" y="connsiteY3"/>
              </a:cxn>
            </a:cxnLst>
            <a:rect l="l" t="t" r="r" b="b"/>
            <a:pathLst>
              <a:path w="1767944" h="2849565">
                <a:moveTo>
                  <a:pt x="1767944" y="0"/>
                </a:moveTo>
                <a:lnTo>
                  <a:pt x="1767944" y="2529913"/>
                </a:lnTo>
                <a:lnTo>
                  <a:pt x="0" y="2849565"/>
                </a:lnTo>
                <a:lnTo>
                  <a:pt x="0" y="319653"/>
                </a:lnTo>
                <a:close/>
              </a:path>
            </a:pathLst>
          </a:custGeom>
        </p:spPr>
      </p:pic>
    </p:spTree>
    <p:extLst>
      <p:ext uri="{BB962C8B-B14F-4D97-AF65-F5344CB8AC3E}">
        <p14:creationId xmlns:p14="http://schemas.microsoft.com/office/powerpoint/2010/main" val="37583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17625A-920B-4F50-BFB4-899B26E6D552}"/>
              </a:ext>
            </a:extLst>
          </p:cNvPr>
          <p:cNvGraphicFramePr>
            <a:graphicFrameLocks noChangeAspect="1"/>
          </p:cNvGraphicFramePr>
          <p:nvPr userDrawn="1">
            <p:custDataLst>
              <p:tags r:id="rId1"/>
            </p:custDataLst>
            <p:extLst>
              <p:ext uri="{D42A27DB-BD31-4B8C-83A1-F6EECF244321}">
                <p14:modId xmlns:p14="http://schemas.microsoft.com/office/powerpoint/2010/main" val="3796663813"/>
              </p:ext>
            </p:extLst>
          </p:nvPr>
        </p:nvGraphicFramePr>
        <p:xfrm>
          <a:off x="1956" y="1588"/>
          <a:ext cx="1954" cy="1588"/>
        </p:xfrm>
        <a:graphic>
          <a:graphicData uri="http://schemas.openxmlformats.org/presentationml/2006/ole">
            <mc:AlternateContent xmlns:mc="http://schemas.openxmlformats.org/markup-compatibility/2006">
              <mc:Choice xmlns:v="urn:schemas-microsoft-com:vml" Requires="v">
                <p:oleObj name="think-cell Slide" r:id="rId7" imgW="348" imgH="347" progId="TCLayout.ActiveDocument.1">
                  <p:embed/>
                </p:oleObj>
              </mc:Choice>
              <mc:Fallback>
                <p:oleObj name="think-cell Slide" r:id="rId7" imgW="348" imgH="347" progId="TCLayout.ActiveDocument.1">
                  <p:embed/>
                  <p:pic>
                    <p:nvPicPr>
                      <p:cNvPr id="5" name="Object 4" hidden="1">
                        <a:extLst>
                          <a:ext uri="{FF2B5EF4-FFF2-40B4-BE49-F238E27FC236}">
                            <a16:creationId xmlns:a16="http://schemas.microsoft.com/office/drawing/2014/main" id="{2B17625A-920B-4F50-BFB4-899B26E6D552}"/>
                          </a:ext>
                        </a:extLst>
                      </p:cNvPr>
                      <p:cNvPicPr/>
                      <p:nvPr/>
                    </p:nvPicPr>
                    <p:blipFill>
                      <a:blip r:embed="rId8"/>
                      <a:stretch>
                        <a:fillRect/>
                      </a:stretch>
                    </p:blipFill>
                    <p:spPr>
                      <a:xfrm>
                        <a:off x="1956" y="1588"/>
                        <a:ext cx="1954"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727C5A8-B17A-4880-A987-6A4A017EECC0}"/>
              </a:ext>
            </a:extLst>
          </p:cNvPr>
          <p:cNvSpPr/>
          <p:nvPr userDrawn="1">
            <p:custDataLst>
              <p:tags r:id="rId2"/>
            </p:custDataLst>
          </p:nvPr>
        </p:nvSpPr>
        <p:spPr>
          <a:xfrm>
            <a:off x="1" y="0"/>
            <a:ext cx="195385"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lnSpc>
                <a:spcPct val="90000"/>
              </a:lnSpc>
              <a:spcBef>
                <a:spcPts val="400"/>
              </a:spcBef>
            </a:pPr>
            <a:endParaRPr lang="en-US" sz="3599" b="0" i="0" baseline="0">
              <a:latin typeface="Arial Black" panose="020B0A04020102020204" pitchFamily="34" charset="0"/>
              <a:ea typeface="+mj-ea"/>
              <a:cs typeface="+mj-cs"/>
              <a:sym typeface="Arial Black" panose="020B0A04020102020204" pitchFamily="34" charset="0"/>
            </a:endParaRPr>
          </a:p>
        </p:txBody>
      </p:sp>
      <p:sp>
        <p:nvSpPr>
          <p:cNvPr id="14" name="Slide Number Placeholder" hidden="1"/>
          <p:cNvSpPr>
            <a:spLocks noGrp="1"/>
          </p:cNvSpPr>
          <p:nvPr>
            <p:ph type="sldNum" sz="quarter" idx="11"/>
            <p:custDataLst>
              <p:tags r:id="rId3"/>
            </p:custDataLst>
          </p:nvPr>
        </p:nvSpPr>
        <p:spPr>
          <a:xfrm>
            <a:off x="12273231" y="178643"/>
            <a:ext cx="30458"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a:latin typeface="+mn-lt"/>
            </a:endParaRPr>
          </a:p>
        </p:txBody>
      </p:sp>
      <p:sp>
        <p:nvSpPr>
          <p:cNvPr id="15" name="Footer Placeholder" hidden="1"/>
          <p:cNvSpPr>
            <a:spLocks noGrp="1"/>
          </p:cNvSpPr>
          <p:nvPr>
            <p:ph type="ftr" sz="quarter" idx="10"/>
            <p:custDataLst>
              <p:tags r:id="rId4"/>
            </p:custDataLst>
          </p:nvPr>
        </p:nvSpPr>
        <p:spPr>
          <a:xfrm>
            <a:off x="12273232"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a:latin typeface="+mn-lt"/>
            </a:endParaRPr>
          </a:p>
        </p:txBody>
      </p:sp>
      <p:sp>
        <p:nvSpPr>
          <p:cNvPr id="10" name="Type of document"/>
          <p:cNvSpPr>
            <a:spLocks noGrp="1"/>
          </p:cNvSpPr>
          <p:nvPr>
            <p:ph type="body" sz="quarter" idx="18" hasCustomPrompt="1"/>
          </p:nvPr>
        </p:nvSpPr>
        <p:spPr>
          <a:xfrm>
            <a:off x="458138" y="4567619"/>
            <a:ext cx="11272548" cy="581698"/>
          </a:xfrm>
        </p:spPr>
        <p:txBody>
          <a:bodyPr wrap="square" lIns="118872" tIns="64008" rIns="118872" bIns="64008" anchor="t" anchorCtr="0">
            <a:noAutofit/>
          </a:bodyPr>
          <a:lstStyle>
            <a:lvl1pPr marL="0" indent="0" algn="ctr">
              <a:lnSpc>
                <a:spcPct val="90000"/>
              </a:lnSpc>
              <a:spcBef>
                <a:spcPts val="0"/>
              </a:spcBef>
              <a:buNone/>
              <a:defRPr sz="2399">
                <a:latin typeface="+mn-lt"/>
                <a:sym typeface="+mn-lt"/>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Type of document</a:t>
            </a:r>
          </a:p>
          <a:p>
            <a:pPr lvl="0"/>
            <a:r>
              <a:rPr lang="en-US"/>
              <a:t>(max. two lines)</a:t>
            </a:r>
          </a:p>
        </p:txBody>
      </p:sp>
      <p:sp>
        <p:nvSpPr>
          <p:cNvPr id="4" name="Project name"/>
          <p:cNvSpPr>
            <a:spLocks noGrp="1"/>
          </p:cNvSpPr>
          <p:nvPr>
            <p:ph type="title" hasCustomPrompt="1"/>
          </p:nvPr>
        </p:nvSpPr>
        <p:spPr>
          <a:xfrm>
            <a:off x="458138" y="3766164"/>
            <a:ext cx="11272548" cy="627736"/>
          </a:xfrm>
        </p:spPr>
        <p:txBody>
          <a:bodyPr wrap="square" lIns="118872" tIns="64008" rIns="118872" bIns="64008" anchor="b" anchorCtr="0">
            <a:spAutoFit/>
          </a:bodyPr>
          <a:lstStyle>
            <a:lvl1pPr algn="ctr">
              <a:defRPr sz="3599" baseline="0">
                <a:latin typeface="+mj-lt"/>
                <a:sym typeface="+mn-lt"/>
              </a:defRPr>
            </a:lvl1pPr>
          </a:lstStyle>
          <a:p>
            <a:r>
              <a:rPr lang="en-US"/>
              <a:t>Project name or document title</a:t>
            </a:r>
          </a:p>
        </p:txBody>
      </p:sp>
      <p:sp>
        <p:nvSpPr>
          <p:cNvPr id="19" name="Position Lines"/>
          <p:cNvSpPr>
            <a:spLocks noChangeShapeType="1"/>
          </p:cNvSpPr>
          <p:nvPr>
            <p:custDataLst>
              <p:tags r:id="rId5"/>
            </p:custDataLst>
          </p:nvPr>
        </p:nvSpPr>
        <p:spPr bwMode="auto">
          <a:xfrm>
            <a:off x="443077" y="6886575"/>
            <a:ext cx="0" cy="72000"/>
          </a:xfrm>
          <a:prstGeom prst="line">
            <a:avLst/>
          </a:prstGeom>
          <a:noFill/>
          <a:ln w="3175" cmpd="sng">
            <a:solidFill>
              <a:schemeClr val="accent1"/>
            </a:solidFill>
            <a:round/>
            <a:headEnd/>
            <a:tailEnd/>
          </a:ln>
          <a:effectLst/>
        </p:spPr>
        <p:txBody>
          <a:bodyPr/>
          <a:lstStyle/>
          <a:p>
            <a:endParaRPr lang="en-US" sz="1300" noProof="0">
              <a:latin typeface="+mn-lt"/>
              <a:sym typeface="+mn-lt"/>
            </a:endParaRPr>
          </a:p>
        </p:txBody>
      </p:sp>
      <p:pic>
        <p:nvPicPr>
          <p:cNvPr id="12" name="Picture 11">
            <a:extLst>
              <a:ext uri="{FF2B5EF4-FFF2-40B4-BE49-F238E27FC236}">
                <a16:creationId xmlns:a16="http://schemas.microsoft.com/office/drawing/2014/main" id="{478511E5-CBFA-4857-AE1E-CE68C43AC827}"/>
              </a:ext>
            </a:extLst>
          </p:cNvPr>
          <p:cNvPicPr>
            <a:picLocks noChangeAspect="1"/>
          </p:cNvPicPr>
          <p:nvPr userDrawn="1"/>
        </p:nvPicPr>
        <p:blipFill>
          <a:blip r:embed="rId9"/>
          <a:stretch>
            <a:fillRect/>
          </a:stretch>
        </p:blipFill>
        <p:spPr>
          <a:xfrm>
            <a:off x="4531121" y="675533"/>
            <a:ext cx="3126582" cy="2480544"/>
          </a:xfrm>
          <a:prstGeom prst="rect">
            <a:avLst/>
          </a:prstGeom>
        </p:spPr>
      </p:pic>
      <p:sp>
        <p:nvSpPr>
          <p:cNvPr id="16" name="Rectangle 40">
            <a:extLst>
              <a:ext uri="{FF2B5EF4-FFF2-40B4-BE49-F238E27FC236}">
                <a16:creationId xmlns:a16="http://schemas.microsoft.com/office/drawing/2014/main" id="{FF66233B-6205-49B7-AC51-BE564171C9A9}"/>
              </a:ext>
            </a:extLst>
          </p:cNvPr>
          <p:cNvSpPr>
            <a:spLocks noChangeArrowheads="1"/>
          </p:cNvSpPr>
          <p:nvPr userDrawn="1"/>
        </p:nvSpPr>
        <p:spPr bwMode="auto">
          <a:xfrm>
            <a:off x="-1" y="6316665"/>
            <a:ext cx="12188826" cy="541337"/>
          </a:xfrm>
          <a:prstGeom prst="rect">
            <a:avLst/>
          </a:prstGeom>
          <a:solidFill>
            <a:srgbClr val="BFBFBF"/>
          </a:solidFill>
          <a:ln w="9525">
            <a:noFill/>
            <a:miter lim="800000"/>
            <a:headEnd/>
            <a:tailEnd/>
          </a:ln>
        </p:spPr>
        <p:txBody>
          <a:bodyPr wrap="none" anchor="ctr"/>
          <a:lstStyle/>
          <a:p>
            <a:pPr eaLnBrk="0" hangingPunct="0">
              <a:spcBef>
                <a:spcPct val="0"/>
              </a:spcBef>
              <a:defRPr/>
            </a:pPr>
            <a:endParaRPr lang="en-US" sz="1799"/>
          </a:p>
        </p:txBody>
      </p:sp>
      <p:pic>
        <p:nvPicPr>
          <p:cNvPr id="17" name="Picture 41">
            <a:extLst>
              <a:ext uri="{FF2B5EF4-FFF2-40B4-BE49-F238E27FC236}">
                <a16:creationId xmlns:a16="http://schemas.microsoft.com/office/drawing/2014/main" id="{8A5775BF-3929-4513-83C5-4230C5350552}"/>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79414" y="6450171"/>
            <a:ext cx="1378779"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Slide Number">
            <a:extLst>
              <a:ext uri="{FF2B5EF4-FFF2-40B4-BE49-F238E27FC236}">
                <a16:creationId xmlns:a16="http://schemas.microsoft.com/office/drawing/2014/main" id="{E39FBC45-A542-4491-AFA7-40BCE07C829B}"/>
              </a:ext>
            </a:extLst>
          </p:cNvPr>
          <p:cNvSpPr txBox="1">
            <a:spLocks noChangeArrowheads="1"/>
          </p:cNvSpPr>
          <p:nvPr userDrawn="1"/>
        </p:nvSpPr>
        <p:spPr bwMode="auto">
          <a:xfrm>
            <a:off x="11442935" y="6500658"/>
            <a:ext cx="218008" cy="1938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126" rtl="0" eaLnBrk="1" fontAlgn="base" latinLnBrk="0" hangingPunct="1">
              <a:lnSpc>
                <a:spcPct val="90000"/>
              </a:lnSpc>
              <a:spcBef>
                <a:spcPct val="0"/>
              </a:spcBef>
              <a:spcAft>
                <a:spcPct val="0"/>
              </a:spcAft>
              <a:buClrTx/>
              <a:buSzTx/>
              <a:buFontTx/>
              <a:buNone/>
              <a:tabLst/>
              <a:defRPr/>
            </a:pPr>
            <a:fld id="{7AA7B471-74A3-4F5F-8955-6C99E2375CAC}" type="slidenum">
              <a:rPr kumimoji="0" lang="en-US" sz="1400" b="0" i="0" u="none" strike="noStrike" kern="1200" cap="none" spc="0" normalizeH="0" baseline="0" noProof="1" dirty="0" smtClean="0">
                <a:ln>
                  <a:noFill/>
                </a:ln>
                <a:solidFill>
                  <a:schemeClr val="tx1"/>
                </a:solidFill>
                <a:effectLst/>
                <a:uLnTx/>
                <a:uFillTx/>
                <a:latin typeface="+mn-lt"/>
                <a:ea typeface="+mn-ea"/>
                <a:cs typeface="+mn-cs"/>
                <a:sym typeface="+mn-lt"/>
              </a:rPr>
              <a:pPr marL="0" marR="0" lvl="0" indent="0" algn="l" defTabSz="914126" rtl="0" eaLnBrk="1" fontAlgn="base" latinLnBrk="0" hangingPunct="1">
                <a:lnSpc>
                  <a:spcPct val="90000"/>
                </a:lnSpc>
                <a:spcBef>
                  <a:spcPct val="0"/>
                </a:spcBef>
                <a:spcAft>
                  <a:spcPct val="0"/>
                </a:spcAft>
                <a:buClrTx/>
                <a:buSzTx/>
                <a:buFontTx/>
                <a:buNone/>
                <a:tabLst/>
                <a:defRPr/>
              </a:pPr>
              <a:t>‹#›</a:t>
            </a:fld>
            <a:endParaRPr kumimoji="0" lang="en-US" sz="1400" b="0" i="0" u="none" strike="noStrike" kern="1200" cap="none" spc="0" normalizeH="0" baseline="0" noProof="1">
              <a:ln>
                <a:noFill/>
              </a:ln>
              <a:solidFill>
                <a:schemeClr val="tx1"/>
              </a:solidFill>
              <a:effectLst/>
              <a:uLnTx/>
              <a:uFillTx/>
              <a:latin typeface="+mn-lt"/>
              <a:ea typeface="+mn-ea"/>
              <a:cs typeface="+mn-cs"/>
              <a:sym typeface="+mn-lt"/>
            </a:endParaRPr>
          </a:p>
        </p:txBody>
      </p:sp>
    </p:spTree>
    <p:extLst>
      <p:ext uri="{BB962C8B-B14F-4D97-AF65-F5344CB8AC3E}">
        <p14:creationId xmlns:p14="http://schemas.microsoft.com/office/powerpoint/2010/main" val="173864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5" name="Rectangle 40">
            <a:extLst>
              <a:ext uri="{FF2B5EF4-FFF2-40B4-BE49-F238E27FC236}">
                <a16:creationId xmlns:a16="http://schemas.microsoft.com/office/drawing/2014/main" id="{0BB48D90-1A36-49DC-AC5E-953D94EB326A}"/>
              </a:ext>
            </a:extLst>
          </p:cNvPr>
          <p:cNvSpPr>
            <a:spLocks noChangeArrowheads="1"/>
          </p:cNvSpPr>
          <p:nvPr userDrawn="1"/>
        </p:nvSpPr>
        <p:spPr bwMode="auto">
          <a:xfrm>
            <a:off x="-1" y="6316664"/>
            <a:ext cx="1827689" cy="541337"/>
          </a:xfrm>
          <a:prstGeom prst="rect">
            <a:avLst/>
          </a:prstGeom>
          <a:solidFill>
            <a:srgbClr val="BFBFBF"/>
          </a:solidFill>
          <a:ln w="9525">
            <a:noFill/>
            <a:miter lim="800000"/>
            <a:headEnd/>
            <a:tailEnd/>
          </a:ln>
        </p:spPr>
        <p:txBody>
          <a:bodyPr wrap="none" anchor="ctr"/>
          <a:lstStyle/>
          <a:p>
            <a:pPr eaLnBrk="0" hangingPunct="0">
              <a:spcBef>
                <a:spcPct val="0"/>
              </a:spcBef>
              <a:defRPr/>
            </a:pPr>
            <a:endParaRPr lang="en-US" sz="1800"/>
          </a:p>
        </p:txBody>
      </p:sp>
      <p:sp>
        <p:nvSpPr>
          <p:cNvPr id="6" name="Rectangle 40">
            <a:extLst>
              <a:ext uri="{FF2B5EF4-FFF2-40B4-BE49-F238E27FC236}">
                <a16:creationId xmlns:a16="http://schemas.microsoft.com/office/drawing/2014/main" id="{A114B0BA-E0CC-4BE2-958E-5CB8FB037ECE}"/>
              </a:ext>
            </a:extLst>
          </p:cNvPr>
          <p:cNvSpPr>
            <a:spLocks noChangeArrowheads="1"/>
          </p:cNvSpPr>
          <p:nvPr userDrawn="1"/>
        </p:nvSpPr>
        <p:spPr bwMode="auto">
          <a:xfrm>
            <a:off x="11355169" y="6316664"/>
            <a:ext cx="756083" cy="541337"/>
          </a:xfrm>
          <a:prstGeom prst="rect">
            <a:avLst/>
          </a:prstGeom>
          <a:solidFill>
            <a:srgbClr val="BFBFBF"/>
          </a:solidFill>
          <a:ln w="9525">
            <a:noFill/>
            <a:miter lim="800000"/>
            <a:headEnd/>
            <a:tailEnd/>
          </a:ln>
        </p:spPr>
        <p:txBody>
          <a:bodyPr wrap="none" anchor="ctr"/>
          <a:lstStyle/>
          <a:p>
            <a:pPr eaLnBrk="0" hangingPunct="0">
              <a:spcBef>
                <a:spcPct val="0"/>
              </a:spcBef>
              <a:defRPr/>
            </a:pPr>
            <a:endParaRPr lang="en-US" sz="1800"/>
          </a:p>
        </p:txBody>
      </p:sp>
      <p:pic>
        <p:nvPicPr>
          <p:cNvPr id="4" name="Picture 6">
            <a:extLst>
              <a:ext uri="{FF2B5EF4-FFF2-40B4-BE49-F238E27FC236}">
                <a16:creationId xmlns:a16="http://schemas.microsoft.com/office/drawing/2014/main" id="{D5081CE5-5B98-4B77-ABDA-D333E6A83E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61844" y="1676401"/>
            <a:ext cx="4192092" cy="330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502730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736719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7D2871-5D17-4F57-97B7-75D0CF23BCB1}"/>
              </a:ext>
            </a:extLst>
          </p:cNvPr>
          <p:cNvSpPr>
            <a:spLocks noGrp="1" noChangeArrowheads="1"/>
          </p:cNvSpPr>
          <p:nvPr>
            <p:ph type="ctrTitle"/>
          </p:nvPr>
        </p:nvSpPr>
        <p:spPr>
          <a:xfrm>
            <a:off x="465670" y="2057400"/>
            <a:ext cx="11275484" cy="1371600"/>
          </a:xfrm>
        </p:spPr>
        <p:txBody>
          <a:bodyPr/>
          <a:lstStyle>
            <a:lvl1pPr algn="ctr">
              <a:defRPr sz="3599"/>
            </a:lvl1pPr>
          </a:lstStyle>
          <a:p>
            <a:r>
              <a:rPr lang="en-US"/>
              <a:t>Click to edit Master title style</a:t>
            </a:r>
          </a:p>
        </p:txBody>
      </p:sp>
      <p:sp>
        <p:nvSpPr>
          <p:cNvPr id="4" name="Rectangle 3">
            <a:extLst>
              <a:ext uri="{FF2B5EF4-FFF2-40B4-BE49-F238E27FC236}">
                <a16:creationId xmlns:a16="http://schemas.microsoft.com/office/drawing/2014/main" id="{666EAC81-5750-46F0-A8D1-3FC867202E20}"/>
              </a:ext>
            </a:extLst>
          </p:cNvPr>
          <p:cNvSpPr>
            <a:spLocks noGrp="1" noChangeArrowheads="1"/>
          </p:cNvSpPr>
          <p:nvPr>
            <p:ph type="subTitle" idx="1"/>
          </p:nvPr>
        </p:nvSpPr>
        <p:spPr>
          <a:xfrm>
            <a:off x="465670" y="3657600"/>
            <a:ext cx="11275484" cy="1981200"/>
          </a:xfrm>
        </p:spPr>
        <p:txBody>
          <a:bodyPr/>
          <a:lstStyle>
            <a:lvl1pPr marL="0" indent="0" algn="ctr">
              <a:buFont typeface="Times" pitchFamily="-110" charset="0"/>
              <a:buNone/>
              <a:defRPr/>
            </a:lvl1pPr>
          </a:lstStyle>
          <a:p>
            <a:r>
              <a:rPr lang="en-US"/>
              <a:t>Click to edit Master subtitle style</a:t>
            </a:r>
          </a:p>
        </p:txBody>
      </p:sp>
    </p:spTree>
    <p:extLst>
      <p:ext uri="{BB962C8B-B14F-4D97-AF65-F5344CB8AC3E}">
        <p14:creationId xmlns:p14="http://schemas.microsoft.com/office/powerpoint/2010/main" val="41168447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624396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85838" y="1817634"/>
            <a:ext cx="11281833" cy="3685937"/>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450DD9E7-CF67-ABB7-65AE-772CF4B6E48D}"/>
              </a:ext>
            </a:extLst>
          </p:cNvPr>
          <p:cNvSpPr>
            <a:spLocks noGrp="1"/>
          </p:cNvSpPr>
          <p:nvPr>
            <p:ph idx="10"/>
          </p:nvPr>
        </p:nvSpPr>
        <p:spPr>
          <a:xfrm>
            <a:off x="485838" y="1252586"/>
            <a:ext cx="11281833" cy="366268"/>
          </a:xfrm>
        </p:spPr>
        <p:txBody>
          <a:bodyPr/>
          <a:lstStyle>
            <a:lvl1pPr marL="0" indent="0">
              <a:buNone/>
              <a:defRPr sz="2400" b="1">
                <a:solidFill>
                  <a:schemeClr val="accent1"/>
                </a:solidFill>
                <a:latin typeface="+mn-lt"/>
              </a:defRPr>
            </a:lvl1pPr>
            <a:lvl2pPr>
              <a:defRPr sz="1400"/>
            </a:lvl2pPr>
            <a:lvl3pPr>
              <a:defRPr sz="1400"/>
            </a:lvl3pPr>
            <a:lvl4pPr>
              <a:defRPr sz="1400"/>
            </a:lvl4pPr>
            <a:lvl5pPr>
              <a:defRPr sz="1400"/>
            </a:lvl5pPr>
          </a:lstStyle>
          <a:p>
            <a:pPr lvl="0"/>
            <a:r>
              <a:rPr lang="en-US"/>
              <a:t>Click to edit Master text styles</a:t>
            </a:r>
          </a:p>
        </p:txBody>
      </p:sp>
    </p:spTree>
    <p:custDataLst>
      <p:tags r:id="rId1"/>
    </p:custDataLst>
    <p:extLst>
      <p:ext uri="{BB962C8B-B14F-4D97-AF65-F5344CB8AC3E}">
        <p14:creationId xmlns:p14="http://schemas.microsoft.com/office/powerpoint/2010/main" val="42785510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E8B9EC5-D476-04A7-018A-B1E963BDF404}"/>
              </a:ext>
            </a:extLst>
          </p:cNvPr>
          <p:cNvGraphicFramePr>
            <a:graphicFrameLocks noChangeAspect="1"/>
          </p:cNvGraphicFramePr>
          <p:nvPr userDrawn="1">
            <p:custDataLst>
              <p:tags r:id="rId28"/>
            </p:custDataLst>
            <p:extLst>
              <p:ext uri="{D42A27DB-BD31-4B8C-83A1-F6EECF244321}">
                <p14:modId xmlns:p14="http://schemas.microsoft.com/office/powerpoint/2010/main" val="3134136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204" imgH="204" progId="TCLayout.ActiveDocument.1">
                  <p:embed/>
                </p:oleObj>
              </mc:Choice>
              <mc:Fallback>
                <p:oleObj name="think-cell Slide" r:id="rId29" imgW="204" imgH="204" progId="TCLayout.ActiveDocument.1">
                  <p:embed/>
                  <p:pic>
                    <p:nvPicPr>
                      <p:cNvPr id="3" name="think-cell data - do not delete" hidden="1">
                        <a:extLst>
                          <a:ext uri="{FF2B5EF4-FFF2-40B4-BE49-F238E27FC236}">
                            <a16:creationId xmlns:a16="http://schemas.microsoft.com/office/drawing/2014/main" id="{FE8B9EC5-D476-04A7-018A-B1E963BDF404}"/>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7" name="Rectangle 40"/>
          <p:cNvSpPr>
            <a:spLocks noChangeArrowheads="1"/>
          </p:cNvSpPr>
          <p:nvPr userDrawn="1"/>
        </p:nvSpPr>
        <p:spPr bwMode="auto">
          <a:xfrm>
            <a:off x="-1" y="6316664"/>
            <a:ext cx="12192001" cy="541337"/>
          </a:xfrm>
          <a:prstGeom prst="rect">
            <a:avLst/>
          </a:prstGeom>
          <a:solidFill>
            <a:srgbClr val="BFBFBF"/>
          </a:solidFill>
          <a:ln w="9525">
            <a:noFill/>
            <a:miter lim="800000"/>
            <a:headEnd/>
            <a:tailEnd/>
          </a:ln>
        </p:spPr>
        <p:txBody>
          <a:bodyPr wrap="none" anchor="ctr"/>
          <a:lstStyle/>
          <a:p>
            <a:pPr eaLnBrk="0" hangingPunct="0">
              <a:spcBef>
                <a:spcPct val="0"/>
              </a:spcBef>
              <a:defRPr/>
            </a:pPr>
            <a:endParaRPr lang="en-US" sz="1800"/>
          </a:p>
        </p:txBody>
      </p:sp>
      <p:sp>
        <p:nvSpPr>
          <p:cNvPr id="1026" name="Rectangle 2"/>
          <p:cNvSpPr>
            <a:spLocks noGrp="1" noChangeArrowheads="1"/>
          </p:cNvSpPr>
          <p:nvPr>
            <p:ph type="title"/>
          </p:nvPr>
        </p:nvSpPr>
        <p:spPr bwMode="auto">
          <a:xfrm>
            <a:off x="458337" y="256032"/>
            <a:ext cx="11277600" cy="914400"/>
          </a:xfrm>
          <a:prstGeom prst="rect">
            <a:avLst/>
          </a:prstGeom>
          <a:noFill/>
          <a:ln w="9525">
            <a:noFill/>
            <a:miter lim="800000"/>
            <a:headEnd/>
            <a:tailEnd/>
          </a:ln>
        </p:spPr>
        <p:txBody>
          <a:bodyPr vert="horz" wrap="square" lIns="121725" tIns="60862" rIns="121725" bIns="60862"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85838" y="1371608"/>
            <a:ext cx="11281833" cy="4449763"/>
          </a:xfrm>
          <a:prstGeom prst="rect">
            <a:avLst/>
          </a:prstGeom>
          <a:noFill/>
          <a:ln w="9525">
            <a:noFill/>
            <a:miter lim="800000"/>
            <a:headEnd/>
            <a:tailEnd/>
          </a:ln>
        </p:spPr>
        <p:txBody>
          <a:bodyPr vert="horz" wrap="square" lIns="121725" tIns="60862" rIns="121725" bIns="608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ChangeAspect="1"/>
          </p:cNvSpPr>
          <p:nvPr userDrawn="1"/>
        </p:nvSpPr>
        <p:spPr>
          <a:xfrm>
            <a:off x="11355172" y="6433444"/>
            <a:ext cx="404194" cy="307777"/>
          </a:xfrm>
          <a:prstGeom prst="rect">
            <a:avLst/>
          </a:prstGeom>
        </p:spPr>
        <p:txBody>
          <a:bodyPr wrap="none">
            <a:spAutoFit/>
          </a:bodyPr>
          <a:lstStyle/>
          <a:p>
            <a:fld id="{5EC7F194-47C9-624C-BD23-0EDC61CB60A4}" type="slidenum">
              <a:rPr lang="en-US" sz="1400" smtClean="0"/>
              <a:pPr/>
              <a:t>‹#›</a:t>
            </a:fld>
            <a:endParaRPr lang="en-US" sz="1400"/>
          </a:p>
        </p:txBody>
      </p:sp>
      <p:pic>
        <p:nvPicPr>
          <p:cNvPr id="10" name="Picture 41"/>
          <p:cNvPicPr>
            <a:picLocks noChangeAspect="1" noChangeArrowheads="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379512" y="6450171"/>
            <a:ext cx="1379138"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27"/>
    </p:custDataLst>
    <p:extLst>
      <p:ext uri="{BB962C8B-B14F-4D97-AF65-F5344CB8AC3E}">
        <p14:creationId xmlns:p14="http://schemas.microsoft.com/office/powerpoint/2010/main" val="147753098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Lst>
  <p:transition/>
  <p:hf sldNum="0" hdr="0" ftr="0" dt="0"/>
  <p:txStyles>
    <p:titleStyle>
      <a:lvl1pPr algn="l" rtl="0" eaLnBrk="1" fontAlgn="base" hangingPunct="1">
        <a:lnSpc>
          <a:spcPct val="90000"/>
        </a:lnSpc>
        <a:spcBef>
          <a:spcPct val="0"/>
        </a:spcBef>
        <a:spcAft>
          <a:spcPct val="0"/>
        </a:spcAft>
        <a:defRPr sz="2800">
          <a:solidFill>
            <a:schemeClr val="tx1"/>
          </a:solidFill>
          <a:latin typeface="+mj-lt"/>
          <a:ea typeface="ＭＳ Ｐゴシック" pitchFamily="-110" charset="-128"/>
          <a:cs typeface="ＭＳ Ｐゴシック" pitchFamily="-110" charset="-128"/>
        </a:defRPr>
      </a:lvl1pPr>
      <a:lvl2pPr algn="l" rtl="0" eaLnBrk="1" fontAlgn="base" hangingPunct="1">
        <a:lnSpc>
          <a:spcPct val="90000"/>
        </a:lnSpc>
        <a:spcBef>
          <a:spcPct val="0"/>
        </a:spcBef>
        <a:spcAft>
          <a:spcPct val="0"/>
        </a:spcAft>
        <a:defRPr sz="3700">
          <a:solidFill>
            <a:schemeClr val="tx1"/>
          </a:solidFill>
          <a:latin typeface="Arial Black" pitchFamily="-110" charset="0"/>
          <a:ea typeface="ＭＳ Ｐゴシック" pitchFamily="-110" charset="-128"/>
          <a:cs typeface="ＭＳ Ｐゴシック" pitchFamily="-110" charset="-128"/>
        </a:defRPr>
      </a:lvl2pPr>
      <a:lvl3pPr algn="l" rtl="0" eaLnBrk="1" fontAlgn="base" hangingPunct="1">
        <a:lnSpc>
          <a:spcPct val="90000"/>
        </a:lnSpc>
        <a:spcBef>
          <a:spcPct val="0"/>
        </a:spcBef>
        <a:spcAft>
          <a:spcPct val="0"/>
        </a:spcAft>
        <a:defRPr sz="3700">
          <a:solidFill>
            <a:schemeClr val="tx1"/>
          </a:solidFill>
          <a:latin typeface="Arial Black" pitchFamily="-110" charset="0"/>
          <a:ea typeface="ＭＳ Ｐゴシック" pitchFamily="-110" charset="-128"/>
          <a:cs typeface="ＭＳ Ｐゴシック" pitchFamily="-110" charset="-128"/>
        </a:defRPr>
      </a:lvl3pPr>
      <a:lvl4pPr algn="l" rtl="0" eaLnBrk="1" fontAlgn="base" hangingPunct="1">
        <a:lnSpc>
          <a:spcPct val="90000"/>
        </a:lnSpc>
        <a:spcBef>
          <a:spcPct val="0"/>
        </a:spcBef>
        <a:spcAft>
          <a:spcPct val="0"/>
        </a:spcAft>
        <a:defRPr sz="3700">
          <a:solidFill>
            <a:schemeClr val="tx1"/>
          </a:solidFill>
          <a:latin typeface="Arial Black" pitchFamily="-110" charset="0"/>
          <a:ea typeface="ＭＳ Ｐゴシック" pitchFamily="-110" charset="-128"/>
          <a:cs typeface="ＭＳ Ｐゴシック" pitchFamily="-110" charset="-128"/>
        </a:defRPr>
      </a:lvl4pPr>
      <a:lvl5pPr algn="l" rtl="0" eaLnBrk="1" fontAlgn="base" hangingPunct="1">
        <a:lnSpc>
          <a:spcPct val="90000"/>
        </a:lnSpc>
        <a:spcBef>
          <a:spcPct val="0"/>
        </a:spcBef>
        <a:spcAft>
          <a:spcPct val="0"/>
        </a:spcAft>
        <a:defRPr sz="3700">
          <a:solidFill>
            <a:schemeClr val="tx1"/>
          </a:solidFill>
          <a:latin typeface="Arial Black" pitchFamily="-110" charset="0"/>
          <a:ea typeface="ＭＳ Ｐゴシック" pitchFamily="-110" charset="-128"/>
          <a:cs typeface="ＭＳ Ｐゴシック" pitchFamily="-110" charset="-128"/>
        </a:defRPr>
      </a:lvl5pPr>
      <a:lvl6pPr marL="608625" algn="l" rtl="0" eaLnBrk="1" fontAlgn="base" hangingPunct="1">
        <a:lnSpc>
          <a:spcPct val="90000"/>
        </a:lnSpc>
        <a:spcBef>
          <a:spcPct val="0"/>
        </a:spcBef>
        <a:spcAft>
          <a:spcPct val="0"/>
        </a:spcAft>
        <a:defRPr sz="3700">
          <a:solidFill>
            <a:schemeClr val="tx1"/>
          </a:solidFill>
          <a:latin typeface="Arial Black" pitchFamily="-110" charset="0"/>
        </a:defRPr>
      </a:lvl6pPr>
      <a:lvl7pPr marL="1217249" algn="l" rtl="0" eaLnBrk="1" fontAlgn="base" hangingPunct="1">
        <a:lnSpc>
          <a:spcPct val="90000"/>
        </a:lnSpc>
        <a:spcBef>
          <a:spcPct val="0"/>
        </a:spcBef>
        <a:spcAft>
          <a:spcPct val="0"/>
        </a:spcAft>
        <a:defRPr sz="3700">
          <a:solidFill>
            <a:schemeClr val="tx1"/>
          </a:solidFill>
          <a:latin typeface="Arial Black" pitchFamily="-110" charset="0"/>
        </a:defRPr>
      </a:lvl7pPr>
      <a:lvl8pPr marL="1825874" algn="l" rtl="0" eaLnBrk="1" fontAlgn="base" hangingPunct="1">
        <a:lnSpc>
          <a:spcPct val="90000"/>
        </a:lnSpc>
        <a:spcBef>
          <a:spcPct val="0"/>
        </a:spcBef>
        <a:spcAft>
          <a:spcPct val="0"/>
        </a:spcAft>
        <a:defRPr sz="3700">
          <a:solidFill>
            <a:schemeClr val="tx1"/>
          </a:solidFill>
          <a:latin typeface="Arial Black" pitchFamily="-110" charset="0"/>
        </a:defRPr>
      </a:lvl8pPr>
      <a:lvl9pPr marL="2434499" algn="l" rtl="0" eaLnBrk="1" fontAlgn="base" hangingPunct="1">
        <a:lnSpc>
          <a:spcPct val="90000"/>
        </a:lnSpc>
        <a:spcBef>
          <a:spcPct val="0"/>
        </a:spcBef>
        <a:spcAft>
          <a:spcPct val="0"/>
        </a:spcAft>
        <a:defRPr sz="3700">
          <a:solidFill>
            <a:schemeClr val="tx1"/>
          </a:solidFill>
          <a:latin typeface="Arial Black" pitchFamily="-110" charset="0"/>
        </a:defRPr>
      </a:lvl9pPr>
    </p:titleStyle>
    <p:bodyStyle>
      <a:lvl1pPr marL="304312" indent="-304312" algn="l" rtl="0" eaLnBrk="1" fontAlgn="base" hangingPunct="1">
        <a:spcBef>
          <a:spcPts val="1200"/>
        </a:spcBef>
        <a:spcAft>
          <a:spcPct val="0"/>
        </a:spcAft>
        <a:buClr>
          <a:srgbClr val="0790EC"/>
        </a:buClr>
        <a:buSzPct val="125000"/>
        <a:buFont typeface="Arial" panose="020B0604020202020204" pitchFamily="34" charset="0"/>
        <a:buChar char="•"/>
        <a:defRPr sz="1600">
          <a:solidFill>
            <a:schemeClr val="tx1"/>
          </a:solidFill>
          <a:latin typeface="+mn-lt"/>
          <a:ea typeface="ＭＳ Ｐゴシック" pitchFamily="-110" charset="-128"/>
          <a:cs typeface="ＭＳ Ｐゴシック" pitchFamily="-110" charset="-128"/>
        </a:defRPr>
      </a:lvl1pPr>
      <a:lvl2pPr marL="834746" indent="-378278" algn="l" rtl="0" eaLnBrk="1" fontAlgn="base" hangingPunct="1">
        <a:spcBef>
          <a:spcPts val="600"/>
        </a:spcBef>
        <a:spcAft>
          <a:spcPct val="0"/>
        </a:spcAft>
        <a:buClr>
          <a:srgbClr val="0790EC"/>
        </a:buClr>
        <a:buSzPct val="130000"/>
        <a:buFont typeface="Arial" panose="020B0604020202020204" pitchFamily="34" charset="0"/>
        <a:buChar char="•"/>
        <a:defRPr sz="1600">
          <a:solidFill>
            <a:schemeClr val="tx1"/>
          </a:solidFill>
          <a:latin typeface="+mn-lt"/>
          <a:ea typeface="ＭＳ Ｐゴシック" pitchFamily="-110" charset="-128"/>
        </a:defRPr>
      </a:lvl2pPr>
      <a:lvl3pPr marL="1217249" indent="-230348" algn="l" rtl="0" eaLnBrk="1" fontAlgn="base" hangingPunct="1">
        <a:spcBef>
          <a:spcPts val="600"/>
        </a:spcBef>
        <a:spcAft>
          <a:spcPct val="0"/>
        </a:spcAft>
        <a:buClr>
          <a:srgbClr val="0790EC"/>
        </a:buClr>
        <a:buSzPct val="110000"/>
        <a:buFont typeface="Arial" panose="020B0604020202020204" pitchFamily="34" charset="0"/>
        <a:buChar char="•"/>
        <a:defRPr sz="1600">
          <a:solidFill>
            <a:schemeClr val="tx1"/>
          </a:solidFill>
          <a:latin typeface="+mn-lt"/>
          <a:ea typeface="ＭＳ Ｐゴシック" pitchFamily="-110" charset="-128"/>
        </a:defRPr>
      </a:lvl3pPr>
      <a:lvl4pPr marL="1680058" indent="-310653" algn="l" rtl="0" eaLnBrk="1" fontAlgn="base" hangingPunct="1">
        <a:spcBef>
          <a:spcPts val="600"/>
        </a:spcBef>
        <a:spcAft>
          <a:spcPct val="0"/>
        </a:spcAft>
        <a:buClr>
          <a:srgbClr val="0790EC"/>
        </a:buClr>
        <a:buSzPct val="110000"/>
        <a:buFont typeface="Arial" panose="020B0604020202020204" pitchFamily="34" charset="0"/>
        <a:buChar char="•"/>
        <a:defRPr sz="1600">
          <a:solidFill>
            <a:schemeClr val="tx1"/>
          </a:solidFill>
          <a:latin typeface="+mn-lt"/>
          <a:ea typeface="ＭＳ Ｐゴシック" pitchFamily="-110" charset="-128"/>
        </a:defRPr>
      </a:lvl4pPr>
      <a:lvl5pPr marL="2051996" indent="-219781" algn="l" rtl="0" eaLnBrk="1" fontAlgn="base" hangingPunct="1">
        <a:spcBef>
          <a:spcPts val="600"/>
        </a:spcBef>
        <a:spcAft>
          <a:spcPct val="0"/>
        </a:spcAft>
        <a:buClr>
          <a:srgbClr val="0790EC"/>
        </a:buClr>
        <a:buFont typeface="Arial" panose="020B0604020202020204" pitchFamily="34" charset="0"/>
        <a:buChar char="•"/>
        <a:defRPr sz="1600">
          <a:solidFill>
            <a:schemeClr val="tx1"/>
          </a:solidFill>
          <a:latin typeface="+mn-lt"/>
          <a:ea typeface="ＭＳ Ｐゴシック" pitchFamily="-110" charset="-128"/>
        </a:defRPr>
      </a:lvl5pPr>
      <a:lvl6pPr marL="2660620"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3269245"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3877869"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4486494"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p:bodyStyle>
    <p:otherStyle>
      <a:defPPr>
        <a:defRPr lang="en-US"/>
      </a:defPPr>
      <a:lvl1pPr marL="0" algn="l" defTabSz="608625" rtl="0" eaLnBrk="1" latinLnBrk="0" hangingPunct="1">
        <a:defRPr sz="2400" kern="1200">
          <a:solidFill>
            <a:schemeClr val="tx1"/>
          </a:solidFill>
          <a:latin typeface="+mn-lt"/>
          <a:ea typeface="+mn-ea"/>
          <a:cs typeface="+mn-cs"/>
        </a:defRPr>
      </a:lvl1pPr>
      <a:lvl2pPr marL="608625" algn="l" defTabSz="608625" rtl="0" eaLnBrk="1" latinLnBrk="0" hangingPunct="1">
        <a:defRPr sz="2400" kern="1200">
          <a:solidFill>
            <a:schemeClr val="tx1"/>
          </a:solidFill>
          <a:latin typeface="+mn-lt"/>
          <a:ea typeface="+mn-ea"/>
          <a:cs typeface="+mn-cs"/>
        </a:defRPr>
      </a:lvl2pPr>
      <a:lvl3pPr marL="1217249" algn="l" defTabSz="608625" rtl="0" eaLnBrk="1" latinLnBrk="0" hangingPunct="1">
        <a:defRPr sz="2400" kern="1200">
          <a:solidFill>
            <a:schemeClr val="tx1"/>
          </a:solidFill>
          <a:latin typeface="+mn-lt"/>
          <a:ea typeface="+mn-ea"/>
          <a:cs typeface="+mn-cs"/>
        </a:defRPr>
      </a:lvl3pPr>
      <a:lvl4pPr marL="1825874" algn="l" defTabSz="608625" rtl="0" eaLnBrk="1" latinLnBrk="0" hangingPunct="1">
        <a:defRPr sz="2400" kern="1200">
          <a:solidFill>
            <a:schemeClr val="tx1"/>
          </a:solidFill>
          <a:latin typeface="+mn-lt"/>
          <a:ea typeface="+mn-ea"/>
          <a:cs typeface="+mn-cs"/>
        </a:defRPr>
      </a:lvl4pPr>
      <a:lvl5pPr marL="2434499" algn="l" defTabSz="608625" rtl="0" eaLnBrk="1" latinLnBrk="0" hangingPunct="1">
        <a:defRPr sz="2400" kern="1200">
          <a:solidFill>
            <a:schemeClr val="tx1"/>
          </a:solidFill>
          <a:latin typeface="+mn-lt"/>
          <a:ea typeface="+mn-ea"/>
          <a:cs typeface="+mn-cs"/>
        </a:defRPr>
      </a:lvl5pPr>
      <a:lvl6pPr marL="3043123" algn="l" defTabSz="608625" rtl="0" eaLnBrk="1" latinLnBrk="0" hangingPunct="1">
        <a:defRPr sz="2400" kern="1200">
          <a:solidFill>
            <a:schemeClr val="tx1"/>
          </a:solidFill>
          <a:latin typeface="+mn-lt"/>
          <a:ea typeface="+mn-ea"/>
          <a:cs typeface="+mn-cs"/>
        </a:defRPr>
      </a:lvl6pPr>
      <a:lvl7pPr marL="3651748" algn="l" defTabSz="608625" rtl="0" eaLnBrk="1" latinLnBrk="0" hangingPunct="1">
        <a:defRPr sz="2400" kern="1200">
          <a:solidFill>
            <a:schemeClr val="tx1"/>
          </a:solidFill>
          <a:latin typeface="+mn-lt"/>
          <a:ea typeface="+mn-ea"/>
          <a:cs typeface="+mn-cs"/>
        </a:defRPr>
      </a:lvl7pPr>
      <a:lvl8pPr marL="4260372" algn="l" defTabSz="608625" rtl="0" eaLnBrk="1" latinLnBrk="0" hangingPunct="1">
        <a:defRPr sz="2400" kern="1200">
          <a:solidFill>
            <a:schemeClr val="tx1"/>
          </a:solidFill>
          <a:latin typeface="+mn-lt"/>
          <a:ea typeface="+mn-ea"/>
          <a:cs typeface="+mn-cs"/>
        </a:defRPr>
      </a:lvl8pPr>
      <a:lvl9pPr marL="4868997" algn="l" defTabSz="60862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39.x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40.x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2.xml"/><Relationship Id="rId7" Type="http://schemas.openxmlformats.org/officeDocument/2006/relationships/hyperlink" Target="mailto:dl-sccapplications@coned.com" TargetMode="External"/><Relationship Id="rId2" Type="http://schemas.openxmlformats.org/officeDocument/2006/relationships/slideLayout" Target="../slideLayouts/slideLayout22.xml"/><Relationship Id="rId1" Type="http://schemas.openxmlformats.org/officeDocument/2006/relationships/tags" Target="../tags/tag41.xml"/><Relationship Id="rId6" Type="http://schemas.openxmlformats.org/officeDocument/2006/relationships/hyperlink" Target="https://www.coned.com/en/our-energy-future/electric-vehicles/commercial-electric-vehicle-charging-station-rewards" TargetMode="External"/><Relationship Id="rId5" Type="http://schemas.openxmlformats.org/officeDocument/2006/relationships/image" Target="../media/image15.emf"/><Relationship Id="rId10" Type="http://schemas.openxmlformats.org/officeDocument/2006/relationships/hyperlink" Target="https://www.coned.com/-/media/files/coned/documents/save-energy-money/rebates-incentives-tax-credits/smart-usage-rewards/networks-and-tiers.pdf#:~:text=Customers%20participating%20in%20CSRP%20will%20be%20asked%20to,8%3A00%20PM%2C%20and%207%3A00%20PM%20-%2011%3A00%20PM." TargetMode="External"/><Relationship Id="rId4" Type="http://schemas.openxmlformats.org/officeDocument/2006/relationships/oleObject" Target="../embeddings/oleObject12.bin"/><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hyperlink" Target="https://www.coned.com/-/media/files/coned/documents/save-energy-money/rebates-incentives-tax-credits/smart-usage-rewards/networks-and-tiers.pdf#:~:text=Customers%20participating%20in%20CSRP%20will%20be%20asked%20to,8%3A00%20PM%2C%20and%207%3A00%20PM%20-%2011%3A00%20PM."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13.bin"/><Relationship Id="rId7" Type="http://schemas.openxmlformats.org/officeDocument/2006/relationships/hyperlink" Target="https://www.coned.com/en/our-energy-future/electric-vehicles/best-electric-delivery-rate-for-your-charging-station" TargetMode="External"/><Relationship Id="rId2" Type="http://schemas.openxmlformats.org/officeDocument/2006/relationships/slideLayout" Target="../slideLayouts/slideLayout12.xml"/><Relationship Id="rId1" Type="http://schemas.openxmlformats.org/officeDocument/2006/relationships/tags" Target="../tags/tag4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43.xml"/><Relationship Id="rId5" Type="http://schemas.openxmlformats.org/officeDocument/2006/relationships/image" Target="../media/image21.e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5.xml"/><Relationship Id="rId7" Type="http://schemas.openxmlformats.org/officeDocument/2006/relationships/diagramLayout" Target="../diagrams/layout1.xml"/><Relationship Id="rId2" Type="http://schemas.openxmlformats.org/officeDocument/2006/relationships/slideLayout" Target="../slideLayouts/slideLayout12.xml"/><Relationship Id="rId1" Type="http://schemas.openxmlformats.org/officeDocument/2006/relationships/tags" Target="../tags/tag44.xml"/><Relationship Id="rId6" Type="http://schemas.openxmlformats.org/officeDocument/2006/relationships/diagramData" Target="../diagrams/data1.xml"/><Relationship Id="rId5" Type="http://schemas.openxmlformats.org/officeDocument/2006/relationships/image" Target="../media/image15.emf"/><Relationship Id="rId10" Type="http://schemas.microsoft.com/office/2007/relationships/diagramDrawing" Target="../diagrams/drawing1.xml"/><Relationship Id="rId4" Type="http://schemas.openxmlformats.org/officeDocument/2006/relationships/oleObject" Target="../embeddings/oleObject15.bin"/><Relationship Id="rId9"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45.x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46.xml"/><Relationship Id="rId5" Type="http://schemas.openxmlformats.org/officeDocument/2006/relationships/image" Target="../media/image15.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47.x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17.bin"/><Relationship Id="rId7" Type="http://schemas.openxmlformats.org/officeDocument/2006/relationships/image" Target="../media/image24.png"/><Relationship Id="rId2" Type="http://schemas.openxmlformats.org/officeDocument/2006/relationships/slideLayout" Target="../slideLayouts/slideLayout8.xml"/><Relationship Id="rId1" Type="http://schemas.openxmlformats.org/officeDocument/2006/relationships/tags" Target="../tags/tag4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tags" Target="../tags/tag49.xml"/><Relationship Id="rId5" Type="http://schemas.openxmlformats.org/officeDocument/2006/relationships/hyperlink" Target="https://www.coned.com/-/media/files/coned/documents/save-energy-money/rebates-incentives-tax-credits/smart-usage-rewards/networks-and-tiers.pdf" TargetMode="Externa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hyperlink" Target="mailto:EVMRP@coned.com" TargetMode="External"/><Relationship Id="rId2" Type="http://schemas.openxmlformats.org/officeDocument/2006/relationships/slideLayout" Target="../slideLayouts/slideLayout22.xml"/><Relationship Id="rId1" Type="http://schemas.openxmlformats.org/officeDocument/2006/relationships/tags" Target="../tags/tag34.xml"/><Relationship Id="rId6" Type="http://schemas.openxmlformats.org/officeDocument/2006/relationships/hyperlink" Target="https://www.coned.com/en/our-energy-future/electric-vehicles/power-ready-program/contractor-resources/program-documents-tools" TargetMode="External"/><Relationship Id="rId5" Type="http://schemas.openxmlformats.org/officeDocument/2006/relationships/image" Target="../media/image15.emf"/><Relationship Id="rId10" Type="http://schemas.openxmlformats.org/officeDocument/2006/relationships/image" Target="../media/image16.jpeg"/><Relationship Id="rId4" Type="http://schemas.openxmlformats.org/officeDocument/2006/relationships/oleObject" Target="../embeddings/oleObject8.bin"/><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3175" y="2480"/>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3175" y="2480"/>
                        <a:ext cx="1588" cy="1588"/>
                      </a:xfrm>
                      <a:prstGeom prst="rect">
                        <a:avLst/>
                      </a:prstGeom>
                    </p:spPr>
                  </p:pic>
                </p:oleObj>
              </mc:Fallback>
            </mc:AlternateContent>
          </a:graphicData>
        </a:graphic>
      </p:graphicFrame>
      <p:sp>
        <p:nvSpPr>
          <p:cNvPr id="9" name="Text Placeholder 8">
            <a:extLst>
              <a:ext uri="{FF2B5EF4-FFF2-40B4-BE49-F238E27FC236}">
                <a16:creationId xmlns:a16="http://schemas.microsoft.com/office/drawing/2014/main" id="{28021B5C-9BAA-1653-8CEC-F019ABAAB500}"/>
              </a:ext>
            </a:extLst>
          </p:cNvPr>
          <p:cNvSpPr>
            <a:spLocks noGrp="1"/>
          </p:cNvSpPr>
          <p:nvPr>
            <p:ph type="body" sz="quarter" idx="12"/>
          </p:nvPr>
        </p:nvSpPr>
        <p:spPr/>
        <p:txBody>
          <a:bodyPr/>
          <a:lstStyle/>
          <a:p>
            <a:r>
              <a:rPr lang="en-US" dirty="0"/>
              <a:t>February 7th, 2024</a:t>
            </a:r>
          </a:p>
        </p:txBody>
      </p:sp>
      <p:sp>
        <p:nvSpPr>
          <p:cNvPr id="7" name="Subtitle 6">
            <a:extLst>
              <a:ext uri="{FF2B5EF4-FFF2-40B4-BE49-F238E27FC236}">
                <a16:creationId xmlns:a16="http://schemas.microsoft.com/office/drawing/2014/main" id="{403FC55B-0D12-8DF5-F7B5-B0FC6D14EA6B}"/>
              </a:ext>
            </a:extLst>
          </p:cNvPr>
          <p:cNvSpPr>
            <a:spLocks noGrp="1"/>
          </p:cNvSpPr>
          <p:nvPr>
            <p:ph type="subTitle" idx="1"/>
          </p:nvPr>
        </p:nvSpPr>
        <p:spPr/>
        <p:txBody>
          <a:bodyPr/>
          <a:lstStyle/>
          <a:p>
            <a:r>
              <a:rPr lang="en-US" b="1" dirty="0"/>
              <a:t>Con Edison Incentive Program Updates</a:t>
            </a:r>
          </a:p>
        </p:txBody>
      </p:sp>
      <p:sp>
        <p:nvSpPr>
          <p:cNvPr id="8" name="Title 7"/>
          <p:cNvSpPr>
            <a:spLocks noGrp="1"/>
          </p:cNvSpPr>
          <p:nvPr>
            <p:ph type="ctrTitle"/>
          </p:nvPr>
        </p:nvSpPr>
        <p:spPr/>
        <p:txBody>
          <a:bodyPr vert="horz">
            <a:normAutofit/>
          </a:bodyPr>
          <a:lstStyle/>
          <a:p>
            <a:r>
              <a:rPr lang="en-US" sz="3600" dirty="0"/>
              <a:t>WJC Greening Roundtable</a:t>
            </a:r>
            <a:br>
              <a:rPr lang="en-US" sz="3600" dirty="0"/>
            </a:br>
            <a:endParaRPr lang="en-US" sz="4000" dirty="0"/>
          </a:p>
        </p:txBody>
      </p:sp>
      <p:sp>
        <p:nvSpPr>
          <p:cNvPr id="3" name="Rectangle 2">
            <a:extLst>
              <a:ext uri="{FF2B5EF4-FFF2-40B4-BE49-F238E27FC236}">
                <a16:creationId xmlns:a16="http://schemas.microsoft.com/office/drawing/2014/main" id="{E473CBED-D190-9065-18B7-82F15F2F9F19}"/>
              </a:ext>
            </a:extLst>
          </p:cNvPr>
          <p:cNvSpPr/>
          <p:nvPr/>
        </p:nvSpPr>
        <p:spPr>
          <a:xfrm>
            <a:off x="4803246" y="6621642"/>
            <a:ext cx="2917931" cy="188409"/>
          </a:xfrm>
          <a:prstGeom prst="rect">
            <a:avLst/>
          </a:prstGeom>
          <a:solidFill>
            <a:schemeClr val="bg1"/>
          </a:solidFill>
          <a:ln w="952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a:endParaRPr>
          </a:p>
        </p:txBody>
      </p:sp>
    </p:spTree>
    <p:extLst>
      <p:ext uri="{BB962C8B-B14F-4D97-AF65-F5344CB8AC3E}">
        <p14:creationId xmlns:p14="http://schemas.microsoft.com/office/powerpoint/2010/main" val="405572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EE22F7C-E264-4F31-A89B-D6F5A3781B1E}"/>
              </a:ext>
            </a:extLst>
          </p:cNvPr>
          <p:cNvGraphicFramePr>
            <a:graphicFrameLocks noChangeAspect="1"/>
          </p:cNvGraphicFramePr>
          <p:nvPr>
            <p:custDataLst>
              <p:tags r:id="rId1"/>
            </p:custData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CEE22F7C-E264-4F31-A89B-D6F5A3781B1E}"/>
                          </a:ext>
                        </a:extLst>
                      </p:cNvPr>
                      <p:cNvPicPr/>
                      <p:nvPr/>
                    </p:nvPicPr>
                    <p:blipFill>
                      <a:blip r:embed="rId6"/>
                      <a:stretch>
                        <a:fillRect/>
                      </a:stretch>
                    </p:blipFill>
                    <p:spPr>
                      <a:xfrm>
                        <a:off x="3176"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B871807-20A1-4965-8251-DDD236ADFD89}"/>
              </a:ext>
            </a:extLst>
          </p:cNvPr>
          <p:cNvSpPr/>
          <p:nvPr>
            <p:custDataLst>
              <p:tags r:id="rId2"/>
            </p:custDataLst>
          </p:nvPr>
        </p:nvSpPr>
        <p:spPr bwMode="auto">
          <a:xfrm>
            <a:off x="-11402" y="1"/>
            <a:ext cx="184731" cy="461665"/>
          </a:xfrm>
          <a:prstGeom prst="rect">
            <a:avLst/>
          </a:prstGeom>
          <a:noFill/>
          <a:ln w="254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ctr">
              <a:lnSpc>
                <a:spcPct val="90000"/>
              </a:lnSpc>
            </a:pPr>
            <a:endParaRPr lang="en-US" sz="2800" b="0">
              <a:latin typeface="Arial Black" panose="020B0A04020102020204" pitchFamily="34" charset="0"/>
              <a:ea typeface="+mj-ea"/>
              <a:cs typeface="+mj-cs"/>
              <a:sym typeface="Arial Black" panose="020B0A04020102020204" pitchFamily="34" charset="0"/>
            </a:endParaRPr>
          </a:p>
        </p:txBody>
      </p:sp>
      <p:sp>
        <p:nvSpPr>
          <p:cNvPr id="32" name="Rectangle 31">
            <a:extLst>
              <a:ext uri="{FF2B5EF4-FFF2-40B4-BE49-F238E27FC236}">
                <a16:creationId xmlns:a16="http://schemas.microsoft.com/office/drawing/2014/main" id="{AE37903A-54AD-4551-ADD3-834D554E5AD2}"/>
              </a:ext>
            </a:extLst>
          </p:cNvPr>
          <p:cNvSpPr>
            <a:spLocks/>
          </p:cNvSpPr>
          <p:nvPr/>
        </p:nvSpPr>
        <p:spPr>
          <a:xfrm>
            <a:off x="431695" y="4067513"/>
            <a:ext cx="1798554" cy="747897"/>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nchorCtr="0">
            <a:spAutoFit/>
          </a:bodyPr>
          <a:lstStyle/>
          <a:p>
            <a:pPr algn="r">
              <a:lnSpc>
                <a:spcPct val="90000"/>
              </a:lnSpc>
              <a:spcBef>
                <a:spcPts val="400"/>
              </a:spcBef>
            </a:pPr>
            <a:r>
              <a:rPr lang="en-US">
                <a:solidFill>
                  <a:srgbClr val="069BD7"/>
                </a:solidFill>
              </a:rPr>
              <a:t>DCFC Plug Operating Requirements</a:t>
            </a:r>
          </a:p>
        </p:txBody>
      </p:sp>
      <p:sp>
        <p:nvSpPr>
          <p:cNvPr id="51" name="Rectangle 50">
            <a:extLst>
              <a:ext uri="{FF2B5EF4-FFF2-40B4-BE49-F238E27FC236}">
                <a16:creationId xmlns:a16="http://schemas.microsoft.com/office/drawing/2014/main" id="{38348988-6915-45D7-B269-60F707DFC0C6}"/>
              </a:ext>
            </a:extLst>
          </p:cNvPr>
          <p:cNvSpPr>
            <a:spLocks/>
          </p:cNvSpPr>
          <p:nvPr/>
        </p:nvSpPr>
        <p:spPr>
          <a:xfrm>
            <a:off x="431695" y="998689"/>
            <a:ext cx="1798554" cy="799193"/>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nchorCtr="0">
            <a:spAutoFit/>
          </a:bodyPr>
          <a:lstStyle/>
          <a:p>
            <a:pPr algn="r">
              <a:lnSpc>
                <a:spcPct val="90000"/>
              </a:lnSpc>
              <a:spcBef>
                <a:spcPts val="400"/>
              </a:spcBef>
            </a:pPr>
            <a:r>
              <a:rPr lang="en-US">
                <a:solidFill>
                  <a:srgbClr val="069BD7"/>
                </a:solidFill>
              </a:rPr>
              <a:t>Operational</a:t>
            </a:r>
          </a:p>
          <a:p>
            <a:pPr algn="r">
              <a:lnSpc>
                <a:spcPct val="90000"/>
              </a:lnSpc>
              <a:spcBef>
                <a:spcPts val="400"/>
              </a:spcBef>
            </a:pPr>
            <a:r>
              <a:rPr lang="en-US">
                <a:solidFill>
                  <a:srgbClr val="069BD7"/>
                </a:solidFill>
              </a:rPr>
              <a:t>&amp; Data Reporting Period</a:t>
            </a:r>
          </a:p>
        </p:txBody>
      </p:sp>
      <p:sp>
        <p:nvSpPr>
          <p:cNvPr id="25" name="Title 1">
            <a:extLst>
              <a:ext uri="{FF2B5EF4-FFF2-40B4-BE49-F238E27FC236}">
                <a16:creationId xmlns:a16="http://schemas.microsoft.com/office/drawing/2014/main" id="{FFB18EE4-F5F3-4900-B967-D3C1CBA09FE3}"/>
              </a:ext>
            </a:extLst>
          </p:cNvPr>
          <p:cNvSpPr>
            <a:spLocks noGrp="1"/>
          </p:cNvSpPr>
          <p:nvPr>
            <p:ph type="title"/>
          </p:nvPr>
        </p:nvSpPr>
        <p:spPr/>
        <p:txBody>
          <a:bodyPr vert="horz"/>
          <a:lstStyle/>
          <a:p>
            <a:r>
              <a:rPr lang="en-US"/>
              <a:t>Additional operational requirements</a:t>
            </a:r>
          </a:p>
        </p:txBody>
      </p:sp>
      <p:sp>
        <p:nvSpPr>
          <p:cNvPr id="26" name="SplitText38">
            <a:extLst>
              <a:ext uri="{FF2B5EF4-FFF2-40B4-BE49-F238E27FC236}">
                <a16:creationId xmlns:a16="http://schemas.microsoft.com/office/drawing/2014/main" id="{16C6B34D-296F-4B8C-8EFF-07FDAF62F51C}"/>
              </a:ext>
            </a:extLst>
          </p:cNvPr>
          <p:cNvSpPr txBox="1">
            <a:spLocks/>
          </p:cNvSpPr>
          <p:nvPr/>
        </p:nvSpPr>
        <p:spPr>
          <a:xfrm>
            <a:off x="2482330" y="998689"/>
            <a:ext cx="9061050" cy="878189"/>
          </a:xfrm>
          <a:prstGeom prst="rect">
            <a:avLst/>
          </a:prstGeom>
          <a:noFill/>
          <a:ln w="9525">
            <a:noFill/>
          </a:ln>
        </p:spPr>
        <p:txBody>
          <a:bodyPr vert="horz" wrap="square" lIns="0" tIns="0" rIns="0" bIns="0" rtlCol="0">
            <a:spAutoFit/>
          </a:bodyPr>
          <a:lstStyle/>
          <a:p>
            <a:pPr marL="206199" lvl="1" indent="-206199">
              <a:lnSpc>
                <a:spcPct val="90000"/>
              </a:lnSpc>
              <a:spcBef>
                <a:spcPts val="400"/>
              </a:spcBef>
              <a:buSzPct val="100000"/>
              <a:buFont typeface="Arial" panose="020B0604020202020204" pitchFamily="34" charset="0"/>
              <a:buChar char="•"/>
            </a:pPr>
            <a:r>
              <a:rPr lang="en-US" sz="1400">
                <a:effectLst/>
                <a:latin typeface="Arial" panose="020B0604020202020204" pitchFamily="34" charset="0"/>
                <a:ea typeface="Times New Roman" panose="02020603050405020304" pitchFamily="18" charset="0"/>
                <a:cs typeface="Arial" panose="020B0604020202020204" pitchFamily="34" charset="0"/>
              </a:rPr>
              <a:t>All charging stations in the EV PowerReady Program must </a:t>
            </a:r>
            <a:r>
              <a:rPr lang="en-US" sz="1400" b="1">
                <a:effectLst/>
                <a:latin typeface="Arial" panose="020B0604020202020204" pitchFamily="34" charset="0"/>
                <a:ea typeface="Times New Roman" panose="02020603050405020304" pitchFamily="18" charset="0"/>
                <a:cs typeface="Arial" panose="020B0604020202020204" pitchFamily="34" charset="0"/>
              </a:rPr>
              <a:t>operate for a minimum of five years</a:t>
            </a:r>
          </a:p>
          <a:p>
            <a:pPr marL="206199" lvl="1" indent="-206199">
              <a:lnSpc>
                <a:spcPct val="90000"/>
              </a:lnSpc>
              <a:spcBef>
                <a:spcPts val="400"/>
              </a:spcBef>
              <a:buSzPct val="100000"/>
              <a:buFont typeface="Arial" panose="020B0604020202020204" pitchFamily="34" charset="0"/>
              <a:buChar char="•"/>
            </a:pPr>
            <a:r>
              <a:rPr lang="en-US" sz="1400" b="1">
                <a:solidFill>
                  <a:srgbClr val="000000"/>
                </a:solidFill>
                <a:latin typeface="Arial" panose="020B0604020202020204" pitchFamily="34" charset="0"/>
                <a:ea typeface="Times New Roman" panose="02020603050405020304" pitchFamily="18" charset="0"/>
                <a:cs typeface="Arial" panose="020B0604020202020204" pitchFamily="34" charset="0"/>
              </a:rPr>
              <a:t>Quarterly reporting </a:t>
            </a:r>
            <a:r>
              <a:rPr lang="en-US" sz="1400">
                <a:solidFill>
                  <a:srgbClr val="000000"/>
                </a:solidFill>
                <a:latin typeface="Arial" panose="020B0604020202020204" pitchFamily="34" charset="0"/>
                <a:ea typeface="Times New Roman" panose="02020603050405020304" pitchFamily="18" charset="0"/>
                <a:cs typeface="Arial" panose="020B0604020202020204" pitchFamily="34" charset="0"/>
              </a:rPr>
              <a:t>on charging station operations required for the following 5 years</a:t>
            </a:r>
          </a:p>
          <a:p>
            <a:pPr marL="206199" lvl="1" indent="-206199">
              <a:lnSpc>
                <a:spcPct val="90000"/>
              </a:lnSpc>
              <a:spcBef>
                <a:spcPts val="400"/>
              </a:spcBef>
              <a:buSzPct val="100000"/>
              <a:buFont typeface="Arial" panose="020B0604020202020204" pitchFamily="34" charset="0"/>
              <a:buChar char="•"/>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Necessary identifying information required such as “station ID” and “network ID” in order for Program to facilitate usage data collection</a:t>
            </a:r>
            <a:endParaRPr lang="en-US" sz="1400">
              <a:latin typeface="+mn-lt"/>
              <a:cs typeface="+mn-cs"/>
              <a:sym typeface="+mn-lt"/>
            </a:endParaRPr>
          </a:p>
        </p:txBody>
      </p:sp>
      <p:sp>
        <p:nvSpPr>
          <p:cNvPr id="31" name="Rectangle 30">
            <a:extLst>
              <a:ext uri="{FF2B5EF4-FFF2-40B4-BE49-F238E27FC236}">
                <a16:creationId xmlns:a16="http://schemas.microsoft.com/office/drawing/2014/main" id="{DA42688D-78D9-42ED-A70B-C38A337D7650}"/>
              </a:ext>
            </a:extLst>
          </p:cNvPr>
          <p:cNvSpPr>
            <a:spLocks/>
          </p:cNvSpPr>
          <p:nvPr/>
        </p:nvSpPr>
        <p:spPr>
          <a:xfrm>
            <a:off x="431695" y="5060122"/>
            <a:ext cx="1798554" cy="249299"/>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nchorCtr="0">
            <a:spAutoFit/>
          </a:bodyPr>
          <a:lstStyle/>
          <a:p>
            <a:pPr algn="r">
              <a:lnSpc>
                <a:spcPct val="90000"/>
              </a:lnSpc>
              <a:spcBef>
                <a:spcPts val="400"/>
              </a:spcBef>
            </a:pPr>
            <a:r>
              <a:rPr lang="en-US">
                <a:solidFill>
                  <a:srgbClr val="069BD7"/>
                </a:solidFill>
              </a:rPr>
              <a:t>Ownership</a:t>
            </a:r>
          </a:p>
        </p:txBody>
      </p:sp>
      <p:sp>
        <p:nvSpPr>
          <p:cNvPr id="34" name="SplitText38">
            <a:extLst>
              <a:ext uri="{FF2B5EF4-FFF2-40B4-BE49-F238E27FC236}">
                <a16:creationId xmlns:a16="http://schemas.microsoft.com/office/drawing/2014/main" id="{1DD43F4C-57B6-40AC-9C66-B8BBE11DD69A}"/>
              </a:ext>
            </a:extLst>
          </p:cNvPr>
          <p:cNvSpPr txBox="1">
            <a:spLocks/>
          </p:cNvSpPr>
          <p:nvPr/>
        </p:nvSpPr>
        <p:spPr>
          <a:xfrm>
            <a:off x="2482331" y="5060122"/>
            <a:ext cx="9075528" cy="826893"/>
          </a:xfrm>
          <a:prstGeom prst="rect">
            <a:avLst/>
          </a:prstGeom>
          <a:noFill/>
          <a:ln w="9525">
            <a:noFill/>
          </a:ln>
        </p:spPr>
        <p:txBody>
          <a:bodyPr vert="horz" wrap="square" lIns="0" tIns="0" rIns="0" bIns="0" rtlCol="0">
            <a:spAutoFit/>
          </a:bodyPr>
          <a:lstStyle/>
          <a:p>
            <a:pPr marL="206199" lvl="1" indent="-206199">
              <a:lnSpc>
                <a:spcPct val="90000"/>
              </a:lnSpc>
              <a:spcBef>
                <a:spcPts val="400"/>
              </a:spcBef>
              <a:buSzPct val="100000"/>
              <a:buFont typeface="Arial" panose="020B0604020202020204" pitchFamily="34" charset="0"/>
              <a:buChar char="•"/>
            </a:pPr>
            <a:r>
              <a:rPr lang="en-US" sz="1400" b="1"/>
              <a:t>Ownership</a:t>
            </a:r>
            <a:r>
              <a:rPr lang="en-US" sz="1400"/>
              <a:t> </a:t>
            </a:r>
            <a:r>
              <a:rPr lang="en-US" sz="1400" b="1"/>
              <a:t>of EV charging stations may change, </a:t>
            </a:r>
            <a:r>
              <a:rPr lang="en-US" sz="1400"/>
              <a:t>or stations may be upgraded during the five-year term, as long as the number of plugs and the capacity of the station does not decrease, and the site continues to meet all performance and reporting obligations of the Program</a:t>
            </a:r>
            <a:endParaRPr lang="en-US" sz="1400" b="1"/>
          </a:p>
          <a:p>
            <a:pPr marL="206199" lvl="1" indent="-206199">
              <a:lnSpc>
                <a:spcPct val="90000"/>
              </a:lnSpc>
              <a:spcBef>
                <a:spcPts val="400"/>
              </a:spcBef>
              <a:buSzPct val="100000"/>
              <a:buFont typeface="Arial" panose="020B0604020202020204" pitchFamily="34" charset="0"/>
              <a:buChar char="•"/>
            </a:pPr>
            <a:endParaRPr lang="en-US" sz="1400"/>
          </a:p>
        </p:txBody>
      </p:sp>
      <p:sp>
        <p:nvSpPr>
          <p:cNvPr id="2" name="TextBox 1">
            <a:extLst>
              <a:ext uri="{FF2B5EF4-FFF2-40B4-BE49-F238E27FC236}">
                <a16:creationId xmlns:a16="http://schemas.microsoft.com/office/drawing/2014/main" id="{806F4B8C-B7DD-4AD5-949B-819D70C6F612}"/>
              </a:ext>
            </a:extLst>
          </p:cNvPr>
          <p:cNvSpPr txBox="1"/>
          <p:nvPr/>
        </p:nvSpPr>
        <p:spPr>
          <a:xfrm>
            <a:off x="431695" y="2192737"/>
            <a:ext cx="1798554" cy="498598"/>
          </a:xfrm>
          <a:prstGeom prst="rect">
            <a:avLst/>
          </a:prstGeom>
          <a:noFill/>
          <a:ln w="9525">
            <a:noFill/>
          </a:ln>
        </p:spPr>
        <p:txBody>
          <a:bodyPr vert="horz" wrap="square" lIns="0" tIns="0" rIns="0" bIns="0" rtlCol="0">
            <a:spAutoFit/>
          </a:bodyPr>
          <a:lstStyle/>
          <a:p>
            <a:pPr algn="r">
              <a:lnSpc>
                <a:spcPct val="90000"/>
              </a:lnSpc>
              <a:spcBef>
                <a:spcPts val="400"/>
              </a:spcBef>
            </a:pPr>
            <a:r>
              <a:rPr lang="en-US">
                <a:solidFill>
                  <a:srgbClr val="069BD7"/>
                </a:solidFill>
              </a:rPr>
              <a:t>Public Site Accessibility</a:t>
            </a:r>
          </a:p>
        </p:txBody>
      </p:sp>
      <p:sp>
        <p:nvSpPr>
          <p:cNvPr id="5" name="TextBox 4">
            <a:extLst>
              <a:ext uri="{FF2B5EF4-FFF2-40B4-BE49-F238E27FC236}">
                <a16:creationId xmlns:a16="http://schemas.microsoft.com/office/drawing/2014/main" id="{ED449DAE-DD32-44F8-84BB-2C5BC0100C9E}"/>
              </a:ext>
            </a:extLst>
          </p:cNvPr>
          <p:cNvSpPr txBox="1"/>
          <p:nvPr/>
        </p:nvSpPr>
        <p:spPr>
          <a:xfrm>
            <a:off x="2482330" y="4075337"/>
            <a:ext cx="9061050" cy="632994"/>
          </a:xfrm>
          <a:prstGeom prst="rect">
            <a:avLst/>
          </a:prstGeom>
          <a:noFill/>
          <a:ln w="9525">
            <a:noFill/>
          </a:ln>
        </p:spPr>
        <p:txBody>
          <a:bodyPr vert="horz" wrap="square" lIns="0" tIns="0" rIns="0" bIns="0" rtlCol="0">
            <a:spAutoFit/>
          </a:bodyPr>
          <a:lstStyle/>
          <a:p>
            <a:pPr marL="206199" lvl="1" indent="-206199">
              <a:lnSpc>
                <a:spcPct val="90000"/>
              </a:lnSpc>
              <a:spcBef>
                <a:spcPts val="400"/>
              </a:spcBef>
              <a:buSzPct val="100000"/>
              <a:buFont typeface="Arial" panose="020B0604020202020204" pitchFamily="34" charset="0"/>
              <a:buChar char="•"/>
            </a:pPr>
            <a:r>
              <a:rPr lang="en-US" sz="1400">
                <a:effectLst/>
                <a:latin typeface="Arial" panose="020B0604020202020204" pitchFamily="34" charset="0"/>
                <a:ea typeface="Times New Roman" panose="02020603050405020304" pitchFamily="18" charset="0"/>
                <a:cs typeface="Arial" panose="020B0604020202020204" pitchFamily="34" charset="0"/>
              </a:rPr>
              <a:t>DCFC plugs</a:t>
            </a:r>
            <a:r>
              <a:rPr lang="en-US" sz="1400" b="1">
                <a:effectLst/>
                <a:latin typeface="Arial" panose="020B0604020202020204" pitchFamily="34" charset="0"/>
                <a:ea typeface="Times New Roman" panose="02020603050405020304" pitchFamily="18" charset="0"/>
                <a:cs typeface="Arial" panose="020B0604020202020204" pitchFamily="34" charset="0"/>
              </a:rPr>
              <a:t> must be operational 95 percent of the time </a:t>
            </a:r>
            <a:r>
              <a:rPr lang="en-US" sz="1400">
                <a:effectLst/>
                <a:latin typeface="Arial" panose="020B0604020202020204" pitchFamily="34" charset="0"/>
                <a:ea typeface="Times New Roman" panose="02020603050405020304" pitchFamily="18" charset="0"/>
                <a:cs typeface="Arial" panose="020B0604020202020204" pitchFamily="34" charset="0"/>
              </a:rPr>
              <a:t>(annually)</a:t>
            </a:r>
            <a:endParaRPr lang="en-US" sz="1400">
              <a:latin typeface="Arial" panose="020B0604020202020204" pitchFamily="34" charset="0"/>
              <a:ea typeface="Times New Roman" panose="02020603050405020304" pitchFamily="18" charset="0"/>
              <a:cs typeface="Arial" panose="020B0604020202020204" pitchFamily="34" charset="0"/>
            </a:endParaRPr>
          </a:p>
          <a:p>
            <a:pPr marL="206199" lvl="1" indent="-206199">
              <a:lnSpc>
                <a:spcPct val="90000"/>
              </a:lnSpc>
              <a:spcBef>
                <a:spcPts val="400"/>
              </a:spcBef>
              <a:buSzPct val="100000"/>
              <a:buFont typeface="Arial" panose="020B0604020202020204" pitchFamily="34" charset="0"/>
              <a:buChar char="•"/>
            </a:pPr>
            <a:r>
              <a:rPr lang="en-US" sz="1400">
                <a:effectLst/>
                <a:latin typeface="Arial" panose="020B0604020202020204" pitchFamily="34" charset="0"/>
                <a:ea typeface="Times New Roman" panose="02020603050405020304" pitchFamily="18" charset="0"/>
                <a:cs typeface="Arial" panose="020B0604020202020204" pitchFamily="34" charset="0"/>
              </a:rPr>
              <a:t>DCFC charging </a:t>
            </a:r>
            <a:r>
              <a:rPr lang="en-US" sz="1400" b="1">
                <a:effectLst/>
                <a:latin typeface="Arial" panose="020B0604020202020204" pitchFamily="34" charset="0"/>
                <a:ea typeface="Times New Roman" panose="02020603050405020304" pitchFamily="18" charset="0"/>
                <a:cs typeface="Arial" panose="020B0604020202020204" pitchFamily="34" charset="0"/>
              </a:rPr>
              <a:t>stations must be operational 99 percent of the time </a:t>
            </a:r>
            <a:r>
              <a:rPr lang="en-US" sz="1400">
                <a:effectLst/>
                <a:latin typeface="Arial" panose="020B0604020202020204" pitchFamily="34" charset="0"/>
                <a:ea typeface="Times New Roman" panose="02020603050405020304" pitchFamily="18" charset="0"/>
                <a:cs typeface="Arial" panose="020B0604020202020204" pitchFamily="34" charset="0"/>
              </a:rPr>
              <a:t>(annually), with a minimum of 50 percent of the plugs considered to be “up” at all times</a:t>
            </a:r>
            <a:endParaRPr lang="en-US" sz="1400" b="0" noProof="0">
              <a:latin typeface="+mn-lt"/>
              <a:cs typeface="Arial Narrow" pitchFamily="34" charset="0"/>
            </a:endParaRPr>
          </a:p>
        </p:txBody>
      </p:sp>
      <p:sp>
        <p:nvSpPr>
          <p:cNvPr id="7" name="TextBox 6">
            <a:extLst>
              <a:ext uri="{FF2B5EF4-FFF2-40B4-BE49-F238E27FC236}">
                <a16:creationId xmlns:a16="http://schemas.microsoft.com/office/drawing/2014/main" id="{A086630E-F8F8-409F-B2D3-B67B3192D9C6}"/>
              </a:ext>
            </a:extLst>
          </p:cNvPr>
          <p:cNvSpPr txBox="1"/>
          <p:nvPr/>
        </p:nvSpPr>
        <p:spPr>
          <a:xfrm>
            <a:off x="2482330" y="2192737"/>
            <a:ext cx="9061050" cy="624786"/>
          </a:xfrm>
          <a:prstGeom prst="rect">
            <a:avLst/>
          </a:prstGeom>
          <a:noFill/>
          <a:ln w="9525">
            <a:noFill/>
          </a:ln>
        </p:spPr>
        <p:txBody>
          <a:bodyPr vert="horz" wrap="square" lIns="0" tIns="0" rIns="0" bIns="0" rtlCol="0">
            <a:spAutoFit/>
          </a:bodyPr>
          <a:lstStyle/>
          <a:p>
            <a:pPr marL="206199" lvl="1" indent="-206199">
              <a:lnSpc>
                <a:spcPct val="90000"/>
              </a:lnSpc>
              <a:spcBef>
                <a:spcPts val="400"/>
              </a:spcBef>
              <a:buSzPct val="100000"/>
              <a:buFont typeface="Arial" panose="020B0604020202020204" pitchFamily="34" charset="0"/>
              <a:buChar char="•"/>
            </a:pPr>
            <a:r>
              <a:rPr lang="en-US" sz="1400" b="1" i="0" u="none" strike="noStrike" baseline="0">
                <a:solidFill>
                  <a:srgbClr val="000000"/>
                </a:solidFill>
              </a:rPr>
              <a:t>Public Site Accessibility:</a:t>
            </a:r>
            <a:r>
              <a:rPr lang="en-US" sz="1400">
                <a:solidFill>
                  <a:srgbClr val="000000"/>
                </a:solidFill>
              </a:rPr>
              <a:t> </a:t>
            </a:r>
            <a:r>
              <a:rPr lang="en-US" sz="1400" b="0" i="0" u="none" strike="noStrike" baseline="0">
                <a:solidFill>
                  <a:srgbClr val="000000"/>
                </a:solidFill>
              </a:rPr>
              <a:t>Free access to chargers by all EV owners during business operating hours.</a:t>
            </a:r>
            <a:endParaRPr lang="en-US" sz="140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Wingdings" panose="05000000000000000000" pitchFamily="2" charset="2"/>
              <a:buChar char="ü"/>
            </a:pPr>
            <a:r>
              <a:rPr lang="en-US" sz="1400" b="0" i="0" u="none" strike="noStrike" baseline="0">
                <a:solidFill>
                  <a:srgbClr val="000000"/>
                </a:solidFill>
              </a:rPr>
              <a:t>Free entrance for all EV owners</a:t>
            </a:r>
          </a:p>
          <a:p>
            <a:pPr marL="742950" lvl="1" indent="-285750">
              <a:buFont typeface="Wingdings" panose="05000000000000000000" pitchFamily="2" charset="2"/>
              <a:buChar char="ü"/>
            </a:pPr>
            <a:r>
              <a:rPr lang="en-US" sz="1400" b="0" i="0" u="none" strike="noStrike" baseline="0">
                <a:solidFill>
                  <a:srgbClr val="000000"/>
                </a:solidFill>
              </a:rPr>
              <a:t>Accessibility must be the same for public EV owners as tenants</a:t>
            </a:r>
            <a:endParaRPr lang="en-US" sz="1400"/>
          </a:p>
        </p:txBody>
      </p:sp>
      <p:sp>
        <p:nvSpPr>
          <p:cNvPr id="9" name="TextBox 8">
            <a:extLst>
              <a:ext uri="{FF2B5EF4-FFF2-40B4-BE49-F238E27FC236}">
                <a16:creationId xmlns:a16="http://schemas.microsoft.com/office/drawing/2014/main" id="{15F14A29-4AD2-E183-D94F-0180ADECFD31}"/>
              </a:ext>
            </a:extLst>
          </p:cNvPr>
          <p:cNvSpPr txBox="1"/>
          <p:nvPr/>
        </p:nvSpPr>
        <p:spPr>
          <a:xfrm>
            <a:off x="431695" y="3130125"/>
            <a:ext cx="1798554" cy="498598"/>
          </a:xfrm>
          <a:prstGeom prst="rect">
            <a:avLst/>
          </a:prstGeom>
          <a:noFill/>
          <a:ln w="9525">
            <a:noFill/>
          </a:ln>
        </p:spPr>
        <p:txBody>
          <a:bodyPr vert="horz" wrap="square" lIns="0" tIns="0" rIns="0" bIns="0" rtlCol="0">
            <a:spAutoFit/>
          </a:bodyPr>
          <a:lstStyle/>
          <a:p>
            <a:pPr algn="r">
              <a:lnSpc>
                <a:spcPct val="90000"/>
              </a:lnSpc>
              <a:spcBef>
                <a:spcPts val="400"/>
              </a:spcBef>
            </a:pPr>
            <a:r>
              <a:rPr lang="en-US">
                <a:solidFill>
                  <a:srgbClr val="069BD7"/>
                </a:solidFill>
              </a:rPr>
              <a:t>Contact Information</a:t>
            </a:r>
          </a:p>
        </p:txBody>
      </p:sp>
      <p:sp>
        <p:nvSpPr>
          <p:cNvPr id="10" name="TextBox 9">
            <a:extLst>
              <a:ext uri="{FF2B5EF4-FFF2-40B4-BE49-F238E27FC236}">
                <a16:creationId xmlns:a16="http://schemas.microsoft.com/office/drawing/2014/main" id="{E71B67D6-B8D5-C7E5-F5C2-56A120A93B1A}"/>
              </a:ext>
            </a:extLst>
          </p:cNvPr>
          <p:cNvSpPr txBox="1"/>
          <p:nvPr/>
        </p:nvSpPr>
        <p:spPr>
          <a:xfrm>
            <a:off x="2482330" y="3128298"/>
            <a:ext cx="9061050" cy="632994"/>
          </a:xfrm>
          <a:prstGeom prst="rect">
            <a:avLst/>
          </a:prstGeom>
          <a:noFill/>
          <a:ln w="9525">
            <a:noFill/>
          </a:ln>
        </p:spPr>
        <p:txBody>
          <a:bodyPr vert="horz" wrap="square" lIns="0" tIns="0" rIns="0" bIns="0" rtlCol="0">
            <a:spAutoFit/>
          </a:bodyPr>
          <a:lstStyle/>
          <a:p>
            <a:pPr marL="206199" lvl="1" indent="-206199">
              <a:lnSpc>
                <a:spcPct val="90000"/>
              </a:lnSpc>
              <a:spcBef>
                <a:spcPts val="400"/>
              </a:spcBef>
              <a:buSzPct val="100000"/>
              <a:buFont typeface="Arial" panose="020B0604020202020204" pitchFamily="34" charset="0"/>
              <a:buChar char="•"/>
            </a:pPr>
            <a:r>
              <a:rPr lang="en-US" sz="1400" i="0" u="none" strike="noStrike" baseline="0">
                <a:solidFill>
                  <a:srgbClr val="000000"/>
                </a:solidFill>
              </a:rPr>
              <a:t>All chargers must have </a:t>
            </a:r>
            <a:r>
              <a:rPr lang="en-US" sz="1400" b="1" i="0" u="none" strike="noStrike" baseline="0">
                <a:solidFill>
                  <a:srgbClr val="000000"/>
                </a:solidFill>
              </a:rPr>
              <a:t>easily identifiable, up-to-date contact information </a:t>
            </a:r>
            <a:r>
              <a:rPr lang="en-US" sz="1400" i="0" u="none" strike="noStrike" baseline="0">
                <a:solidFill>
                  <a:srgbClr val="000000"/>
                </a:solidFill>
              </a:rPr>
              <a:t>for the electric vehicle charger service provider displayed on each charger for EV drivers to contact if there are issues with the charger or plug</a:t>
            </a:r>
          </a:p>
          <a:p>
            <a:pPr marL="206199" lvl="1" indent="-206199">
              <a:lnSpc>
                <a:spcPct val="90000"/>
              </a:lnSpc>
              <a:spcBef>
                <a:spcPts val="400"/>
              </a:spcBef>
              <a:buSzPct val="100000"/>
              <a:buFont typeface="Arial" panose="020B0604020202020204" pitchFamily="34" charset="0"/>
              <a:buChar char="•"/>
            </a:pPr>
            <a:r>
              <a:rPr lang="en-US" sz="1400"/>
              <a:t>Participants must provide a contact information displayed on the chargers at project close out</a:t>
            </a:r>
          </a:p>
        </p:txBody>
      </p:sp>
    </p:spTree>
    <p:extLst>
      <p:ext uri="{BB962C8B-B14F-4D97-AF65-F5344CB8AC3E}">
        <p14:creationId xmlns:p14="http://schemas.microsoft.com/office/powerpoint/2010/main" val="3886022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7847FCB-D194-4906-9F7D-598C85A909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3" imgH="503" progId="TCLayout.ActiveDocument.1">
                  <p:embed/>
                </p:oleObj>
              </mc:Choice>
              <mc:Fallback>
                <p:oleObj name="think-cell Slide" r:id="rId4" imgW="503" imgH="503" progId="TCLayout.ActiveDocument.1">
                  <p:embed/>
                  <p:pic>
                    <p:nvPicPr>
                      <p:cNvPr id="7" name="Object 6" hidden="1">
                        <a:extLst>
                          <a:ext uri="{FF2B5EF4-FFF2-40B4-BE49-F238E27FC236}">
                            <a16:creationId xmlns:a16="http://schemas.microsoft.com/office/drawing/2014/main" id="{D7847FCB-D194-4906-9F7D-598C85A909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F55B312-CDCF-4AC8-9824-94798D5510B6}"/>
              </a:ext>
            </a:extLst>
          </p:cNvPr>
          <p:cNvSpPr>
            <a:spLocks noGrp="1"/>
          </p:cNvSpPr>
          <p:nvPr>
            <p:ph type="title"/>
          </p:nvPr>
        </p:nvSpPr>
        <p:spPr/>
        <p:txBody>
          <a:bodyPr vert="horz"/>
          <a:lstStyle/>
          <a:p>
            <a:r>
              <a:rPr lang="en-US"/>
              <a:t>The EV PowerReady Program has a five-year quarterly reporting requirement</a:t>
            </a:r>
          </a:p>
        </p:txBody>
      </p:sp>
      <p:sp>
        <p:nvSpPr>
          <p:cNvPr id="3" name="Content Placeholder 2">
            <a:extLst>
              <a:ext uri="{FF2B5EF4-FFF2-40B4-BE49-F238E27FC236}">
                <a16:creationId xmlns:a16="http://schemas.microsoft.com/office/drawing/2014/main" id="{02A4B1F1-EE62-4925-B3F1-F52B7A8811F4}"/>
              </a:ext>
            </a:extLst>
          </p:cNvPr>
          <p:cNvSpPr>
            <a:spLocks noGrp="1"/>
          </p:cNvSpPr>
          <p:nvPr>
            <p:ph idx="4294967295"/>
          </p:nvPr>
        </p:nvSpPr>
        <p:spPr>
          <a:xfrm>
            <a:off x="1065213" y="1709738"/>
            <a:ext cx="11126787" cy="1811337"/>
          </a:xfrm>
        </p:spPr>
        <p:txBody>
          <a:bodyPr/>
          <a:lstStyle/>
          <a:p>
            <a:endParaRPr lang="en-US"/>
          </a:p>
          <a:p>
            <a:endParaRPr lang="en-US"/>
          </a:p>
          <a:p>
            <a:endParaRPr lang="en-US"/>
          </a:p>
          <a:p>
            <a:endParaRPr lang="en-US"/>
          </a:p>
          <a:p>
            <a:endParaRPr lang="en-US"/>
          </a:p>
        </p:txBody>
      </p:sp>
      <p:sp>
        <p:nvSpPr>
          <p:cNvPr id="5" name="Content Placeholder 2">
            <a:extLst>
              <a:ext uri="{FF2B5EF4-FFF2-40B4-BE49-F238E27FC236}">
                <a16:creationId xmlns:a16="http://schemas.microsoft.com/office/drawing/2014/main" id="{11DC4D9C-EE7B-4C6C-8B4C-FDFB777CC6FA}"/>
              </a:ext>
            </a:extLst>
          </p:cNvPr>
          <p:cNvSpPr txBox="1">
            <a:spLocks/>
          </p:cNvSpPr>
          <p:nvPr/>
        </p:nvSpPr>
        <p:spPr>
          <a:xfrm>
            <a:off x="458337" y="1283044"/>
            <a:ext cx="10864369" cy="572464"/>
          </a:xfrm>
          <a:prstGeom prst="rect">
            <a:avLst/>
          </a:prstGeom>
        </p:spPr>
        <p:txBody>
          <a:bodyPr vert="horz" wrap="square" lIns="118872" tIns="64008" rIns="118872" bIns="64008" rtlCol="0">
            <a:sp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Clr>
                <a:srgbClr val="0790EC"/>
              </a:buClr>
              <a:buFont typeface="Arial" panose="020B0604020202020204" pitchFamily="34" charset="0"/>
              <a:buChar char="•"/>
              <a:defRPr lang="en-US" sz="2200" b="0" kern="1200">
                <a:solidFill>
                  <a:schemeClr val="tx1"/>
                </a:solidFill>
                <a:latin typeface="+mn-lt"/>
                <a:ea typeface="+mn-ea"/>
                <a:cs typeface="+mn-cs"/>
                <a:sym typeface="+mn-lt"/>
              </a:defRPr>
            </a:lvl2pPr>
            <a:lvl3pPr marL="482400" indent="-234000" algn="l" defTabSz="914400" rtl="0" eaLnBrk="1" latinLnBrk="0" hangingPunct="1">
              <a:lnSpc>
                <a:spcPct val="100000"/>
              </a:lnSpc>
              <a:spcBef>
                <a:spcPts val="600"/>
              </a:spcBef>
              <a:buClr>
                <a:srgbClr val="0790EC"/>
              </a:buClr>
              <a:buFont typeface="Arial Narrow" pitchFamily="34" charset="0"/>
              <a:buChar char="–"/>
              <a:defRPr lang="en-US" sz="2000" b="0" kern="1200">
                <a:solidFill>
                  <a:schemeClr val="tx1"/>
                </a:solidFill>
                <a:latin typeface="+mn-lt"/>
                <a:ea typeface="+mn-ea"/>
                <a:cs typeface="+mn-cs"/>
                <a:sym typeface="+mn-lt"/>
              </a:defRPr>
            </a:lvl3pPr>
            <a:lvl4pPr marL="698400" indent="-201600" algn="l" defTabSz="914400" rtl="0" eaLnBrk="1" latinLnBrk="0" hangingPunct="1">
              <a:lnSpc>
                <a:spcPct val="100000"/>
              </a:lnSpc>
              <a:spcBef>
                <a:spcPts val="600"/>
              </a:spcBef>
              <a:buClr>
                <a:srgbClr val="0790EC"/>
              </a:buClr>
              <a:buFont typeface="Arial" panose="020B0604020202020204" pitchFamily="34" charset="0"/>
              <a:buChar char="•"/>
              <a:defRPr lang="en-US" sz="1800" b="0" kern="1200">
                <a:solidFill>
                  <a:schemeClr val="tx1"/>
                </a:solidFill>
                <a:latin typeface="+mn-lt"/>
                <a:ea typeface="+mn-ea"/>
                <a:cs typeface="+mn-cs"/>
                <a:sym typeface="+mn-lt"/>
              </a:defRPr>
            </a:lvl4pPr>
            <a:lvl5pPr marL="984150" indent="-285750" algn="l" defTabSz="914400" rtl="0" eaLnBrk="1" latinLnBrk="0" hangingPunct="1">
              <a:lnSpc>
                <a:spcPct val="100000"/>
              </a:lnSpc>
              <a:spcBef>
                <a:spcPts val="600"/>
              </a:spcBef>
              <a:buClr>
                <a:srgbClr val="0790EC"/>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r>
              <a:rPr lang="en-US" sz="1600" b="1">
                <a:solidFill>
                  <a:srgbClr val="069BD7"/>
                </a:solidFill>
              </a:rPr>
              <a:t>The Joint Utilities, including Con Edison, have selected Atlas Public Policy to be the 3rd-party data consultant </a:t>
            </a:r>
            <a:r>
              <a:rPr lang="en-US" sz="1600"/>
              <a:t>Atlas will reach out to Participants &amp; data networks at the end of each quarter to request required usage data</a:t>
            </a:r>
          </a:p>
        </p:txBody>
      </p:sp>
      <p:graphicFrame>
        <p:nvGraphicFramePr>
          <p:cNvPr id="6" name="Table 8">
            <a:extLst>
              <a:ext uri="{FF2B5EF4-FFF2-40B4-BE49-F238E27FC236}">
                <a16:creationId xmlns:a16="http://schemas.microsoft.com/office/drawing/2014/main" id="{0F47ECD4-2494-4996-B961-D923EB3F2473}"/>
              </a:ext>
            </a:extLst>
          </p:cNvPr>
          <p:cNvGraphicFramePr>
            <a:graphicFrameLocks noGrp="1"/>
          </p:cNvGraphicFramePr>
          <p:nvPr>
            <p:extLst>
              <p:ext uri="{D42A27DB-BD31-4B8C-83A1-F6EECF244321}">
                <p14:modId xmlns:p14="http://schemas.microsoft.com/office/powerpoint/2010/main" val="1277258483"/>
              </p:ext>
            </p:extLst>
          </p:nvPr>
        </p:nvGraphicFramePr>
        <p:xfrm>
          <a:off x="591039" y="2094685"/>
          <a:ext cx="11009921" cy="2853160"/>
        </p:xfrm>
        <a:graphic>
          <a:graphicData uri="http://schemas.openxmlformats.org/drawingml/2006/table">
            <a:tbl>
              <a:tblPr firstRow="1" bandRow="1">
                <a:tableStyleId>{69012ECD-51FC-41F1-AA8D-1B2483CD663E}</a:tableStyleId>
              </a:tblPr>
              <a:tblGrid>
                <a:gridCol w="2145687">
                  <a:extLst>
                    <a:ext uri="{9D8B030D-6E8A-4147-A177-3AD203B41FA5}">
                      <a16:colId xmlns:a16="http://schemas.microsoft.com/office/drawing/2014/main" val="1041133805"/>
                    </a:ext>
                  </a:extLst>
                </a:gridCol>
                <a:gridCol w="8864234">
                  <a:extLst>
                    <a:ext uri="{9D8B030D-6E8A-4147-A177-3AD203B41FA5}">
                      <a16:colId xmlns:a16="http://schemas.microsoft.com/office/drawing/2014/main" val="3804004431"/>
                    </a:ext>
                  </a:extLst>
                </a:gridCol>
              </a:tblGrid>
              <a:tr h="626970">
                <a:tc>
                  <a:txBody>
                    <a:bodyPr/>
                    <a:lstStyle/>
                    <a:p>
                      <a:r>
                        <a:rPr lang="en-US" sz="1600"/>
                        <a:t>Data Type</a:t>
                      </a:r>
                    </a:p>
                  </a:txBody>
                  <a:tcPr anchor="ctr">
                    <a:solidFill>
                      <a:schemeClr val="tx2"/>
                    </a:solidFill>
                  </a:tcPr>
                </a:tc>
                <a:tc>
                  <a:txBody>
                    <a:bodyPr/>
                    <a:lstStyle/>
                    <a:p>
                      <a:r>
                        <a:rPr lang="en-US" sz="1600"/>
                        <a:t>Plug and Charging Session</a:t>
                      </a:r>
                    </a:p>
                  </a:txBody>
                  <a:tcPr anchor="ctr">
                    <a:solidFill>
                      <a:schemeClr val="tx2"/>
                    </a:solidFill>
                  </a:tcPr>
                </a:tc>
                <a:extLst>
                  <a:ext uri="{0D108BD9-81ED-4DB2-BD59-A6C34878D82A}">
                    <a16:rowId xmlns:a16="http://schemas.microsoft.com/office/drawing/2014/main" val="2914242641"/>
                  </a:ext>
                </a:extLst>
              </a:tr>
              <a:tr h="394969">
                <a:tc gridSpan="2">
                  <a:txBody>
                    <a:bodyPr/>
                    <a:lstStyle/>
                    <a:p>
                      <a:pPr marL="0" marR="0" lvl="0" indent="0" algn="l" defTabSz="608625" rtl="0" eaLnBrk="1" fontAlgn="auto" latinLnBrk="0" hangingPunct="1">
                        <a:lnSpc>
                          <a:spcPct val="100000"/>
                        </a:lnSpc>
                        <a:spcBef>
                          <a:spcPts val="0"/>
                        </a:spcBef>
                        <a:spcAft>
                          <a:spcPts val="0"/>
                        </a:spcAft>
                        <a:buClrTx/>
                        <a:buSzTx/>
                        <a:buFontTx/>
                        <a:buNone/>
                        <a:tabLst/>
                        <a:defRPr/>
                      </a:pPr>
                      <a:r>
                        <a:rPr lang="en-US" sz="1600"/>
                        <a:t>Data below is pulled automatically based on “station ID” and “network ID” provided by the Participant during closeout</a:t>
                      </a:r>
                    </a:p>
                  </a:txBody>
                  <a:tcPr anchor="ctr">
                    <a:solidFill>
                      <a:srgbClr val="DBDBDB"/>
                    </a:solidFill>
                  </a:tcPr>
                </a:tc>
                <a:tc hMerge="1">
                  <a:txBody>
                    <a:bodyPr/>
                    <a:lstStyle/>
                    <a:p>
                      <a:endParaRPr lang="en-US"/>
                    </a:p>
                  </a:txBody>
                  <a:tcPr/>
                </a:tc>
                <a:extLst>
                  <a:ext uri="{0D108BD9-81ED-4DB2-BD59-A6C34878D82A}">
                    <a16:rowId xmlns:a16="http://schemas.microsoft.com/office/drawing/2014/main" val="3177944272"/>
                  </a:ext>
                </a:extLst>
              </a:tr>
              <a:tr h="1831221">
                <a:tc>
                  <a:txBody>
                    <a:bodyPr/>
                    <a:lstStyle/>
                    <a:p>
                      <a:pPr algn="l"/>
                      <a:r>
                        <a:rPr lang="en-US" sz="1600"/>
                        <a:t>Data Requirements</a:t>
                      </a:r>
                    </a:p>
                  </a:txBody>
                  <a:tcPr anchor="ctr"/>
                </a:tc>
                <a:tc>
                  <a:txBody>
                    <a:bodyPr/>
                    <a:lstStyle/>
                    <a:p>
                      <a:pPr marL="285750" indent="-285750">
                        <a:buFont typeface="Arial" panose="020B0604020202020204" pitchFamily="34" charset="0"/>
                        <a:buChar char="•"/>
                      </a:pPr>
                      <a:r>
                        <a:rPr lang="en-US" sz="1600"/>
                        <a:t>Number of sessions daily</a:t>
                      </a:r>
                    </a:p>
                    <a:p>
                      <a:pPr marL="285750" indent="-285750">
                        <a:buFont typeface="Arial" panose="020B0604020202020204" pitchFamily="34" charset="0"/>
                        <a:buChar char="•"/>
                      </a:pPr>
                      <a:r>
                        <a:rPr lang="en-US" sz="1600"/>
                        <a:t>Start and stop times of each charge</a:t>
                      </a:r>
                    </a:p>
                    <a:p>
                      <a:pPr marL="285750" indent="-285750">
                        <a:buFont typeface="Arial" panose="020B0604020202020204" pitchFamily="34" charset="0"/>
                        <a:buChar char="•"/>
                      </a:pPr>
                      <a:r>
                        <a:rPr lang="en-US" sz="1600"/>
                        <a:t>The amount of time each vehicle is plugged in per session</a:t>
                      </a:r>
                    </a:p>
                    <a:p>
                      <a:pPr marL="285750" indent="-285750">
                        <a:buFont typeface="Arial" panose="020B0604020202020204" pitchFamily="34" charset="0"/>
                        <a:buChar char="•"/>
                      </a:pPr>
                      <a:r>
                        <a:rPr lang="en-US" sz="1600"/>
                        <a:t>Peak kW per charging session</a:t>
                      </a:r>
                    </a:p>
                    <a:p>
                      <a:pPr marL="285750" indent="-285750">
                        <a:buFont typeface="Arial" panose="020B0604020202020204" pitchFamily="34" charset="0"/>
                        <a:buChar char="•"/>
                      </a:pPr>
                      <a:r>
                        <a:rPr lang="en-US" sz="1600"/>
                        <a:t>kWh per charging session</a:t>
                      </a:r>
                    </a:p>
                    <a:p>
                      <a:pPr marL="285750" indent="-285750">
                        <a:buFont typeface="Arial" panose="020B0604020202020204" pitchFamily="34" charset="0"/>
                        <a:buChar char="•"/>
                      </a:pPr>
                      <a:r>
                        <a:rPr lang="en-US" sz="1600"/>
                        <a:t>Plug outage information</a:t>
                      </a:r>
                    </a:p>
                  </a:txBody>
                  <a:tcPr/>
                </a:tc>
                <a:extLst>
                  <a:ext uri="{0D108BD9-81ED-4DB2-BD59-A6C34878D82A}">
                    <a16:rowId xmlns:a16="http://schemas.microsoft.com/office/drawing/2014/main" val="2520934604"/>
                  </a:ext>
                </a:extLst>
              </a:tr>
            </a:tbl>
          </a:graphicData>
        </a:graphic>
      </p:graphicFrame>
      <p:sp>
        <p:nvSpPr>
          <p:cNvPr id="8" name="Content Placeholder 2">
            <a:extLst>
              <a:ext uri="{FF2B5EF4-FFF2-40B4-BE49-F238E27FC236}">
                <a16:creationId xmlns:a16="http://schemas.microsoft.com/office/drawing/2014/main" id="{DD4F735E-F85A-4A47-A29F-2C26585CCB62}"/>
              </a:ext>
            </a:extLst>
          </p:cNvPr>
          <p:cNvSpPr txBox="1">
            <a:spLocks/>
          </p:cNvSpPr>
          <p:nvPr/>
        </p:nvSpPr>
        <p:spPr>
          <a:xfrm>
            <a:off x="456750" y="5503655"/>
            <a:ext cx="11128992" cy="710964"/>
          </a:xfrm>
          <a:prstGeom prst="rect">
            <a:avLst/>
          </a:prstGeom>
        </p:spPr>
        <p:txBody>
          <a:bodyPr vert="horz" wrap="square" lIns="118872" tIns="64008" rIns="118872" bIns="64008" rtlCol="0" anchor="t">
            <a:sp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Clr>
                <a:srgbClr val="0790EC"/>
              </a:buClr>
              <a:buFont typeface="Arial" panose="020B0604020202020204" pitchFamily="34" charset="0"/>
              <a:buChar char="•"/>
              <a:defRPr lang="en-US" sz="2200" b="0" kern="1200">
                <a:solidFill>
                  <a:schemeClr val="tx1"/>
                </a:solidFill>
                <a:latin typeface="+mn-lt"/>
                <a:ea typeface="+mn-ea"/>
                <a:cs typeface="+mn-cs"/>
                <a:sym typeface="+mn-lt"/>
              </a:defRPr>
            </a:lvl2pPr>
            <a:lvl3pPr marL="482400" indent="-234000" algn="l" defTabSz="914400" rtl="0" eaLnBrk="1" latinLnBrk="0" hangingPunct="1">
              <a:lnSpc>
                <a:spcPct val="100000"/>
              </a:lnSpc>
              <a:spcBef>
                <a:spcPts val="600"/>
              </a:spcBef>
              <a:buClr>
                <a:srgbClr val="0790EC"/>
              </a:buClr>
              <a:buFont typeface="Arial Narrow" pitchFamily="34" charset="0"/>
              <a:buChar char="–"/>
              <a:defRPr lang="en-US" sz="2000" b="0" kern="1200">
                <a:solidFill>
                  <a:schemeClr val="tx1"/>
                </a:solidFill>
                <a:latin typeface="+mn-lt"/>
                <a:ea typeface="+mn-ea"/>
                <a:cs typeface="+mn-cs"/>
                <a:sym typeface="+mn-lt"/>
              </a:defRPr>
            </a:lvl3pPr>
            <a:lvl4pPr marL="698400" indent="-201600" algn="l" defTabSz="914400" rtl="0" eaLnBrk="1" latinLnBrk="0" hangingPunct="1">
              <a:lnSpc>
                <a:spcPct val="100000"/>
              </a:lnSpc>
              <a:spcBef>
                <a:spcPts val="600"/>
              </a:spcBef>
              <a:buClr>
                <a:srgbClr val="0790EC"/>
              </a:buClr>
              <a:buFont typeface="Arial" panose="020B0604020202020204" pitchFamily="34" charset="0"/>
              <a:buChar char="•"/>
              <a:defRPr lang="en-US" sz="1800" b="0" kern="1200">
                <a:solidFill>
                  <a:schemeClr val="tx1"/>
                </a:solidFill>
                <a:latin typeface="+mn-lt"/>
                <a:ea typeface="+mn-ea"/>
                <a:cs typeface="+mn-cs"/>
                <a:sym typeface="+mn-lt"/>
              </a:defRPr>
            </a:lvl4pPr>
            <a:lvl5pPr marL="984150" indent="-285750" algn="l" defTabSz="914400" rtl="0" eaLnBrk="1" latinLnBrk="0" hangingPunct="1">
              <a:lnSpc>
                <a:spcPct val="100000"/>
              </a:lnSpc>
              <a:spcBef>
                <a:spcPts val="600"/>
              </a:spcBef>
              <a:buClr>
                <a:srgbClr val="0790EC"/>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r>
              <a:rPr lang="en-US" sz="1400">
                <a:ea typeface="Calibri" panose="020F0502020204030204" pitchFamily="34" charset="0"/>
                <a:cs typeface="Calibri"/>
              </a:rPr>
              <a:t>Each PowerReady participant will be required to share data with the Joint Utilities and Department of Public Service on a quarterly basis. </a:t>
            </a:r>
          </a:p>
          <a:p>
            <a:r>
              <a:rPr lang="en-US" sz="1400" b="1">
                <a:solidFill>
                  <a:srgbClr val="FF0000"/>
                </a:solidFill>
                <a:ea typeface="Calibri" panose="020F0502020204030204" pitchFamily="34" charset="0"/>
                <a:cs typeface="Calibri"/>
              </a:rPr>
              <a:t>Failure to provide this data could result in ineligibility for future incentives or a </a:t>
            </a:r>
            <a:r>
              <a:rPr lang="en-US" sz="1400" b="1" err="1">
                <a:solidFill>
                  <a:srgbClr val="FF0000"/>
                </a:solidFill>
                <a:ea typeface="Calibri" panose="020F0502020204030204" pitchFamily="34" charset="0"/>
                <a:cs typeface="Calibri"/>
              </a:rPr>
              <a:t>clawback</a:t>
            </a:r>
            <a:r>
              <a:rPr lang="en-US" sz="1400" b="1">
                <a:solidFill>
                  <a:srgbClr val="FF0000"/>
                </a:solidFill>
                <a:ea typeface="Calibri" panose="020F0502020204030204" pitchFamily="34" charset="0"/>
                <a:cs typeface="Calibri"/>
              </a:rPr>
              <a:t> of paid incentives</a:t>
            </a:r>
          </a:p>
          <a:p>
            <a:endParaRPr lang="en-US" sz="1400">
              <a:ea typeface="Calibri" panose="020F0502020204030204" pitchFamily="34" charset="0"/>
            </a:endParaRPr>
          </a:p>
        </p:txBody>
      </p:sp>
    </p:spTree>
    <p:extLst>
      <p:ext uri="{BB962C8B-B14F-4D97-AF65-F5344CB8AC3E}">
        <p14:creationId xmlns:p14="http://schemas.microsoft.com/office/powerpoint/2010/main" val="32820238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C56AF7-E8DC-491C-94A6-BE4B51D3618F}"/>
              </a:ext>
            </a:extLst>
          </p:cNvPr>
          <p:cNvSpPr>
            <a:spLocks noGrp="1"/>
          </p:cNvSpPr>
          <p:nvPr>
            <p:ph type="title"/>
          </p:nvPr>
        </p:nvSpPr>
        <p:spPr/>
        <p:txBody>
          <a:bodyPr/>
          <a:lstStyle/>
          <a:p>
            <a:r>
              <a:rPr kumimoji="0" lang="en-US" sz="3000" b="0" i="0" u="none" strike="noStrike" kern="1200" cap="none" spc="0" normalizeH="0" baseline="0" noProof="0">
                <a:ln>
                  <a:noFill/>
                </a:ln>
                <a:solidFill>
                  <a:sysClr val="windowText" lastClr="000000"/>
                </a:solidFill>
                <a:effectLst/>
                <a:uLnTx/>
                <a:uFillTx/>
                <a:latin typeface="Arial Black" panose="020B0A04020102020204"/>
                <a:ea typeface="+mj-ea"/>
                <a:cs typeface="+mj-cs"/>
                <a:sym typeface="+mn-lt"/>
              </a:rPr>
              <a:t>PowerReady Program Process</a:t>
            </a:r>
            <a:br>
              <a:rPr kumimoji="0" lang="en-US" sz="2800" b="0" i="0" u="none" strike="noStrike" kern="1200" cap="none" spc="0" normalizeH="0" baseline="0" noProof="0">
                <a:ln>
                  <a:noFill/>
                </a:ln>
                <a:solidFill>
                  <a:sysClr val="windowText" lastClr="000000"/>
                </a:solidFill>
                <a:effectLst/>
                <a:uLnTx/>
                <a:uFillTx/>
                <a:latin typeface="Arial Black" panose="020B0A04020102020204"/>
                <a:ea typeface="+mj-ea"/>
                <a:cs typeface="+mj-cs"/>
                <a:sym typeface="+mn-lt"/>
              </a:rPr>
            </a:br>
            <a:endParaRPr lang="en-US"/>
          </a:p>
        </p:txBody>
      </p:sp>
      <p:sp>
        <p:nvSpPr>
          <p:cNvPr id="67" name="Rectangle 66">
            <a:extLst>
              <a:ext uri="{FF2B5EF4-FFF2-40B4-BE49-F238E27FC236}">
                <a16:creationId xmlns:a16="http://schemas.microsoft.com/office/drawing/2014/main" id="{2A81AF15-EF10-4211-8F3F-633C37EC8600}"/>
              </a:ext>
            </a:extLst>
          </p:cNvPr>
          <p:cNvSpPr>
            <a:spLocks noChangeAspect="1"/>
          </p:cNvSpPr>
          <p:nvPr/>
        </p:nvSpPr>
        <p:spPr>
          <a:xfrm>
            <a:off x="9871570" y="3274727"/>
            <a:ext cx="1654937" cy="877061"/>
          </a:xfrm>
          <a:prstGeom prst="rect">
            <a:avLst/>
          </a:prstGeom>
          <a:ln w="38100">
            <a:solidFill>
              <a:srgbClr val="4CBFE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84" name="TextBox 83">
            <a:extLst>
              <a:ext uri="{FF2B5EF4-FFF2-40B4-BE49-F238E27FC236}">
                <a16:creationId xmlns:a16="http://schemas.microsoft.com/office/drawing/2014/main" id="{5AF1D390-4CD7-4381-8726-0C6D2D634C76}"/>
              </a:ext>
            </a:extLst>
          </p:cNvPr>
          <p:cNvSpPr txBox="1">
            <a:spLocks noChangeAspect="1"/>
          </p:cNvSpPr>
          <p:nvPr/>
        </p:nvSpPr>
        <p:spPr>
          <a:xfrm>
            <a:off x="10440486" y="3821947"/>
            <a:ext cx="1065997" cy="207749"/>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pPr>
            <a:r>
              <a:rPr lang="en-US" sz="1500" b="1" noProof="0">
                <a:latin typeface="+mn-lt"/>
                <a:cs typeface="Arial Narrow" pitchFamily="34" charset="0"/>
              </a:rPr>
              <a:t>Participant</a:t>
            </a:r>
          </a:p>
        </p:txBody>
      </p:sp>
      <p:sp>
        <p:nvSpPr>
          <p:cNvPr id="85" name="TextBox 84">
            <a:extLst>
              <a:ext uri="{FF2B5EF4-FFF2-40B4-BE49-F238E27FC236}">
                <a16:creationId xmlns:a16="http://schemas.microsoft.com/office/drawing/2014/main" id="{674C017A-1DA4-4B40-9B83-1A010089E226}"/>
              </a:ext>
            </a:extLst>
          </p:cNvPr>
          <p:cNvSpPr txBox="1">
            <a:spLocks noChangeAspect="1"/>
          </p:cNvSpPr>
          <p:nvPr/>
        </p:nvSpPr>
        <p:spPr>
          <a:xfrm>
            <a:off x="10402890" y="3356843"/>
            <a:ext cx="1065997" cy="207749"/>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en-US" sz="1500" b="1" noProof="0">
                <a:latin typeface="+mn-lt"/>
                <a:cs typeface="Arial Narrow" pitchFamily="34" charset="0"/>
              </a:rPr>
              <a:t>Con Edison</a:t>
            </a:r>
          </a:p>
        </p:txBody>
      </p:sp>
      <p:sp>
        <p:nvSpPr>
          <p:cNvPr id="86" name="Rectangle 85">
            <a:extLst>
              <a:ext uri="{FF2B5EF4-FFF2-40B4-BE49-F238E27FC236}">
                <a16:creationId xmlns:a16="http://schemas.microsoft.com/office/drawing/2014/main" id="{0A9D8FE2-F34A-4829-AFF6-345B952C5D16}"/>
              </a:ext>
            </a:extLst>
          </p:cNvPr>
          <p:cNvSpPr>
            <a:spLocks noChangeAspect="1"/>
          </p:cNvSpPr>
          <p:nvPr/>
        </p:nvSpPr>
        <p:spPr>
          <a:xfrm>
            <a:off x="9950699" y="3365785"/>
            <a:ext cx="263296" cy="189866"/>
          </a:xfrm>
          <a:prstGeom prst="rect">
            <a:avLst/>
          </a:prstGeom>
          <a:solidFill>
            <a:srgbClr val="069BD7"/>
          </a:solidFill>
          <a:ln w="2857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87" name="Rectangle 86">
            <a:extLst>
              <a:ext uri="{FF2B5EF4-FFF2-40B4-BE49-F238E27FC236}">
                <a16:creationId xmlns:a16="http://schemas.microsoft.com/office/drawing/2014/main" id="{13481037-2A2D-4E40-8460-511BBAF4F6EC}"/>
              </a:ext>
            </a:extLst>
          </p:cNvPr>
          <p:cNvSpPr>
            <a:spLocks noChangeAspect="1"/>
          </p:cNvSpPr>
          <p:nvPr/>
        </p:nvSpPr>
        <p:spPr>
          <a:xfrm>
            <a:off x="9960507" y="3813868"/>
            <a:ext cx="263295" cy="189865"/>
          </a:xfrm>
          <a:prstGeom prst="rect">
            <a:avLst/>
          </a:prstGeom>
          <a:solidFill>
            <a:srgbClr val="DBDBDB"/>
          </a:solidFill>
          <a:ln w="2857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46" name="Arrow: Down 45">
            <a:extLst>
              <a:ext uri="{FF2B5EF4-FFF2-40B4-BE49-F238E27FC236}">
                <a16:creationId xmlns:a16="http://schemas.microsoft.com/office/drawing/2014/main" id="{1B9D86F3-9C78-BC20-D446-C67269D69635}"/>
              </a:ext>
            </a:extLst>
          </p:cNvPr>
          <p:cNvSpPr/>
          <p:nvPr/>
        </p:nvSpPr>
        <p:spPr>
          <a:xfrm rot="16200000">
            <a:off x="6054839" y="-3782542"/>
            <a:ext cx="715197" cy="11559127"/>
          </a:xfrm>
          <a:prstGeom prst="downArrow">
            <a:avLst/>
          </a:prstGeom>
          <a:solidFill>
            <a:srgbClr val="4CBFE6"/>
          </a:solidFill>
          <a:ln w="19050">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47" name="TextBox 46">
            <a:extLst>
              <a:ext uri="{FF2B5EF4-FFF2-40B4-BE49-F238E27FC236}">
                <a16:creationId xmlns:a16="http://schemas.microsoft.com/office/drawing/2014/main" id="{99343B3D-19FD-50D6-4C13-B369629DB44C}"/>
              </a:ext>
            </a:extLst>
          </p:cNvPr>
          <p:cNvSpPr txBox="1">
            <a:spLocks noChangeAspect="1"/>
          </p:cNvSpPr>
          <p:nvPr/>
        </p:nvSpPr>
        <p:spPr>
          <a:xfrm>
            <a:off x="2647300" y="1560904"/>
            <a:ext cx="1354667" cy="872234"/>
          </a:xfrm>
          <a:prstGeom prst="rect">
            <a:avLst/>
          </a:prstGeom>
          <a:solidFill>
            <a:srgbClr val="069BD7"/>
          </a:solidFill>
          <a:ln w="19050">
            <a:solidFill>
              <a:srgbClr val="069BD7"/>
            </a:solidFill>
          </a:ln>
        </p:spPr>
        <p:txBody>
          <a:bodyPr vert="horz" wrap="square" lIns="0" tIns="0" rIns="0" bIns="0" rtlCol="0" anchor="ctr">
            <a:noAutofit/>
          </a:bodyPr>
          <a:lstStyle/>
          <a:p>
            <a:pPr algn="ctr">
              <a:spcBef>
                <a:spcPts val="400"/>
              </a:spcBef>
              <a:buClr>
                <a:srgbClr val="000000"/>
              </a:buClr>
              <a:buSzPct val="100000"/>
            </a:pPr>
            <a:r>
              <a:rPr lang="en-US" sz="1400" b="1" noProof="0">
                <a:solidFill>
                  <a:schemeClr val="bg1"/>
                </a:solidFill>
                <a:latin typeface="+mn-lt"/>
                <a:cs typeface="Arial Narrow" pitchFamily="34" charset="0"/>
              </a:rPr>
              <a:t>Preliminary Eligibility Review</a:t>
            </a:r>
          </a:p>
        </p:txBody>
      </p:sp>
      <p:sp>
        <p:nvSpPr>
          <p:cNvPr id="49" name="TextBox 48">
            <a:extLst>
              <a:ext uri="{FF2B5EF4-FFF2-40B4-BE49-F238E27FC236}">
                <a16:creationId xmlns:a16="http://schemas.microsoft.com/office/drawing/2014/main" id="{737B4965-216B-F55D-1862-0B9A4C4564F9}"/>
              </a:ext>
            </a:extLst>
          </p:cNvPr>
          <p:cNvSpPr txBox="1">
            <a:spLocks noChangeAspect="1"/>
          </p:cNvSpPr>
          <p:nvPr/>
        </p:nvSpPr>
        <p:spPr>
          <a:xfrm>
            <a:off x="1117136" y="1560904"/>
            <a:ext cx="1354667" cy="872234"/>
          </a:xfrm>
          <a:prstGeom prst="rect">
            <a:avLst/>
          </a:prstGeom>
          <a:solidFill>
            <a:srgbClr val="DBDBDB"/>
          </a:solidFill>
          <a:ln w="19050">
            <a:solidFill>
              <a:srgbClr val="DBDBDB"/>
            </a:solidFill>
          </a:ln>
        </p:spPr>
        <p:txBody>
          <a:bodyPr vert="horz" wrap="square" lIns="0" tIns="0" rIns="0" bIns="0" rtlCol="0" anchor="ctr">
            <a:noAutofit/>
          </a:bodyPr>
          <a:lstStyle/>
          <a:p>
            <a:pPr algn="ctr">
              <a:spcBef>
                <a:spcPts val="400"/>
              </a:spcBef>
              <a:buClr>
                <a:srgbClr val="000000"/>
              </a:buClr>
              <a:buSzPct val="100000"/>
            </a:pPr>
            <a:r>
              <a:rPr lang="en-US" sz="1400" b="1">
                <a:cs typeface="Arial Narrow" pitchFamily="34" charset="0"/>
              </a:rPr>
              <a:t>Submit Project Application</a:t>
            </a:r>
          </a:p>
        </p:txBody>
      </p:sp>
      <p:sp>
        <p:nvSpPr>
          <p:cNvPr id="78" name="TextBox 77">
            <a:extLst>
              <a:ext uri="{FF2B5EF4-FFF2-40B4-BE49-F238E27FC236}">
                <a16:creationId xmlns:a16="http://schemas.microsoft.com/office/drawing/2014/main" id="{137876A1-0270-860A-E78C-3E2A39E1C27B}"/>
              </a:ext>
            </a:extLst>
          </p:cNvPr>
          <p:cNvSpPr txBox="1">
            <a:spLocks noChangeAspect="1"/>
          </p:cNvSpPr>
          <p:nvPr/>
        </p:nvSpPr>
        <p:spPr>
          <a:xfrm>
            <a:off x="4177464" y="1560904"/>
            <a:ext cx="1354667" cy="872234"/>
          </a:xfrm>
          <a:prstGeom prst="rect">
            <a:avLst/>
          </a:prstGeom>
          <a:solidFill>
            <a:srgbClr val="DBDBDB"/>
          </a:solidFill>
          <a:ln w="19050">
            <a:solidFill>
              <a:srgbClr val="DBDBDB"/>
            </a:solidFill>
          </a:ln>
        </p:spPr>
        <p:txBody>
          <a:bodyPr vert="horz" wrap="square" lIns="0" tIns="0" rIns="0" bIns="0" rtlCol="0" anchor="ctr">
            <a:noAutofit/>
          </a:bodyPr>
          <a:lstStyle/>
          <a:p>
            <a:pPr algn="ctr">
              <a:spcBef>
                <a:spcPts val="400"/>
              </a:spcBef>
              <a:buClr>
                <a:srgbClr val="000000"/>
              </a:buClr>
              <a:buSzPct val="100000"/>
            </a:pPr>
            <a:r>
              <a:rPr lang="en-US" sz="1400" b="1">
                <a:cs typeface="Arial Narrow" pitchFamily="34" charset="0"/>
              </a:rPr>
              <a:t>Submit Engineering Application</a:t>
            </a:r>
          </a:p>
        </p:txBody>
      </p:sp>
      <p:sp>
        <p:nvSpPr>
          <p:cNvPr id="80" name="TextBox 79">
            <a:extLst>
              <a:ext uri="{FF2B5EF4-FFF2-40B4-BE49-F238E27FC236}">
                <a16:creationId xmlns:a16="http://schemas.microsoft.com/office/drawing/2014/main" id="{9D6E9652-99B8-531E-06CB-755EE3891BF3}"/>
              </a:ext>
            </a:extLst>
          </p:cNvPr>
          <p:cNvSpPr txBox="1">
            <a:spLocks noChangeAspect="1"/>
          </p:cNvSpPr>
          <p:nvPr/>
        </p:nvSpPr>
        <p:spPr>
          <a:xfrm>
            <a:off x="5707628" y="1560904"/>
            <a:ext cx="1354667" cy="872234"/>
          </a:xfrm>
          <a:prstGeom prst="rect">
            <a:avLst/>
          </a:prstGeom>
          <a:solidFill>
            <a:srgbClr val="DBDBDB"/>
          </a:solidFill>
          <a:ln w="19050">
            <a:solidFill>
              <a:srgbClr val="DBDBDB"/>
            </a:solidFill>
          </a:ln>
        </p:spPr>
        <p:txBody>
          <a:bodyPr vert="horz" wrap="square" lIns="0" tIns="0" rIns="0" bIns="0" rtlCol="0" anchor="ctr">
            <a:noAutofit/>
          </a:bodyPr>
          <a:lstStyle/>
          <a:p>
            <a:pPr algn="ctr">
              <a:spcBef>
                <a:spcPts val="400"/>
              </a:spcBef>
              <a:buClr>
                <a:srgbClr val="000000"/>
              </a:buClr>
              <a:buSzPct val="100000"/>
            </a:pPr>
            <a:r>
              <a:rPr lang="en-US" sz="1400" b="1">
                <a:cs typeface="Arial Narrow" pitchFamily="34" charset="0"/>
              </a:rPr>
              <a:t>Apply for Electrical Permits</a:t>
            </a:r>
          </a:p>
        </p:txBody>
      </p:sp>
      <p:sp>
        <p:nvSpPr>
          <p:cNvPr id="88" name="TextBox 87">
            <a:extLst>
              <a:ext uri="{FF2B5EF4-FFF2-40B4-BE49-F238E27FC236}">
                <a16:creationId xmlns:a16="http://schemas.microsoft.com/office/drawing/2014/main" id="{11EA7B78-1522-BA85-46FC-917DBA992E14}"/>
              </a:ext>
            </a:extLst>
          </p:cNvPr>
          <p:cNvSpPr txBox="1">
            <a:spLocks noChangeAspect="1"/>
          </p:cNvSpPr>
          <p:nvPr/>
        </p:nvSpPr>
        <p:spPr>
          <a:xfrm>
            <a:off x="7237792" y="1560904"/>
            <a:ext cx="1354667" cy="872234"/>
          </a:xfrm>
          <a:prstGeom prst="rect">
            <a:avLst/>
          </a:prstGeom>
          <a:solidFill>
            <a:srgbClr val="069BD7"/>
          </a:solidFill>
          <a:ln w="19050">
            <a:solidFill>
              <a:srgbClr val="069BD7"/>
            </a:solidFill>
          </a:ln>
        </p:spPr>
        <p:txBody>
          <a:bodyPr vert="horz" wrap="square" lIns="0" tIns="0" rIns="0" bIns="0" rtlCol="0" anchor="ctr">
            <a:noAutofit/>
          </a:bodyPr>
          <a:lstStyle/>
          <a:p>
            <a:pPr algn="ctr">
              <a:spcBef>
                <a:spcPts val="400"/>
              </a:spcBef>
              <a:buClr>
                <a:srgbClr val="000000"/>
              </a:buClr>
              <a:buSzPct val="100000"/>
            </a:pPr>
            <a:r>
              <a:rPr lang="en-US" sz="1400" b="1" noProof="0">
                <a:solidFill>
                  <a:schemeClr val="bg1"/>
                </a:solidFill>
                <a:latin typeface="+mn-lt"/>
                <a:cs typeface="Arial Narrow" pitchFamily="34" charset="0"/>
              </a:rPr>
              <a:t>Engineering Review: Service Determination</a:t>
            </a:r>
          </a:p>
        </p:txBody>
      </p:sp>
      <p:sp>
        <p:nvSpPr>
          <p:cNvPr id="89" name="TextBox 88">
            <a:extLst>
              <a:ext uri="{FF2B5EF4-FFF2-40B4-BE49-F238E27FC236}">
                <a16:creationId xmlns:a16="http://schemas.microsoft.com/office/drawing/2014/main" id="{34C89E29-62E2-81D8-71B1-7FAB17ECEC46}"/>
              </a:ext>
            </a:extLst>
          </p:cNvPr>
          <p:cNvSpPr txBox="1">
            <a:spLocks noChangeAspect="1"/>
          </p:cNvSpPr>
          <p:nvPr/>
        </p:nvSpPr>
        <p:spPr>
          <a:xfrm>
            <a:off x="8767956" y="1560904"/>
            <a:ext cx="1354667" cy="872234"/>
          </a:xfrm>
          <a:prstGeom prst="rect">
            <a:avLst/>
          </a:prstGeom>
          <a:solidFill>
            <a:srgbClr val="DBDBDB"/>
          </a:solidFill>
          <a:ln w="19050">
            <a:solidFill>
              <a:srgbClr val="DBDBDB"/>
            </a:solidFill>
          </a:ln>
        </p:spPr>
        <p:txBody>
          <a:bodyPr vert="horz" wrap="square" lIns="0" tIns="0" rIns="0" bIns="0" rtlCol="0" anchor="ctr">
            <a:noAutofit/>
          </a:bodyPr>
          <a:lstStyle/>
          <a:p>
            <a:pPr algn="ctr">
              <a:spcBef>
                <a:spcPts val="400"/>
              </a:spcBef>
              <a:buClr>
                <a:srgbClr val="000000"/>
              </a:buClr>
              <a:buSzPct val="100000"/>
            </a:pPr>
            <a:r>
              <a:rPr lang="en-US" sz="1400" b="1">
                <a:cs typeface="Arial Narrow" pitchFamily="34" charset="0"/>
              </a:rPr>
              <a:t>Submit Customer-side Costs</a:t>
            </a:r>
          </a:p>
        </p:txBody>
      </p:sp>
      <p:sp>
        <p:nvSpPr>
          <p:cNvPr id="90" name="TextBox 89">
            <a:extLst>
              <a:ext uri="{FF2B5EF4-FFF2-40B4-BE49-F238E27FC236}">
                <a16:creationId xmlns:a16="http://schemas.microsoft.com/office/drawing/2014/main" id="{723383F6-0D63-9732-1726-D1389EB1ABF3}"/>
              </a:ext>
            </a:extLst>
          </p:cNvPr>
          <p:cNvSpPr txBox="1">
            <a:spLocks noChangeAspect="1"/>
          </p:cNvSpPr>
          <p:nvPr/>
        </p:nvSpPr>
        <p:spPr>
          <a:xfrm>
            <a:off x="10298120" y="1560904"/>
            <a:ext cx="1354667" cy="872234"/>
          </a:xfrm>
          <a:prstGeom prst="rect">
            <a:avLst/>
          </a:prstGeom>
          <a:solidFill>
            <a:srgbClr val="069BD7"/>
          </a:solidFill>
          <a:ln w="19050">
            <a:solidFill>
              <a:srgbClr val="069BD7"/>
            </a:solidFill>
          </a:ln>
        </p:spPr>
        <p:txBody>
          <a:bodyPr vert="horz" wrap="square" lIns="0" tIns="0" rIns="0" bIns="0" rtlCol="0" anchor="ctr">
            <a:noAutofit/>
          </a:bodyPr>
          <a:lstStyle/>
          <a:p>
            <a:pPr algn="ctr">
              <a:spcBef>
                <a:spcPts val="400"/>
              </a:spcBef>
              <a:buClr>
                <a:srgbClr val="000000"/>
              </a:buClr>
              <a:buSzPct val="100000"/>
            </a:pPr>
            <a:r>
              <a:rPr lang="en-US" sz="1400" b="1" noProof="0">
                <a:solidFill>
                  <a:schemeClr val="bg1"/>
                </a:solidFill>
                <a:latin typeface="+mn-lt"/>
                <a:cs typeface="Arial Narrow" pitchFamily="34" charset="0"/>
              </a:rPr>
              <a:t>Initial Incentive Determination</a:t>
            </a:r>
          </a:p>
        </p:txBody>
      </p:sp>
      <p:sp>
        <p:nvSpPr>
          <p:cNvPr id="91" name="Rectangle 90">
            <a:extLst>
              <a:ext uri="{FF2B5EF4-FFF2-40B4-BE49-F238E27FC236}">
                <a16:creationId xmlns:a16="http://schemas.microsoft.com/office/drawing/2014/main" id="{630C0CEF-8629-6EE6-17C0-24FCF9A8B891}"/>
              </a:ext>
            </a:extLst>
          </p:cNvPr>
          <p:cNvSpPr/>
          <p:nvPr/>
        </p:nvSpPr>
        <p:spPr>
          <a:xfrm>
            <a:off x="408236" y="863600"/>
            <a:ext cx="224637" cy="1888067"/>
          </a:xfrm>
          <a:prstGeom prst="rect">
            <a:avLst/>
          </a:prstGeom>
          <a:solidFill>
            <a:srgbClr val="4CBFE6"/>
          </a:solidFill>
          <a:ln w="9525">
            <a:solidFill>
              <a:srgbClr val="4CBFE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92" name="Rectangle 91">
            <a:extLst>
              <a:ext uri="{FF2B5EF4-FFF2-40B4-BE49-F238E27FC236}">
                <a16:creationId xmlns:a16="http://schemas.microsoft.com/office/drawing/2014/main" id="{F246C1C0-6281-FB57-3142-44E2900FD8B0}"/>
              </a:ext>
            </a:extLst>
          </p:cNvPr>
          <p:cNvSpPr/>
          <p:nvPr/>
        </p:nvSpPr>
        <p:spPr>
          <a:xfrm rot="5400000">
            <a:off x="1564988" y="-68515"/>
            <a:ext cx="456105" cy="2320335"/>
          </a:xfrm>
          <a:prstGeom prst="rect">
            <a:avLst/>
          </a:prstGeom>
          <a:noFill/>
          <a:ln w="9525">
            <a:noFill/>
          </a:ln>
          <a:effectLst/>
        </p:spPr>
        <p:style>
          <a:lnRef idx="1">
            <a:schemeClr val="accent1"/>
          </a:lnRef>
          <a:fillRef idx="0">
            <a:schemeClr val="accent1"/>
          </a:fillRef>
          <a:effectRef idx="0">
            <a:schemeClr val="accent1"/>
          </a:effectRef>
          <a:fontRef idx="minor">
            <a:schemeClr val="tx1"/>
          </a:fontRef>
        </p:style>
        <p:txBody>
          <a:bodyPr vert="vert270" lIns="72000" tIns="72000" rIns="72000" bIns="72000" rtlCol="0" anchor="ctr" anchorCtr="0">
            <a:noAutofit/>
          </a:bodyPr>
          <a:lstStyle/>
          <a:p>
            <a:pPr algn="l">
              <a:lnSpc>
                <a:spcPct val="90000"/>
              </a:lnSpc>
              <a:spcBef>
                <a:spcPts val="400"/>
              </a:spcBef>
            </a:pPr>
            <a:r>
              <a:rPr lang="en-US" sz="2400" b="1" i="1">
                <a:solidFill>
                  <a:sysClr val="windowText" lastClr="000000"/>
                </a:solidFill>
                <a:ea typeface="+mj-ea"/>
                <a:cs typeface="+mj-cs"/>
                <a:sym typeface="+mn-lt"/>
              </a:rPr>
              <a:t>Application</a:t>
            </a:r>
          </a:p>
        </p:txBody>
      </p:sp>
      <p:sp>
        <p:nvSpPr>
          <p:cNvPr id="116" name="Arrow: Down 115">
            <a:extLst>
              <a:ext uri="{FF2B5EF4-FFF2-40B4-BE49-F238E27FC236}">
                <a16:creationId xmlns:a16="http://schemas.microsoft.com/office/drawing/2014/main" id="{66BB6552-4CD9-5DC9-239B-CFEEC3EE631A}"/>
              </a:ext>
            </a:extLst>
          </p:cNvPr>
          <p:cNvSpPr/>
          <p:nvPr/>
        </p:nvSpPr>
        <p:spPr>
          <a:xfrm rot="16200000">
            <a:off x="3760372" y="263636"/>
            <a:ext cx="715197" cy="6970193"/>
          </a:xfrm>
          <a:prstGeom prst="downArrow">
            <a:avLst/>
          </a:prstGeom>
          <a:solidFill>
            <a:srgbClr val="4CBFE6"/>
          </a:solidFill>
          <a:ln w="19050">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117" name="TextBox 116">
            <a:extLst>
              <a:ext uri="{FF2B5EF4-FFF2-40B4-BE49-F238E27FC236}">
                <a16:creationId xmlns:a16="http://schemas.microsoft.com/office/drawing/2014/main" id="{E32BCA5F-1187-A1AB-A91B-422501DD6659}"/>
              </a:ext>
            </a:extLst>
          </p:cNvPr>
          <p:cNvSpPr txBox="1">
            <a:spLocks noChangeAspect="1"/>
          </p:cNvSpPr>
          <p:nvPr/>
        </p:nvSpPr>
        <p:spPr>
          <a:xfrm>
            <a:off x="2647300" y="3312617"/>
            <a:ext cx="1354667" cy="872234"/>
          </a:xfrm>
          <a:prstGeom prst="rect">
            <a:avLst/>
          </a:prstGeom>
          <a:solidFill>
            <a:srgbClr val="DBDBDB"/>
          </a:solidFill>
          <a:ln w="19050">
            <a:solidFill>
              <a:srgbClr val="DBDBDB"/>
            </a:solidFill>
          </a:ln>
        </p:spPr>
        <p:txBody>
          <a:bodyPr vert="horz" wrap="square" lIns="0" tIns="0" rIns="0" bIns="0" rtlCol="0" anchor="ctr">
            <a:noAutofit/>
          </a:bodyPr>
          <a:lstStyle/>
          <a:p>
            <a:pPr algn="ctr">
              <a:lnSpc>
                <a:spcPct val="90000"/>
              </a:lnSpc>
              <a:spcBef>
                <a:spcPts val="400"/>
              </a:spcBef>
              <a:buClr>
                <a:srgbClr val="000000"/>
              </a:buClr>
              <a:buSzPct val="100000"/>
            </a:pPr>
            <a:r>
              <a:rPr lang="en-US" sz="1400" b="1">
                <a:cs typeface="Arial Narrow" pitchFamily="34" charset="0"/>
              </a:rPr>
              <a:t>Initiate Customer Side Construction </a:t>
            </a:r>
          </a:p>
        </p:txBody>
      </p:sp>
      <p:sp>
        <p:nvSpPr>
          <p:cNvPr id="118" name="TextBox 117">
            <a:extLst>
              <a:ext uri="{FF2B5EF4-FFF2-40B4-BE49-F238E27FC236}">
                <a16:creationId xmlns:a16="http://schemas.microsoft.com/office/drawing/2014/main" id="{461991B6-1CE9-986F-3C08-41F99A5B5C46}"/>
              </a:ext>
            </a:extLst>
          </p:cNvPr>
          <p:cNvSpPr txBox="1">
            <a:spLocks noChangeAspect="1"/>
          </p:cNvSpPr>
          <p:nvPr/>
        </p:nvSpPr>
        <p:spPr>
          <a:xfrm>
            <a:off x="1117136" y="3312617"/>
            <a:ext cx="1354667" cy="872234"/>
          </a:xfrm>
          <a:prstGeom prst="rect">
            <a:avLst/>
          </a:prstGeom>
          <a:solidFill>
            <a:srgbClr val="DBDBDB"/>
          </a:solidFill>
          <a:ln w="19050">
            <a:solidFill>
              <a:srgbClr val="DBDBDB"/>
            </a:solidFill>
          </a:ln>
        </p:spPr>
        <p:txBody>
          <a:bodyPr vert="horz" wrap="square" lIns="0" tIns="0" rIns="0" bIns="0" rtlCol="0" anchor="ctr">
            <a:noAutofit/>
          </a:bodyPr>
          <a:lstStyle/>
          <a:p>
            <a:pPr algn="ctr">
              <a:spcBef>
                <a:spcPts val="400"/>
              </a:spcBef>
              <a:buClr>
                <a:srgbClr val="000000"/>
              </a:buClr>
              <a:buSzPct val="100000"/>
            </a:pPr>
            <a:r>
              <a:rPr lang="en-US" sz="1400" b="1">
                <a:cs typeface="Arial Narrow" pitchFamily="34" charset="0"/>
              </a:rPr>
              <a:t>Execute Program</a:t>
            </a:r>
          </a:p>
          <a:p>
            <a:pPr algn="ctr">
              <a:lnSpc>
                <a:spcPct val="50000"/>
              </a:lnSpc>
              <a:spcBef>
                <a:spcPts val="400"/>
              </a:spcBef>
              <a:buClr>
                <a:srgbClr val="000000"/>
              </a:buClr>
              <a:buSzPct val="100000"/>
            </a:pPr>
            <a:r>
              <a:rPr lang="en-US" sz="1400" b="1">
                <a:cs typeface="Arial Narrow" pitchFamily="34" charset="0"/>
              </a:rPr>
              <a:t>Agreement</a:t>
            </a:r>
          </a:p>
        </p:txBody>
      </p:sp>
      <p:sp>
        <p:nvSpPr>
          <p:cNvPr id="119" name="TextBox 118">
            <a:extLst>
              <a:ext uri="{FF2B5EF4-FFF2-40B4-BE49-F238E27FC236}">
                <a16:creationId xmlns:a16="http://schemas.microsoft.com/office/drawing/2014/main" id="{503D845F-1534-4042-BBB0-52707E9D91D8}"/>
              </a:ext>
            </a:extLst>
          </p:cNvPr>
          <p:cNvSpPr txBox="1">
            <a:spLocks noChangeAspect="1"/>
          </p:cNvSpPr>
          <p:nvPr/>
        </p:nvSpPr>
        <p:spPr>
          <a:xfrm>
            <a:off x="4177464" y="3312617"/>
            <a:ext cx="1354667" cy="872234"/>
          </a:xfrm>
          <a:prstGeom prst="rect">
            <a:avLst/>
          </a:prstGeom>
          <a:solidFill>
            <a:srgbClr val="069BD7"/>
          </a:solidFill>
          <a:ln w="19050">
            <a:solidFill>
              <a:srgbClr val="069BD7"/>
            </a:solidFill>
          </a:ln>
        </p:spPr>
        <p:txBody>
          <a:bodyPr vert="horz" wrap="square" lIns="0" tIns="0" rIns="0" bIns="0" rtlCol="0" anchor="ctr">
            <a:noAutofit/>
          </a:bodyPr>
          <a:lstStyle/>
          <a:p>
            <a:pPr algn="ctr">
              <a:lnSpc>
                <a:spcPct val="90000"/>
              </a:lnSpc>
              <a:spcBef>
                <a:spcPts val="400"/>
              </a:spcBef>
              <a:buClr>
                <a:srgbClr val="000000"/>
              </a:buClr>
              <a:buSzPct val="100000"/>
            </a:pPr>
            <a:r>
              <a:rPr lang="en-US" sz="1400" b="1">
                <a:solidFill>
                  <a:schemeClr val="bg1"/>
                </a:solidFill>
                <a:cs typeface="Arial Narrow" pitchFamily="34" charset="0"/>
              </a:rPr>
              <a:t>Utility Side Construction &amp; Energization</a:t>
            </a:r>
          </a:p>
        </p:txBody>
      </p:sp>
      <p:sp>
        <p:nvSpPr>
          <p:cNvPr id="124" name="Rectangle 123">
            <a:extLst>
              <a:ext uri="{FF2B5EF4-FFF2-40B4-BE49-F238E27FC236}">
                <a16:creationId xmlns:a16="http://schemas.microsoft.com/office/drawing/2014/main" id="{B5F75B17-969B-92FF-5F17-0831BBFC9A99}"/>
              </a:ext>
            </a:extLst>
          </p:cNvPr>
          <p:cNvSpPr/>
          <p:nvPr/>
        </p:nvSpPr>
        <p:spPr>
          <a:xfrm>
            <a:off x="408236" y="2615313"/>
            <a:ext cx="224637" cy="1888067"/>
          </a:xfrm>
          <a:prstGeom prst="rect">
            <a:avLst/>
          </a:prstGeom>
          <a:solidFill>
            <a:srgbClr val="4CBFE6"/>
          </a:solidFill>
          <a:ln w="9525">
            <a:solidFill>
              <a:srgbClr val="4CBFE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125" name="Rectangle 124">
            <a:extLst>
              <a:ext uri="{FF2B5EF4-FFF2-40B4-BE49-F238E27FC236}">
                <a16:creationId xmlns:a16="http://schemas.microsoft.com/office/drawing/2014/main" id="{3E3E6EAD-EAD1-3C95-32EB-B594EB458F6E}"/>
              </a:ext>
            </a:extLst>
          </p:cNvPr>
          <p:cNvSpPr/>
          <p:nvPr/>
        </p:nvSpPr>
        <p:spPr>
          <a:xfrm rot="5400000">
            <a:off x="1564987" y="1683199"/>
            <a:ext cx="456105" cy="2320333"/>
          </a:xfrm>
          <a:prstGeom prst="rect">
            <a:avLst/>
          </a:prstGeom>
          <a:noFill/>
          <a:ln w="9525">
            <a:noFill/>
          </a:ln>
          <a:effectLst/>
        </p:spPr>
        <p:style>
          <a:lnRef idx="1">
            <a:schemeClr val="accent1"/>
          </a:lnRef>
          <a:fillRef idx="0">
            <a:schemeClr val="accent1"/>
          </a:fillRef>
          <a:effectRef idx="0">
            <a:schemeClr val="accent1"/>
          </a:effectRef>
          <a:fontRef idx="minor">
            <a:schemeClr val="tx1"/>
          </a:fontRef>
        </p:style>
        <p:txBody>
          <a:bodyPr vert="vert270" lIns="72000" tIns="72000" rIns="72000" bIns="72000" rtlCol="0" anchor="ctr" anchorCtr="0">
            <a:noAutofit/>
          </a:bodyPr>
          <a:lstStyle/>
          <a:p>
            <a:pPr algn="l">
              <a:lnSpc>
                <a:spcPct val="90000"/>
              </a:lnSpc>
              <a:spcBef>
                <a:spcPts val="400"/>
              </a:spcBef>
            </a:pPr>
            <a:r>
              <a:rPr lang="en-US" sz="2400" b="1" i="1">
                <a:solidFill>
                  <a:sysClr val="windowText" lastClr="000000"/>
                </a:solidFill>
                <a:ea typeface="+mj-ea"/>
                <a:cs typeface="+mj-cs"/>
                <a:sym typeface="+mn-lt"/>
              </a:rPr>
              <a:t>Construction</a:t>
            </a:r>
          </a:p>
        </p:txBody>
      </p:sp>
      <p:sp>
        <p:nvSpPr>
          <p:cNvPr id="128" name="Arrow: Down 127">
            <a:extLst>
              <a:ext uri="{FF2B5EF4-FFF2-40B4-BE49-F238E27FC236}">
                <a16:creationId xmlns:a16="http://schemas.microsoft.com/office/drawing/2014/main" id="{5CAB01B0-0ED9-9FEC-8BF9-B8B59A3A691A}"/>
              </a:ext>
            </a:extLst>
          </p:cNvPr>
          <p:cNvSpPr/>
          <p:nvPr/>
        </p:nvSpPr>
        <p:spPr>
          <a:xfrm rot="16200000">
            <a:off x="6054839" y="-350068"/>
            <a:ext cx="715197" cy="11559127"/>
          </a:xfrm>
          <a:prstGeom prst="downArrow">
            <a:avLst/>
          </a:prstGeom>
          <a:solidFill>
            <a:srgbClr val="4CBFE6"/>
          </a:solidFill>
          <a:ln w="19050">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129" name="TextBox 128">
            <a:extLst>
              <a:ext uri="{FF2B5EF4-FFF2-40B4-BE49-F238E27FC236}">
                <a16:creationId xmlns:a16="http://schemas.microsoft.com/office/drawing/2014/main" id="{9D5FCF3D-10EE-D0CB-C919-61533AC980B3}"/>
              </a:ext>
            </a:extLst>
          </p:cNvPr>
          <p:cNvSpPr txBox="1">
            <a:spLocks noChangeAspect="1"/>
          </p:cNvSpPr>
          <p:nvPr/>
        </p:nvSpPr>
        <p:spPr>
          <a:xfrm>
            <a:off x="2647300" y="4993378"/>
            <a:ext cx="1354667" cy="872234"/>
          </a:xfrm>
          <a:prstGeom prst="rect">
            <a:avLst/>
          </a:prstGeom>
          <a:solidFill>
            <a:srgbClr val="DBDBDB"/>
          </a:solidFill>
          <a:ln w="19050">
            <a:solidFill>
              <a:srgbClr val="DBDBDB"/>
            </a:solidFill>
          </a:ln>
        </p:spPr>
        <p:txBody>
          <a:bodyPr vert="horz" wrap="square" lIns="0" tIns="0" rIns="0" bIns="0" rtlCol="0" anchor="ctr">
            <a:noAutofit/>
          </a:bodyPr>
          <a:lstStyle/>
          <a:p>
            <a:pPr algn="ctr">
              <a:lnSpc>
                <a:spcPct val="90000"/>
              </a:lnSpc>
              <a:spcBef>
                <a:spcPts val="400"/>
              </a:spcBef>
              <a:buClr>
                <a:srgbClr val="000000"/>
              </a:buClr>
              <a:buSzPct val="100000"/>
            </a:pPr>
            <a:r>
              <a:rPr lang="en-US" sz="1400" b="1">
                <a:cs typeface="Arial Narrow" pitchFamily="34" charset="0"/>
              </a:rPr>
              <a:t>Submit Final Engineering Documentation &amp; Permits</a:t>
            </a:r>
          </a:p>
        </p:txBody>
      </p:sp>
      <p:sp>
        <p:nvSpPr>
          <p:cNvPr id="130" name="TextBox 129">
            <a:extLst>
              <a:ext uri="{FF2B5EF4-FFF2-40B4-BE49-F238E27FC236}">
                <a16:creationId xmlns:a16="http://schemas.microsoft.com/office/drawing/2014/main" id="{A472B00B-ECBC-4B39-3785-6A2F640679F4}"/>
              </a:ext>
            </a:extLst>
          </p:cNvPr>
          <p:cNvSpPr txBox="1">
            <a:spLocks noChangeAspect="1"/>
          </p:cNvSpPr>
          <p:nvPr/>
        </p:nvSpPr>
        <p:spPr>
          <a:xfrm>
            <a:off x="1117136" y="4993378"/>
            <a:ext cx="1354667" cy="872234"/>
          </a:xfrm>
          <a:prstGeom prst="rect">
            <a:avLst/>
          </a:prstGeom>
          <a:solidFill>
            <a:srgbClr val="069BD7"/>
          </a:solidFill>
          <a:ln w="19050">
            <a:solidFill>
              <a:srgbClr val="069BD7"/>
            </a:solidFill>
          </a:ln>
        </p:spPr>
        <p:txBody>
          <a:bodyPr vert="horz" wrap="square" lIns="0" tIns="0" rIns="0" bIns="0" rtlCol="0" anchor="ctr">
            <a:noAutofit/>
          </a:bodyPr>
          <a:lstStyle/>
          <a:p>
            <a:pPr algn="ctr">
              <a:spcBef>
                <a:spcPts val="400"/>
              </a:spcBef>
              <a:buClr>
                <a:srgbClr val="000000"/>
              </a:buClr>
              <a:buSzPct val="100000"/>
            </a:pPr>
            <a:r>
              <a:rPr lang="en-US" sz="1400" b="1">
                <a:solidFill>
                  <a:schemeClr val="bg1"/>
                </a:solidFill>
                <a:cs typeface="Arial Narrow" pitchFamily="34" charset="0"/>
              </a:rPr>
              <a:t>Work Verification (Site Visit)</a:t>
            </a:r>
          </a:p>
        </p:txBody>
      </p:sp>
      <p:sp>
        <p:nvSpPr>
          <p:cNvPr id="131" name="TextBox 130">
            <a:extLst>
              <a:ext uri="{FF2B5EF4-FFF2-40B4-BE49-F238E27FC236}">
                <a16:creationId xmlns:a16="http://schemas.microsoft.com/office/drawing/2014/main" id="{F72CCCBE-B51E-B784-954E-A407B9046046}"/>
              </a:ext>
            </a:extLst>
          </p:cNvPr>
          <p:cNvSpPr txBox="1">
            <a:spLocks noChangeAspect="1"/>
          </p:cNvSpPr>
          <p:nvPr/>
        </p:nvSpPr>
        <p:spPr>
          <a:xfrm>
            <a:off x="4177464" y="4993378"/>
            <a:ext cx="1354667" cy="872234"/>
          </a:xfrm>
          <a:prstGeom prst="rect">
            <a:avLst/>
          </a:prstGeom>
          <a:solidFill>
            <a:srgbClr val="DBDBDB"/>
          </a:solidFill>
          <a:ln w="19050">
            <a:solidFill>
              <a:srgbClr val="DBDBDB"/>
            </a:solidFill>
          </a:ln>
        </p:spPr>
        <p:txBody>
          <a:bodyPr vert="horz" wrap="square" lIns="0" tIns="0" rIns="0" bIns="0" rtlCol="0" anchor="ctr">
            <a:noAutofit/>
          </a:bodyPr>
          <a:lstStyle/>
          <a:p>
            <a:pPr algn="ctr">
              <a:lnSpc>
                <a:spcPct val="90000"/>
              </a:lnSpc>
              <a:spcBef>
                <a:spcPts val="400"/>
              </a:spcBef>
              <a:buClr>
                <a:srgbClr val="000000"/>
              </a:buClr>
              <a:buSzPct val="100000"/>
            </a:pPr>
            <a:r>
              <a:rPr lang="en-US" sz="1400" b="1">
                <a:cs typeface="Arial Narrow" pitchFamily="34" charset="0"/>
              </a:rPr>
              <a:t>Submit Final Invoices for Cost Review</a:t>
            </a:r>
          </a:p>
        </p:txBody>
      </p:sp>
      <p:sp>
        <p:nvSpPr>
          <p:cNvPr id="132" name="TextBox 131">
            <a:extLst>
              <a:ext uri="{FF2B5EF4-FFF2-40B4-BE49-F238E27FC236}">
                <a16:creationId xmlns:a16="http://schemas.microsoft.com/office/drawing/2014/main" id="{BF2E3084-9B35-A0ED-A41F-0A09DFE1C6EB}"/>
              </a:ext>
            </a:extLst>
          </p:cNvPr>
          <p:cNvSpPr txBox="1">
            <a:spLocks noChangeAspect="1"/>
          </p:cNvSpPr>
          <p:nvPr/>
        </p:nvSpPr>
        <p:spPr>
          <a:xfrm>
            <a:off x="5707628" y="4993378"/>
            <a:ext cx="1354667" cy="872234"/>
          </a:xfrm>
          <a:prstGeom prst="rect">
            <a:avLst/>
          </a:prstGeom>
          <a:solidFill>
            <a:srgbClr val="DBDBDB"/>
          </a:solidFill>
          <a:ln w="19050">
            <a:solidFill>
              <a:srgbClr val="DBDBDB"/>
            </a:solidFill>
          </a:ln>
        </p:spPr>
        <p:txBody>
          <a:bodyPr vert="horz" wrap="square" lIns="0" tIns="0" rIns="0" bIns="0" rtlCol="0" anchor="ctr">
            <a:noAutofit/>
          </a:bodyPr>
          <a:lstStyle/>
          <a:p>
            <a:pPr algn="ctr">
              <a:lnSpc>
                <a:spcPct val="90000"/>
              </a:lnSpc>
              <a:spcBef>
                <a:spcPts val="400"/>
              </a:spcBef>
              <a:buClr>
                <a:srgbClr val="000000"/>
              </a:buClr>
              <a:buSzPct val="100000"/>
            </a:pPr>
            <a:r>
              <a:rPr lang="en-US" sz="1400" b="1">
                <a:cs typeface="Arial Narrow" pitchFamily="34" charset="0"/>
              </a:rPr>
              <a:t>Submit Usage Data Reporting Identifiers</a:t>
            </a:r>
          </a:p>
        </p:txBody>
      </p:sp>
      <p:sp>
        <p:nvSpPr>
          <p:cNvPr id="133" name="TextBox 132">
            <a:extLst>
              <a:ext uri="{FF2B5EF4-FFF2-40B4-BE49-F238E27FC236}">
                <a16:creationId xmlns:a16="http://schemas.microsoft.com/office/drawing/2014/main" id="{5312A2E8-75BE-72AB-5382-3FDCD532B557}"/>
              </a:ext>
            </a:extLst>
          </p:cNvPr>
          <p:cNvSpPr txBox="1">
            <a:spLocks noChangeAspect="1"/>
          </p:cNvSpPr>
          <p:nvPr/>
        </p:nvSpPr>
        <p:spPr>
          <a:xfrm>
            <a:off x="7237792" y="4993378"/>
            <a:ext cx="1354667" cy="872234"/>
          </a:xfrm>
          <a:prstGeom prst="rect">
            <a:avLst/>
          </a:prstGeom>
          <a:solidFill>
            <a:srgbClr val="069BD7"/>
          </a:solidFill>
          <a:ln w="19050">
            <a:solidFill>
              <a:srgbClr val="069BD7"/>
            </a:solidFill>
          </a:ln>
        </p:spPr>
        <p:txBody>
          <a:bodyPr vert="horz" wrap="square" lIns="0" tIns="0" rIns="0" bIns="0" rtlCol="0" anchor="ctr">
            <a:noAutofit/>
          </a:bodyPr>
          <a:lstStyle/>
          <a:p>
            <a:pPr algn="ctr">
              <a:lnSpc>
                <a:spcPct val="90000"/>
              </a:lnSpc>
              <a:spcBef>
                <a:spcPts val="400"/>
              </a:spcBef>
              <a:buClr>
                <a:srgbClr val="000000"/>
              </a:buClr>
              <a:buSzPct val="100000"/>
            </a:pPr>
            <a:r>
              <a:rPr lang="en-US" sz="1400" b="1">
                <a:solidFill>
                  <a:schemeClr val="bg1"/>
                </a:solidFill>
                <a:cs typeface="Arial Narrow" pitchFamily="34" charset="0"/>
              </a:rPr>
              <a:t>Incentive Processing &amp; Payment</a:t>
            </a:r>
          </a:p>
        </p:txBody>
      </p:sp>
      <p:sp>
        <p:nvSpPr>
          <p:cNvPr id="134" name="TextBox 133">
            <a:extLst>
              <a:ext uri="{FF2B5EF4-FFF2-40B4-BE49-F238E27FC236}">
                <a16:creationId xmlns:a16="http://schemas.microsoft.com/office/drawing/2014/main" id="{F8523A49-D603-7C1D-8984-604F96196725}"/>
              </a:ext>
            </a:extLst>
          </p:cNvPr>
          <p:cNvSpPr txBox="1">
            <a:spLocks noChangeAspect="1"/>
          </p:cNvSpPr>
          <p:nvPr/>
        </p:nvSpPr>
        <p:spPr>
          <a:xfrm>
            <a:off x="8767956" y="4993378"/>
            <a:ext cx="1354667" cy="872234"/>
          </a:xfrm>
          <a:prstGeom prst="rect">
            <a:avLst/>
          </a:prstGeom>
          <a:solidFill>
            <a:srgbClr val="DBDBDB"/>
          </a:solidFill>
          <a:ln w="19050">
            <a:solidFill>
              <a:srgbClr val="DBDBDB"/>
            </a:solidFill>
          </a:ln>
        </p:spPr>
        <p:txBody>
          <a:bodyPr vert="horz" wrap="square" lIns="0" tIns="0" rIns="0" bIns="0" rtlCol="0" anchor="ctr">
            <a:noAutofit/>
          </a:bodyPr>
          <a:lstStyle/>
          <a:p>
            <a:pPr algn="ctr">
              <a:lnSpc>
                <a:spcPct val="90000"/>
              </a:lnSpc>
              <a:spcBef>
                <a:spcPts val="400"/>
              </a:spcBef>
              <a:buClr>
                <a:srgbClr val="000000"/>
              </a:buClr>
              <a:buSzPct val="100000"/>
            </a:pPr>
            <a:r>
              <a:rPr lang="en-US" sz="1400" b="1">
                <a:cs typeface="Arial Narrow" pitchFamily="34" charset="0"/>
              </a:rPr>
              <a:t>Begin Data Reporting</a:t>
            </a:r>
          </a:p>
        </p:txBody>
      </p:sp>
      <p:sp>
        <p:nvSpPr>
          <p:cNvPr id="135" name="TextBox 134">
            <a:extLst>
              <a:ext uri="{FF2B5EF4-FFF2-40B4-BE49-F238E27FC236}">
                <a16:creationId xmlns:a16="http://schemas.microsoft.com/office/drawing/2014/main" id="{887BD7BE-907C-E3E2-9517-F4954A3A1445}"/>
              </a:ext>
            </a:extLst>
          </p:cNvPr>
          <p:cNvSpPr txBox="1">
            <a:spLocks noChangeAspect="1"/>
          </p:cNvSpPr>
          <p:nvPr/>
        </p:nvSpPr>
        <p:spPr>
          <a:xfrm>
            <a:off x="10298120" y="4993378"/>
            <a:ext cx="1354667" cy="872234"/>
          </a:xfrm>
          <a:prstGeom prst="rect">
            <a:avLst/>
          </a:prstGeom>
          <a:solidFill>
            <a:srgbClr val="069BD7"/>
          </a:solidFill>
          <a:ln w="19050">
            <a:solidFill>
              <a:srgbClr val="069BD7"/>
            </a:solidFill>
          </a:ln>
        </p:spPr>
        <p:txBody>
          <a:bodyPr vert="horz" wrap="square" lIns="0" tIns="0" rIns="0" bIns="0" rtlCol="0" anchor="ctr">
            <a:noAutofit/>
          </a:bodyPr>
          <a:lstStyle/>
          <a:p>
            <a:pPr algn="ctr">
              <a:lnSpc>
                <a:spcPct val="90000"/>
              </a:lnSpc>
              <a:spcBef>
                <a:spcPts val="400"/>
              </a:spcBef>
              <a:buClr>
                <a:srgbClr val="000000"/>
              </a:buClr>
              <a:buSzPct val="100000"/>
            </a:pPr>
            <a:r>
              <a:rPr lang="en-US" sz="1400" b="1">
                <a:solidFill>
                  <a:schemeClr val="bg1"/>
                </a:solidFill>
                <a:cs typeface="Arial Narrow" pitchFamily="34" charset="0"/>
              </a:rPr>
              <a:t>Continued Partnership &amp; Resources</a:t>
            </a:r>
          </a:p>
        </p:txBody>
      </p:sp>
      <p:sp>
        <p:nvSpPr>
          <p:cNvPr id="136" name="Rectangle 135">
            <a:extLst>
              <a:ext uri="{FF2B5EF4-FFF2-40B4-BE49-F238E27FC236}">
                <a16:creationId xmlns:a16="http://schemas.microsoft.com/office/drawing/2014/main" id="{510AE984-5E37-7083-7D77-3679702766C8}"/>
              </a:ext>
            </a:extLst>
          </p:cNvPr>
          <p:cNvSpPr/>
          <p:nvPr/>
        </p:nvSpPr>
        <p:spPr>
          <a:xfrm>
            <a:off x="408236" y="4296074"/>
            <a:ext cx="224637" cy="1307801"/>
          </a:xfrm>
          <a:prstGeom prst="rect">
            <a:avLst/>
          </a:prstGeom>
          <a:solidFill>
            <a:srgbClr val="4CBFE6"/>
          </a:solidFill>
          <a:ln w="9525">
            <a:solidFill>
              <a:srgbClr val="4CBFE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137" name="Rectangle 136">
            <a:extLst>
              <a:ext uri="{FF2B5EF4-FFF2-40B4-BE49-F238E27FC236}">
                <a16:creationId xmlns:a16="http://schemas.microsoft.com/office/drawing/2014/main" id="{A661BD73-C8D4-6280-9902-C973D3A87BA7}"/>
              </a:ext>
            </a:extLst>
          </p:cNvPr>
          <p:cNvSpPr/>
          <p:nvPr/>
        </p:nvSpPr>
        <p:spPr>
          <a:xfrm rot="5400000">
            <a:off x="1564987" y="3363960"/>
            <a:ext cx="456105" cy="2320333"/>
          </a:xfrm>
          <a:prstGeom prst="rect">
            <a:avLst/>
          </a:prstGeom>
          <a:noFill/>
          <a:ln w="9525">
            <a:noFill/>
          </a:ln>
          <a:effectLst/>
        </p:spPr>
        <p:style>
          <a:lnRef idx="1">
            <a:schemeClr val="accent1"/>
          </a:lnRef>
          <a:fillRef idx="0">
            <a:schemeClr val="accent1"/>
          </a:fillRef>
          <a:effectRef idx="0">
            <a:schemeClr val="accent1"/>
          </a:effectRef>
          <a:fontRef idx="minor">
            <a:schemeClr val="tx1"/>
          </a:fontRef>
        </p:style>
        <p:txBody>
          <a:bodyPr vert="vert270" lIns="72000" tIns="72000" rIns="72000" bIns="72000" rtlCol="0" anchor="ctr" anchorCtr="0">
            <a:noAutofit/>
          </a:bodyPr>
          <a:lstStyle/>
          <a:p>
            <a:pPr algn="l">
              <a:lnSpc>
                <a:spcPct val="90000"/>
              </a:lnSpc>
              <a:spcBef>
                <a:spcPts val="400"/>
              </a:spcBef>
            </a:pPr>
            <a:r>
              <a:rPr lang="en-US" sz="2400" b="1" i="1">
                <a:solidFill>
                  <a:sysClr val="windowText" lastClr="000000"/>
                </a:solidFill>
                <a:ea typeface="+mj-ea"/>
                <a:cs typeface="+mj-cs"/>
                <a:sym typeface="+mn-lt"/>
              </a:rPr>
              <a:t>Verification</a:t>
            </a:r>
          </a:p>
        </p:txBody>
      </p:sp>
      <p:sp>
        <p:nvSpPr>
          <p:cNvPr id="138" name="TextBox 137">
            <a:extLst>
              <a:ext uri="{FF2B5EF4-FFF2-40B4-BE49-F238E27FC236}">
                <a16:creationId xmlns:a16="http://schemas.microsoft.com/office/drawing/2014/main" id="{24C7A1CC-D76A-3B93-01E1-4A5572F707A0}"/>
              </a:ext>
            </a:extLst>
          </p:cNvPr>
          <p:cNvSpPr txBox="1">
            <a:spLocks noChangeAspect="1"/>
          </p:cNvSpPr>
          <p:nvPr/>
        </p:nvSpPr>
        <p:spPr>
          <a:xfrm>
            <a:off x="5707628" y="3312617"/>
            <a:ext cx="1354667" cy="872234"/>
          </a:xfrm>
          <a:prstGeom prst="rect">
            <a:avLst/>
          </a:prstGeom>
          <a:solidFill>
            <a:srgbClr val="DBDBDB"/>
          </a:solidFill>
          <a:ln w="19050">
            <a:solidFill>
              <a:srgbClr val="DBDBDB"/>
            </a:solidFill>
          </a:ln>
        </p:spPr>
        <p:txBody>
          <a:bodyPr vert="horz" wrap="square" lIns="0" tIns="0" rIns="0" bIns="0" rtlCol="0" anchor="ctr">
            <a:noAutofit/>
          </a:bodyPr>
          <a:lstStyle/>
          <a:p>
            <a:pPr algn="ctr">
              <a:spcBef>
                <a:spcPts val="400"/>
              </a:spcBef>
              <a:buClr>
                <a:srgbClr val="000000"/>
              </a:buClr>
              <a:buSzPct val="100000"/>
            </a:pPr>
            <a:r>
              <a:rPr lang="en-US" sz="1400" b="1">
                <a:cs typeface="Arial Narrow" pitchFamily="34" charset="0"/>
              </a:rPr>
              <a:t>Schedule DOB/Muni Electrical Inspection</a:t>
            </a:r>
          </a:p>
        </p:txBody>
      </p:sp>
    </p:spTree>
    <p:extLst>
      <p:ext uri="{BB962C8B-B14F-4D97-AF65-F5344CB8AC3E}">
        <p14:creationId xmlns:p14="http://schemas.microsoft.com/office/powerpoint/2010/main" val="10439655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3175" y="2480"/>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3175" y="2480"/>
                        <a:ext cx="1588" cy="1588"/>
                      </a:xfrm>
                      <a:prstGeom prst="rect">
                        <a:avLst/>
                      </a:prstGeom>
                    </p:spPr>
                  </p:pic>
                </p:oleObj>
              </mc:Fallback>
            </mc:AlternateContent>
          </a:graphicData>
        </a:graphic>
      </p:graphicFrame>
      <p:sp>
        <p:nvSpPr>
          <p:cNvPr id="8" name="Title 7"/>
          <p:cNvSpPr>
            <a:spLocks noGrp="1"/>
          </p:cNvSpPr>
          <p:nvPr>
            <p:ph type="ctrTitle"/>
          </p:nvPr>
        </p:nvSpPr>
        <p:spPr/>
        <p:txBody>
          <a:bodyPr vert="horz">
            <a:normAutofit/>
          </a:bodyPr>
          <a:lstStyle/>
          <a:p>
            <a:r>
              <a:rPr lang="en-US" sz="3600"/>
              <a:t>SmartCharge Commercial</a:t>
            </a:r>
            <a:br>
              <a:rPr lang="en-US" sz="3600"/>
            </a:br>
            <a:r>
              <a:rPr lang="en-US" sz="3600"/>
              <a:t>Program</a:t>
            </a:r>
            <a:endParaRPr lang="en-US" sz="4000"/>
          </a:p>
        </p:txBody>
      </p:sp>
      <p:sp>
        <p:nvSpPr>
          <p:cNvPr id="3" name="Rectangle 2">
            <a:extLst>
              <a:ext uri="{FF2B5EF4-FFF2-40B4-BE49-F238E27FC236}">
                <a16:creationId xmlns:a16="http://schemas.microsoft.com/office/drawing/2014/main" id="{E473CBED-D190-9065-18B7-82F15F2F9F19}"/>
              </a:ext>
            </a:extLst>
          </p:cNvPr>
          <p:cNvSpPr/>
          <p:nvPr/>
        </p:nvSpPr>
        <p:spPr>
          <a:xfrm>
            <a:off x="4803246" y="6621642"/>
            <a:ext cx="2917931" cy="188409"/>
          </a:xfrm>
          <a:prstGeom prst="rect">
            <a:avLst/>
          </a:prstGeom>
          <a:solidFill>
            <a:schemeClr val="bg1"/>
          </a:solidFill>
          <a:ln w="952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a:endParaRPr>
          </a:p>
        </p:txBody>
      </p:sp>
    </p:spTree>
    <p:extLst>
      <p:ext uri="{BB962C8B-B14F-4D97-AF65-F5344CB8AC3E}">
        <p14:creationId xmlns:p14="http://schemas.microsoft.com/office/powerpoint/2010/main" val="2035075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F118F0-F496-436F-A67D-7CFA607167A8}"/>
              </a:ext>
            </a:extLst>
          </p:cNvPr>
          <p:cNvGraphicFramePr>
            <a:graphicFrameLocks noChangeAspect="1"/>
          </p:cNvGraphicFramePr>
          <p:nvPr>
            <p:custDataLst>
              <p:tags r:id="rId1"/>
            </p:custDataLst>
          </p:nvPr>
        </p:nvGraphicFramePr>
        <p:xfrm>
          <a:off x="3175" y="2480"/>
          <a:ext cx="1588" cy="1588"/>
        </p:xfrm>
        <a:graphic>
          <a:graphicData uri="http://schemas.openxmlformats.org/presentationml/2006/ole">
            <mc:AlternateContent xmlns:mc="http://schemas.openxmlformats.org/markup-compatibility/2006">
              <mc:Choice xmlns:v="urn:schemas-microsoft-com:vml" Requires="v">
                <p:oleObj name="think-cell Slide" r:id="rId4" imgW="503" imgH="503" progId="TCLayout.ActiveDocument.1">
                  <p:embed/>
                </p:oleObj>
              </mc:Choice>
              <mc:Fallback>
                <p:oleObj name="think-cell Slide" r:id="rId4" imgW="503" imgH="503" progId="TCLayout.ActiveDocument.1">
                  <p:embed/>
                  <p:pic>
                    <p:nvPicPr>
                      <p:cNvPr id="5" name="Object 4" hidden="1">
                        <a:extLst>
                          <a:ext uri="{FF2B5EF4-FFF2-40B4-BE49-F238E27FC236}">
                            <a16:creationId xmlns:a16="http://schemas.microsoft.com/office/drawing/2014/main" id="{DDF118F0-F496-436F-A67D-7CFA607167A8}"/>
                          </a:ext>
                        </a:extLst>
                      </p:cNvPr>
                      <p:cNvPicPr/>
                      <p:nvPr/>
                    </p:nvPicPr>
                    <p:blipFill>
                      <a:blip r:embed="rId5"/>
                      <a:stretch>
                        <a:fillRect/>
                      </a:stretch>
                    </p:blipFill>
                    <p:spPr>
                      <a:xfrm>
                        <a:off x="3175" y="2480"/>
                        <a:ext cx="1588" cy="1588"/>
                      </a:xfrm>
                      <a:prstGeom prst="rect">
                        <a:avLst/>
                      </a:prstGeom>
                    </p:spPr>
                  </p:pic>
                </p:oleObj>
              </mc:Fallback>
            </mc:AlternateContent>
          </a:graphicData>
        </a:graphic>
      </p:graphicFrame>
      <p:sp>
        <p:nvSpPr>
          <p:cNvPr id="3" name="Subtitle 2">
            <a:extLst>
              <a:ext uri="{FF2B5EF4-FFF2-40B4-BE49-F238E27FC236}">
                <a16:creationId xmlns:a16="http://schemas.microsoft.com/office/drawing/2014/main" id="{F621501D-2631-6521-48FF-3CBCC1EA7C16}"/>
              </a:ext>
            </a:extLst>
          </p:cNvPr>
          <p:cNvSpPr>
            <a:spLocks noGrp="1"/>
          </p:cNvSpPr>
          <p:nvPr>
            <p:ph type="subTitle" idx="13"/>
          </p:nvPr>
        </p:nvSpPr>
        <p:spPr>
          <a:xfrm>
            <a:off x="460638" y="2522308"/>
            <a:ext cx="3759052" cy="366173"/>
          </a:xfrm>
        </p:spPr>
        <p:txBody>
          <a:bodyPr/>
          <a:lstStyle/>
          <a:p>
            <a:r>
              <a:rPr lang="en-US" sz="1799"/>
              <a:t>Program Overview</a:t>
            </a:r>
          </a:p>
        </p:txBody>
      </p:sp>
      <p:sp>
        <p:nvSpPr>
          <p:cNvPr id="2" name="Title 1">
            <a:extLst>
              <a:ext uri="{FF2B5EF4-FFF2-40B4-BE49-F238E27FC236}">
                <a16:creationId xmlns:a16="http://schemas.microsoft.com/office/drawing/2014/main" id="{2DFCD83A-BB8B-4DA0-86C2-7B2820788470}"/>
              </a:ext>
            </a:extLst>
          </p:cNvPr>
          <p:cNvSpPr>
            <a:spLocks noGrp="1"/>
          </p:cNvSpPr>
          <p:nvPr>
            <p:ph type="title"/>
          </p:nvPr>
        </p:nvSpPr>
        <p:spPr>
          <a:xfrm>
            <a:off x="1741178" y="1440949"/>
            <a:ext cx="2944156" cy="914162"/>
          </a:xfrm>
        </p:spPr>
        <p:txBody>
          <a:bodyPr vert="horz"/>
          <a:lstStyle/>
          <a:p>
            <a:r>
              <a:rPr lang="en-US"/>
              <a:t>SmartCharge Commercial</a:t>
            </a:r>
          </a:p>
        </p:txBody>
      </p:sp>
      <p:graphicFrame>
        <p:nvGraphicFramePr>
          <p:cNvPr id="11" name="Table 10">
            <a:extLst>
              <a:ext uri="{FF2B5EF4-FFF2-40B4-BE49-F238E27FC236}">
                <a16:creationId xmlns:a16="http://schemas.microsoft.com/office/drawing/2014/main" id="{44967519-6D66-3B1C-0064-95C9ABB362C4}"/>
              </a:ext>
            </a:extLst>
          </p:cNvPr>
          <p:cNvGraphicFramePr>
            <a:graphicFrameLocks noGrp="1"/>
          </p:cNvGraphicFramePr>
          <p:nvPr>
            <p:extLst>
              <p:ext uri="{D42A27DB-BD31-4B8C-83A1-F6EECF244321}">
                <p14:modId xmlns:p14="http://schemas.microsoft.com/office/powerpoint/2010/main" val="4205160642"/>
              </p:ext>
            </p:extLst>
          </p:nvPr>
        </p:nvGraphicFramePr>
        <p:xfrm>
          <a:off x="459804" y="2961916"/>
          <a:ext cx="4074503" cy="3151144"/>
        </p:xfrm>
        <a:graphic>
          <a:graphicData uri="http://schemas.openxmlformats.org/drawingml/2006/table">
            <a:tbl>
              <a:tblPr>
                <a:tableStyleId>{5C22544A-7EE6-4342-B048-85BDC9FD1C3A}</a:tableStyleId>
              </a:tblPr>
              <a:tblGrid>
                <a:gridCol w="1280936">
                  <a:extLst>
                    <a:ext uri="{9D8B030D-6E8A-4147-A177-3AD203B41FA5}">
                      <a16:colId xmlns:a16="http://schemas.microsoft.com/office/drawing/2014/main" val="415386374"/>
                    </a:ext>
                  </a:extLst>
                </a:gridCol>
                <a:gridCol w="2793567">
                  <a:extLst>
                    <a:ext uri="{9D8B030D-6E8A-4147-A177-3AD203B41FA5}">
                      <a16:colId xmlns:a16="http://schemas.microsoft.com/office/drawing/2014/main" val="2456546293"/>
                    </a:ext>
                  </a:extLst>
                </a:gridCol>
              </a:tblGrid>
              <a:tr h="1403956">
                <a:tc>
                  <a:txBody>
                    <a:bodyPr/>
                    <a:lstStyle/>
                    <a:p>
                      <a:pPr algn="l" fontAlgn="b"/>
                      <a:r>
                        <a:rPr lang="en-US" sz="1400" b="1" u="none" strike="noStrike">
                          <a:solidFill>
                            <a:schemeClr val="tx2"/>
                          </a:solidFill>
                          <a:effectLst/>
                          <a:latin typeface="+mn-lt"/>
                        </a:rPr>
                        <a:t>Program Description</a:t>
                      </a: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08625" rtl="0" eaLnBrk="1" fontAlgn="b" latinLnBrk="0" hangingPunct="1">
                        <a:lnSpc>
                          <a:spcPct val="100000"/>
                        </a:lnSpc>
                        <a:spcBef>
                          <a:spcPts val="0"/>
                        </a:spcBef>
                        <a:spcAft>
                          <a:spcPts val="0"/>
                        </a:spcAft>
                        <a:buClrTx/>
                        <a:buSzTx/>
                        <a:buFontTx/>
                        <a:buNone/>
                        <a:tabLst/>
                        <a:defRPr/>
                      </a:pPr>
                      <a:r>
                        <a:rPr lang="en-US" sz="1400">
                          <a:solidFill>
                            <a:srgbClr val="000000"/>
                          </a:solidFill>
                          <a:latin typeface="+mn-lt"/>
                        </a:rPr>
                        <a:t>O</a:t>
                      </a:r>
                      <a:r>
                        <a:rPr lang="en-US" sz="1400" b="0">
                          <a:effectLst/>
                          <a:ea typeface="Calibri" panose="020F0502020204030204" pitchFamily="34" charset="0"/>
                        </a:rPr>
                        <a:t>ffering a predicable cash incentive revenue stream for charging during off-peak periods and overnight. </a:t>
                      </a:r>
                      <a:r>
                        <a:rPr lang="en-US" sz="1400">
                          <a:solidFill>
                            <a:srgbClr val="000000"/>
                          </a:solidFill>
                          <a:latin typeface="+mn-lt"/>
                        </a:rPr>
                        <a:t>Authorized in the NY PSC January 2024 Order to reduce stress on the energy grid, making service more reliable for everyone.</a:t>
                      </a: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158522"/>
                  </a:ext>
                </a:extLst>
              </a:tr>
              <a:tr h="316025">
                <a:tc>
                  <a:txBody>
                    <a:bodyPr/>
                    <a:lstStyle/>
                    <a:p>
                      <a:pPr marL="0" marR="0" lvl="0" indent="0" algn="l" defTabSz="608625" rtl="0" eaLnBrk="1" fontAlgn="b" latinLnBrk="0" hangingPunct="1">
                        <a:lnSpc>
                          <a:spcPct val="100000"/>
                        </a:lnSpc>
                        <a:spcBef>
                          <a:spcPts val="0"/>
                        </a:spcBef>
                        <a:spcAft>
                          <a:spcPts val="0"/>
                        </a:spcAft>
                        <a:buClrTx/>
                        <a:buSzTx/>
                        <a:buFontTx/>
                        <a:buNone/>
                        <a:tabLst/>
                        <a:defRPr/>
                      </a:pPr>
                      <a:r>
                        <a:rPr lang="en-US" sz="1400" b="1" u="none" strike="noStrike">
                          <a:solidFill>
                            <a:schemeClr val="tx2"/>
                          </a:solidFill>
                          <a:effectLst/>
                          <a:latin typeface="+mn-lt"/>
                        </a:rPr>
                        <a:t>Funding</a:t>
                      </a:r>
                      <a:endParaRPr lang="en-US" sz="1400" b="1" i="0" u="none" strike="noStrike">
                        <a:solidFill>
                          <a:schemeClr val="tx2"/>
                        </a:solidFill>
                        <a:effectLst/>
                        <a:latin typeface="+mn-lt"/>
                      </a:endParaRP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b="0" i="0" u="none" strike="noStrike">
                          <a:solidFill>
                            <a:srgbClr val="000000"/>
                          </a:solidFill>
                          <a:effectLst/>
                          <a:latin typeface="Arial" panose="020B0604020202020204" pitchFamily="34" charset="0"/>
                        </a:rPr>
                        <a:t>$227M</a:t>
                      </a: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8621860"/>
                  </a:ext>
                </a:extLst>
              </a:tr>
              <a:tr h="508409">
                <a:tc>
                  <a:txBody>
                    <a:bodyPr/>
                    <a:lstStyle/>
                    <a:p>
                      <a:pPr marL="0" marR="0" lvl="0" indent="0" algn="l" defTabSz="608625" rtl="0" eaLnBrk="1" fontAlgn="b" latinLnBrk="0" hangingPunct="1">
                        <a:lnSpc>
                          <a:spcPct val="100000"/>
                        </a:lnSpc>
                        <a:spcBef>
                          <a:spcPts val="0"/>
                        </a:spcBef>
                        <a:spcAft>
                          <a:spcPts val="0"/>
                        </a:spcAft>
                        <a:buClrTx/>
                        <a:buSzTx/>
                        <a:buFontTx/>
                        <a:buNone/>
                        <a:tabLst/>
                        <a:defRPr/>
                      </a:pPr>
                      <a:r>
                        <a:rPr lang="en-US" sz="1400" b="1" u="none" strike="noStrike" kern="1200">
                          <a:solidFill>
                            <a:schemeClr val="tx2"/>
                          </a:solidFill>
                          <a:effectLst/>
                          <a:latin typeface="+mn-lt"/>
                          <a:ea typeface="+mn-ea"/>
                          <a:cs typeface="+mn-cs"/>
                        </a:rPr>
                        <a:t>Program Dates</a:t>
                      </a: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b="1" i="0" u="none" strike="noStrike">
                          <a:solidFill>
                            <a:srgbClr val="000000"/>
                          </a:solidFill>
                          <a:effectLst/>
                          <a:latin typeface="Arial" panose="020B0604020202020204" pitchFamily="34" charset="0"/>
                        </a:rPr>
                        <a:t>Start:</a:t>
                      </a:r>
                      <a:r>
                        <a:rPr lang="en-US" sz="1400" b="0" i="0" u="none" strike="noStrike">
                          <a:solidFill>
                            <a:srgbClr val="000000"/>
                          </a:solidFill>
                          <a:effectLst/>
                          <a:latin typeface="Arial" panose="020B0604020202020204" pitchFamily="34" charset="0"/>
                        </a:rPr>
                        <a:t> January 2024</a:t>
                      </a: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436134"/>
                  </a:ext>
                </a:extLst>
              </a:tr>
              <a:tr h="392812">
                <a:tc>
                  <a:txBody>
                    <a:bodyPr/>
                    <a:lstStyle/>
                    <a:p>
                      <a:pPr marL="0" marR="0" lvl="0" indent="0" algn="l" defTabSz="608625" rtl="0" eaLnBrk="1" fontAlgn="b" latinLnBrk="0" hangingPunct="1">
                        <a:lnSpc>
                          <a:spcPct val="100000"/>
                        </a:lnSpc>
                        <a:spcBef>
                          <a:spcPts val="0"/>
                        </a:spcBef>
                        <a:spcAft>
                          <a:spcPts val="0"/>
                        </a:spcAft>
                        <a:buClrTx/>
                        <a:buSzTx/>
                        <a:buFontTx/>
                        <a:buNone/>
                        <a:tabLst/>
                        <a:defRPr/>
                      </a:pPr>
                      <a:r>
                        <a:rPr lang="en-US" sz="1400" b="1" u="none" strike="noStrike" kern="1200">
                          <a:solidFill>
                            <a:schemeClr val="tx2"/>
                          </a:solidFill>
                          <a:effectLst/>
                          <a:latin typeface="+mn-lt"/>
                          <a:ea typeface="+mn-ea"/>
                          <a:cs typeface="+mn-cs"/>
                        </a:rPr>
                        <a:t>Resources</a:t>
                      </a: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b="1" i="0" u="none" strike="noStrike">
                          <a:solidFill>
                            <a:srgbClr val="000000"/>
                          </a:solidFill>
                          <a:effectLst/>
                          <a:latin typeface="Arial" panose="020B0604020202020204" pitchFamily="34" charset="0"/>
                          <a:hlinkClick r:id="rId6"/>
                        </a:rPr>
                        <a:t>Website</a:t>
                      </a:r>
                      <a:r>
                        <a:rPr lang="en-US" sz="1400" b="1" i="0" u="none" strike="noStrike">
                          <a:solidFill>
                            <a:srgbClr val="000000"/>
                          </a:solidFill>
                          <a:effectLst/>
                          <a:latin typeface="Arial" panose="020B0604020202020204" pitchFamily="34" charset="0"/>
                        </a:rPr>
                        <a:t>  </a:t>
                      </a:r>
                      <a:r>
                        <a:rPr lang="en-US" sz="1400" b="1" i="0" u="none" strike="noStrike">
                          <a:solidFill>
                            <a:srgbClr val="000000"/>
                          </a:solidFill>
                          <a:effectLst/>
                          <a:latin typeface="Arial" panose="020B0604020202020204" pitchFamily="34" charset="0"/>
                          <a:hlinkClick r:id="rId7"/>
                        </a:rPr>
                        <a:t>Email</a:t>
                      </a:r>
                      <a:endParaRPr lang="en-US" sz="1400" b="1" i="0" u="none" strike="noStrike">
                        <a:solidFill>
                          <a:srgbClr val="000000"/>
                        </a:solidFill>
                        <a:effectLst/>
                        <a:latin typeface="Arial" panose="020B0604020202020204" pitchFamily="34" charset="0"/>
                      </a:endParaRP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1813028"/>
                  </a:ext>
                </a:extLst>
              </a:tr>
            </a:tbl>
          </a:graphicData>
        </a:graphic>
      </p:graphicFrame>
      <p:pic>
        <p:nvPicPr>
          <p:cNvPr id="12" name="Graphic 11">
            <a:extLst>
              <a:ext uri="{FF2B5EF4-FFF2-40B4-BE49-F238E27FC236}">
                <a16:creationId xmlns:a16="http://schemas.microsoft.com/office/drawing/2014/main" id="{14B95CCD-6C0E-94D8-0D1E-40E682F1B3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bwMode="ltGray">
          <a:xfrm>
            <a:off x="612244" y="767140"/>
            <a:ext cx="1812937" cy="350176"/>
          </a:xfrm>
          <a:prstGeom prst="rect">
            <a:avLst/>
          </a:prstGeom>
        </p:spPr>
      </p:pic>
      <p:sp>
        <p:nvSpPr>
          <p:cNvPr id="15" name="Rectangle 14">
            <a:extLst>
              <a:ext uri="{FF2B5EF4-FFF2-40B4-BE49-F238E27FC236}">
                <a16:creationId xmlns:a16="http://schemas.microsoft.com/office/drawing/2014/main" id="{B385936D-389C-9727-FBFD-91F1522E0F26}"/>
              </a:ext>
            </a:extLst>
          </p:cNvPr>
          <p:cNvSpPr/>
          <p:nvPr/>
        </p:nvSpPr>
        <p:spPr bwMode="auto">
          <a:xfrm>
            <a:off x="4685334" y="3660951"/>
            <a:ext cx="7505078" cy="2655095"/>
          </a:xfrm>
          <a:prstGeom prst="rect">
            <a:avLst/>
          </a:prstGeom>
          <a:solidFill>
            <a:schemeClr val="bg2"/>
          </a:solidFill>
          <a:ln w="25400"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gn="ctr" defTabSz="914126" fontAlgn="base">
              <a:spcBef>
                <a:spcPct val="50000"/>
              </a:spcBef>
              <a:spcAft>
                <a:spcPct val="0"/>
              </a:spcAft>
            </a:pPr>
            <a:endParaRPr lang="en-US" sz="2399">
              <a:latin typeface="Arial" pitchFamily="-110" charset="0"/>
            </a:endParaRPr>
          </a:p>
        </p:txBody>
      </p:sp>
      <p:sp>
        <p:nvSpPr>
          <p:cNvPr id="16" name="Content Placeholder 21">
            <a:extLst>
              <a:ext uri="{FF2B5EF4-FFF2-40B4-BE49-F238E27FC236}">
                <a16:creationId xmlns:a16="http://schemas.microsoft.com/office/drawing/2014/main" id="{A57AC1F9-C44E-85C2-CDA5-F79770BDE1B3}"/>
              </a:ext>
            </a:extLst>
          </p:cNvPr>
          <p:cNvSpPr txBox="1">
            <a:spLocks/>
          </p:cNvSpPr>
          <p:nvPr/>
        </p:nvSpPr>
        <p:spPr bwMode="auto">
          <a:xfrm>
            <a:off x="4931531" y="3950662"/>
            <a:ext cx="5412637" cy="366173"/>
          </a:xfrm>
          <a:prstGeom prst="rect">
            <a:avLst/>
          </a:prstGeom>
          <a:noFill/>
          <a:ln w="9525">
            <a:noFill/>
            <a:miter lim="800000"/>
            <a:headEnd/>
            <a:tailEnd/>
          </a:ln>
        </p:spPr>
        <p:txBody>
          <a:bodyPr vert="horz" wrap="square" lIns="121693" tIns="60846" rIns="121693" bIns="60846" numCol="1" anchor="t" anchorCtr="0" compatLnSpc="1">
            <a:prstTxWarp prst="textNoShape">
              <a:avLst/>
            </a:prstTxWarp>
          </a:bodyPr>
          <a:lstStyle>
            <a:lvl1pPr marL="0" indent="0" algn="l" rtl="0" eaLnBrk="1" fontAlgn="base" hangingPunct="1">
              <a:spcBef>
                <a:spcPts val="1200"/>
              </a:spcBef>
              <a:spcAft>
                <a:spcPct val="0"/>
              </a:spcAft>
              <a:buClr>
                <a:srgbClr val="0790EC"/>
              </a:buClr>
              <a:buSzPct val="125000"/>
              <a:buFont typeface="Arial" panose="020B0604020202020204" pitchFamily="34" charset="0"/>
              <a:buNone/>
              <a:defRPr sz="2400" b="1">
                <a:solidFill>
                  <a:schemeClr val="accent1"/>
                </a:solidFill>
                <a:latin typeface="+mn-lt"/>
                <a:ea typeface="ＭＳ Ｐゴシック" pitchFamily="-110" charset="-128"/>
                <a:cs typeface="ＭＳ Ｐゴシック" pitchFamily="-110" charset="-128"/>
              </a:defRPr>
            </a:lvl1pPr>
            <a:lvl2pPr marL="834746" indent="-378278" algn="l" rtl="0" eaLnBrk="1" fontAlgn="base" hangingPunct="1">
              <a:spcBef>
                <a:spcPts val="600"/>
              </a:spcBef>
              <a:spcAft>
                <a:spcPct val="0"/>
              </a:spcAft>
              <a:buClr>
                <a:srgbClr val="0790EC"/>
              </a:buClr>
              <a:buSzPct val="130000"/>
              <a:buFont typeface="Arial" panose="020B0604020202020204" pitchFamily="34" charset="0"/>
              <a:buChar char="•"/>
              <a:defRPr sz="1400">
                <a:solidFill>
                  <a:schemeClr val="tx1"/>
                </a:solidFill>
                <a:latin typeface="+mn-lt"/>
                <a:ea typeface="ＭＳ Ｐゴシック" pitchFamily="-110" charset="-128"/>
              </a:defRPr>
            </a:lvl2pPr>
            <a:lvl3pPr marL="1217249" indent="-230348" algn="l" rtl="0" eaLnBrk="1" fontAlgn="base" hangingPunct="1">
              <a:spcBef>
                <a:spcPts val="600"/>
              </a:spcBef>
              <a:spcAft>
                <a:spcPct val="0"/>
              </a:spcAft>
              <a:buClr>
                <a:srgbClr val="0790EC"/>
              </a:buClr>
              <a:buSzPct val="110000"/>
              <a:buFont typeface="Arial" panose="020B0604020202020204" pitchFamily="34" charset="0"/>
              <a:buChar char="•"/>
              <a:defRPr sz="1400">
                <a:solidFill>
                  <a:schemeClr val="tx1"/>
                </a:solidFill>
                <a:latin typeface="+mn-lt"/>
                <a:ea typeface="ＭＳ Ｐゴシック" pitchFamily="-110" charset="-128"/>
              </a:defRPr>
            </a:lvl3pPr>
            <a:lvl4pPr marL="1680058" indent="-310653" algn="l" rtl="0" eaLnBrk="1" fontAlgn="base" hangingPunct="1">
              <a:spcBef>
                <a:spcPts val="600"/>
              </a:spcBef>
              <a:spcAft>
                <a:spcPct val="0"/>
              </a:spcAft>
              <a:buClr>
                <a:srgbClr val="0790EC"/>
              </a:buClr>
              <a:buSzPct val="110000"/>
              <a:buFont typeface="Arial" panose="020B0604020202020204" pitchFamily="34" charset="0"/>
              <a:buChar char="•"/>
              <a:defRPr sz="1400">
                <a:solidFill>
                  <a:schemeClr val="tx1"/>
                </a:solidFill>
                <a:latin typeface="+mn-lt"/>
                <a:ea typeface="ＭＳ Ｐゴシック" pitchFamily="-110" charset="-128"/>
              </a:defRPr>
            </a:lvl4pPr>
            <a:lvl5pPr marL="2051996" indent="-219781" algn="l" rtl="0" eaLnBrk="1" fontAlgn="base" hangingPunct="1">
              <a:spcBef>
                <a:spcPts val="600"/>
              </a:spcBef>
              <a:spcAft>
                <a:spcPct val="0"/>
              </a:spcAft>
              <a:buClr>
                <a:srgbClr val="0790EC"/>
              </a:buClr>
              <a:buFont typeface="Arial" panose="020B0604020202020204" pitchFamily="34" charset="0"/>
              <a:buChar char="•"/>
              <a:defRPr sz="1400">
                <a:solidFill>
                  <a:schemeClr val="tx1"/>
                </a:solidFill>
                <a:latin typeface="+mn-lt"/>
                <a:ea typeface="ＭＳ Ｐゴシック" pitchFamily="-110" charset="-128"/>
              </a:defRPr>
            </a:lvl5pPr>
            <a:lvl6pPr marL="2660620"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3269245"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3877869"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4486494"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r>
              <a:rPr lang="en-US" sz="1799" kern="0"/>
              <a:t>Program Requirements</a:t>
            </a:r>
          </a:p>
        </p:txBody>
      </p:sp>
      <p:sp>
        <p:nvSpPr>
          <p:cNvPr id="18" name="Content Placeholder 21">
            <a:extLst>
              <a:ext uri="{FF2B5EF4-FFF2-40B4-BE49-F238E27FC236}">
                <a16:creationId xmlns:a16="http://schemas.microsoft.com/office/drawing/2014/main" id="{D0AC6187-8A3A-0AE7-639F-447A04C69E7F}"/>
              </a:ext>
            </a:extLst>
          </p:cNvPr>
          <p:cNvSpPr txBox="1">
            <a:spLocks/>
          </p:cNvSpPr>
          <p:nvPr/>
        </p:nvSpPr>
        <p:spPr bwMode="auto">
          <a:xfrm>
            <a:off x="4931530" y="631514"/>
            <a:ext cx="5412637" cy="366173"/>
          </a:xfrm>
          <a:prstGeom prst="rect">
            <a:avLst/>
          </a:prstGeom>
          <a:noFill/>
          <a:ln w="9525">
            <a:noFill/>
            <a:miter lim="800000"/>
            <a:headEnd/>
            <a:tailEnd/>
          </a:ln>
        </p:spPr>
        <p:txBody>
          <a:bodyPr vert="horz" wrap="square" lIns="121693" tIns="60846" rIns="121693" bIns="60846" numCol="1" anchor="t" anchorCtr="0" compatLnSpc="1">
            <a:prstTxWarp prst="textNoShape">
              <a:avLst/>
            </a:prstTxWarp>
          </a:bodyPr>
          <a:lstStyle>
            <a:lvl1pPr marL="0" indent="0" algn="l" rtl="0" eaLnBrk="1" fontAlgn="base" hangingPunct="1">
              <a:spcBef>
                <a:spcPts val="1200"/>
              </a:spcBef>
              <a:spcAft>
                <a:spcPct val="0"/>
              </a:spcAft>
              <a:buClr>
                <a:srgbClr val="0790EC"/>
              </a:buClr>
              <a:buSzPct val="125000"/>
              <a:buFont typeface="Arial" panose="020B0604020202020204" pitchFamily="34" charset="0"/>
              <a:buNone/>
              <a:defRPr sz="2400" b="1">
                <a:solidFill>
                  <a:schemeClr val="accent1"/>
                </a:solidFill>
                <a:latin typeface="+mn-lt"/>
                <a:ea typeface="ＭＳ Ｐゴシック" pitchFamily="-110" charset="-128"/>
                <a:cs typeface="ＭＳ Ｐゴシック" pitchFamily="-110" charset="-128"/>
              </a:defRPr>
            </a:lvl1pPr>
            <a:lvl2pPr marL="834746" indent="-378278" algn="l" rtl="0" eaLnBrk="1" fontAlgn="base" hangingPunct="1">
              <a:spcBef>
                <a:spcPts val="600"/>
              </a:spcBef>
              <a:spcAft>
                <a:spcPct val="0"/>
              </a:spcAft>
              <a:buClr>
                <a:srgbClr val="0790EC"/>
              </a:buClr>
              <a:buSzPct val="130000"/>
              <a:buFont typeface="Arial" panose="020B0604020202020204" pitchFamily="34" charset="0"/>
              <a:buChar char="•"/>
              <a:defRPr sz="1400">
                <a:solidFill>
                  <a:schemeClr val="tx1"/>
                </a:solidFill>
                <a:latin typeface="+mn-lt"/>
                <a:ea typeface="ＭＳ Ｐゴシック" pitchFamily="-110" charset="-128"/>
              </a:defRPr>
            </a:lvl2pPr>
            <a:lvl3pPr marL="1217249" indent="-230348" algn="l" rtl="0" eaLnBrk="1" fontAlgn="base" hangingPunct="1">
              <a:spcBef>
                <a:spcPts val="600"/>
              </a:spcBef>
              <a:spcAft>
                <a:spcPct val="0"/>
              </a:spcAft>
              <a:buClr>
                <a:srgbClr val="0790EC"/>
              </a:buClr>
              <a:buSzPct val="110000"/>
              <a:buFont typeface="Arial" panose="020B0604020202020204" pitchFamily="34" charset="0"/>
              <a:buChar char="•"/>
              <a:defRPr sz="1400">
                <a:solidFill>
                  <a:schemeClr val="tx1"/>
                </a:solidFill>
                <a:latin typeface="+mn-lt"/>
                <a:ea typeface="ＭＳ Ｐゴシック" pitchFamily="-110" charset="-128"/>
              </a:defRPr>
            </a:lvl3pPr>
            <a:lvl4pPr marL="1680058" indent="-310653" algn="l" rtl="0" eaLnBrk="1" fontAlgn="base" hangingPunct="1">
              <a:spcBef>
                <a:spcPts val="600"/>
              </a:spcBef>
              <a:spcAft>
                <a:spcPct val="0"/>
              </a:spcAft>
              <a:buClr>
                <a:srgbClr val="0790EC"/>
              </a:buClr>
              <a:buSzPct val="110000"/>
              <a:buFont typeface="Arial" panose="020B0604020202020204" pitchFamily="34" charset="0"/>
              <a:buChar char="•"/>
              <a:defRPr sz="1400">
                <a:solidFill>
                  <a:schemeClr val="tx1"/>
                </a:solidFill>
                <a:latin typeface="+mn-lt"/>
                <a:ea typeface="ＭＳ Ｐゴシック" pitchFamily="-110" charset="-128"/>
              </a:defRPr>
            </a:lvl4pPr>
            <a:lvl5pPr marL="2051996" indent="-219781" algn="l" rtl="0" eaLnBrk="1" fontAlgn="base" hangingPunct="1">
              <a:spcBef>
                <a:spcPts val="600"/>
              </a:spcBef>
              <a:spcAft>
                <a:spcPct val="0"/>
              </a:spcAft>
              <a:buClr>
                <a:srgbClr val="0790EC"/>
              </a:buClr>
              <a:buFont typeface="Arial" panose="020B0604020202020204" pitchFamily="34" charset="0"/>
              <a:buChar char="•"/>
              <a:defRPr sz="1400">
                <a:solidFill>
                  <a:schemeClr val="tx1"/>
                </a:solidFill>
                <a:latin typeface="+mn-lt"/>
                <a:ea typeface="ＭＳ Ｐゴシック" pitchFamily="-110" charset="-128"/>
              </a:defRPr>
            </a:lvl5pPr>
            <a:lvl6pPr marL="2660620"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3269245"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3877869"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4486494"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r>
              <a:rPr lang="en-US" sz="1799" kern="0"/>
              <a:t>Incentive Overview</a:t>
            </a:r>
          </a:p>
        </p:txBody>
      </p:sp>
      <p:graphicFrame>
        <p:nvGraphicFramePr>
          <p:cNvPr id="10" name="Table 9">
            <a:extLst>
              <a:ext uri="{FF2B5EF4-FFF2-40B4-BE49-F238E27FC236}">
                <a16:creationId xmlns:a16="http://schemas.microsoft.com/office/drawing/2014/main" id="{25DD36ED-0431-F5B4-AB69-658F9A747A40}"/>
              </a:ext>
            </a:extLst>
          </p:cNvPr>
          <p:cNvGraphicFramePr>
            <a:graphicFrameLocks noGrp="1"/>
          </p:cNvGraphicFramePr>
          <p:nvPr/>
        </p:nvGraphicFramePr>
        <p:xfrm>
          <a:off x="4931529" y="4475215"/>
          <a:ext cx="6508802" cy="1127688"/>
        </p:xfrm>
        <a:graphic>
          <a:graphicData uri="http://schemas.openxmlformats.org/drawingml/2006/table">
            <a:tbl>
              <a:tblPr>
                <a:tableStyleId>{5C22544A-7EE6-4342-B048-85BDC9FD1C3A}</a:tableStyleId>
              </a:tblPr>
              <a:tblGrid>
                <a:gridCol w="1375432">
                  <a:extLst>
                    <a:ext uri="{9D8B030D-6E8A-4147-A177-3AD203B41FA5}">
                      <a16:colId xmlns:a16="http://schemas.microsoft.com/office/drawing/2014/main" val="415386374"/>
                    </a:ext>
                  </a:extLst>
                </a:gridCol>
                <a:gridCol w="5133370">
                  <a:extLst>
                    <a:ext uri="{9D8B030D-6E8A-4147-A177-3AD203B41FA5}">
                      <a16:colId xmlns:a16="http://schemas.microsoft.com/office/drawing/2014/main" val="2456546293"/>
                    </a:ext>
                  </a:extLst>
                </a:gridCol>
              </a:tblGrid>
              <a:tr h="312038">
                <a:tc>
                  <a:txBody>
                    <a:bodyPr/>
                    <a:lstStyle/>
                    <a:p>
                      <a:pPr algn="l" fontAlgn="b"/>
                      <a:r>
                        <a:rPr lang="en-US" sz="1400" b="1" u="none" strike="noStrike">
                          <a:solidFill>
                            <a:schemeClr val="tx2"/>
                          </a:solidFill>
                          <a:effectLst/>
                          <a:latin typeface="+mn-lt"/>
                        </a:rPr>
                        <a:t>Con Edison</a:t>
                      </a: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400" b="0" i="0" u="none" strike="noStrike" kern="0" cap="none" spc="0" normalizeH="0" baseline="0" noProof="0">
                          <a:ln>
                            <a:noFill/>
                          </a:ln>
                          <a:solidFill>
                            <a:prstClr val="black"/>
                          </a:solidFill>
                          <a:effectLst/>
                          <a:uLnTx/>
                          <a:uFillTx/>
                          <a:latin typeface="+mn-lt"/>
                          <a:ea typeface="ＭＳ Ｐゴシック" pitchFamily="-110" charset="-128"/>
                        </a:rPr>
                        <a:t>Receive, or plan to receive, service from Con Edison</a:t>
                      </a:r>
                      <a:endParaRPr lang="en-US" sz="1400" kern="0"/>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158522"/>
                  </a:ext>
                </a:extLst>
              </a:tr>
              <a:tr h="556142">
                <a:tc>
                  <a:txBody>
                    <a:bodyPr/>
                    <a:lstStyle/>
                    <a:p>
                      <a:pPr marL="0" marR="0" lvl="0" indent="0" algn="l" defTabSz="608625" rtl="0" eaLnBrk="1" fontAlgn="b" latinLnBrk="0" hangingPunct="1">
                        <a:lnSpc>
                          <a:spcPct val="100000"/>
                        </a:lnSpc>
                        <a:spcBef>
                          <a:spcPts val="0"/>
                        </a:spcBef>
                        <a:spcAft>
                          <a:spcPts val="0"/>
                        </a:spcAft>
                        <a:buClrTx/>
                        <a:buSzTx/>
                        <a:buFontTx/>
                        <a:buNone/>
                        <a:tabLst/>
                        <a:defRPr/>
                      </a:pPr>
                      <a:r>
                        <a:rPr lang="en-US" sz="1400" b="1" u="none" strike="noStrike">
                          <a:solidFill>
                            <a:schemeClr val="tx2"/>
                          </a:solidFill>
                          <a:effectLst/>
                          <a:latin typeface="+mn-lt"/>
                        </a:rPr>
                        <a:t>Eligible Commercial Stations </a:t>
                      </a:r>
                      <a:endParaRPr lang="en-US" sz="1400" b="1" i="0" u="none" strike="noStrike">
                        <a:solidFill>
                          <a:schemeClr val="tx2"/>
                        </a:solidFill>
                        <a:effectLst/>
                        <a:latin typeface="+mn-lt"/>
                      </a:endParaRP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kumimoji="0" lang="en-US" sz="1400" b="1" i="0" u="none" strike="noStrike" kern="0" cap="none" spc="0" normalizeH="0" baseline="0" noProof="0">
                        <a:ln>
                          <a:noFill/>
                        </a:ln>
                        <a:solidFill>
                          <a:srgbClr val="0581C1"/>
                        </a:solidFill>
                        <a:effectLst/>
                        <a:uLnTx/>
                        <a:uFillTx/>
                        <a:latin typeface="+mn-lt"/>
                        <a:ea typeface="ＭＳ Ｐゴシック" pitchFamily="-110" charset="-128"/>
                      </a:endParaRP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8621860"/>
                  </a:ext>
                </a:extLst>
              </a:tr>
            </a:tbl>
          </a:graphicData>
        </a:graphic>
      </p:graphicFrame>
      <p:sp>
        <p:nvSpPr>
          <p:cNvPr id="14" name="Content Placeholder 4">
            <a:extLst>
              <a:ext uri="{FF2B5EF4-FFF2-40B4-BE49-F238E27FC236}">
                <a16:creationId xmlns:a16="http://schemas.microsoft.com/office/drawing/2014/main" id="{C469AE55-7483-19C2-8F6F-D97FEFA52FE1}"/>
              </a:ext>
            </a:extLst>
          </p:cNvPr>
          <p:cNvSpPr txBox="1">
            <a:spLocks/>
          </p:cNvSpPr>
          <p:nvPr/>
        </p:nvSpPr>
        <p:spPr>
          <a:xfrm>
            <a:off x="4931529" y="1053760"/>
            <a:ext cx="6576512" cy="323165"/>
          </a:xfrm>
          <a:prstGeom prst="rect">
            <a:avLst/>
          </a:prstGeom>
        </p:spPr>
        <p:txBody>
          <a:bodyPr vert="horz" wrap="square" lIns="118872" tIns="64008" rIns="118872" bIns="64008" rtlCol="0">
            <a:sp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Clr>
                <a:srgbClr val="0790EC"/>
              </a:buClr>
              <a:buFont typeface="Arial" panose="020B0604020202020204" pitchFamily="34" charset="0"/>
              <a:buChar char="•"/>
              <a:defRPr lang="en-US" sz="2200" b="0" kern="1200">
                <a:solidFill>
                  <a:schemeClr val="tx1"/>
                </a:solidFill>
                <a:latin typeface="+mn-lt"/>
                <a:ea typeface="+mn-ea"/>
                <a:cs typeface="+mn-cs"/>
                <a:sym typeface="+mn-lt"/>
              </a:defRPr>
            </a:lvl2pPr>
            <a:lvl3pPr marL="482400" indent="-234000" algn="l" defTabSz="914400" rtl="0" eaLnBrk="1" latinLnBrk="0" hangingPunct="1">
              <a:lnSpc>
                <a:spcPct val="100000"/>
              </a:lnSpc>
              <a:spcBef>
                <a:spcPts val="600"/>
              </a:spcBef>
              <a:buClr>
                <a:srgbClr val="0790EC"/>
              </a:buClr>
              <a:buFont typeface="Arial Narrow" pitchFamily="34" charset="0"/>
              <a:buChar char="–"/>
              <a:defRPr lang="en-US" sz="2000" b="0" kern="1200">
                <a:solidFill>
                  <a:schemeClr val="tx1"/>
                </a:solidFill>
                <a:latin typeface="+mn-lt"/>
                <a:ea typeface="+mn-ea"/>
                <a:cs typeface="+mn-cs"/>
                <a:sym typeface="+mn-lt"/>
              </a:defRPr>
            </a:lvl3pPr>
            <a:lvl4pPr marL="698400" indent="-201600" algn="l" defTabSz="914400" rtl="0" eaLnBrk="1" latinLnBrk="0" hangingPunct="1">
              <a:lnSpc>
                <a:spcPct val="100000"/>
              </a:lnSpc>
              <a:spcBef>
                <a:spcPts val="600"/>
              </a:spcBef>
              <a:buClr>
                <a:srgbClr val="0790EC"/>
              </a:buClr>
              <a:buFont typeface="Arial" panose="020B0604020202020204" pitchFamily="34" charset="0"/>
              <a:buChar char="•"/>
              <a:defRPr lang="en-US" sz="1800" b="0" kern="1200">
                <a:solidFill>
                  <a:schemeClr val="tx1"/>
                </a:solidFill>
                <a:latin typeface="+mn-lt"/>
                <a:ea typeface="+mn-ea"/>
                <a:cs typeface="+mn-cs"/>
                <a:sym typeface="+mn-lt"/>
              </a:defRPr>
            </a:lvl4pPr>
            <a:lvl5pPr marL="984150" indent="-285750" algn="l" defTabSz="914400" rtl="0" eaLnBrk="1" latinLnBrk="0" hangingPunct="1">
              <a:lnSpc>
                <a:spcPct val="100000"/>
              </a:lnSpc>
              <a:spcBef>
                <a:spcPts val="600"/>
              </a:spcBef>
              <a:buClr>
                <a:srgbClr val="0790EC"/>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lvl="1" indent="0" fontAlgn="base">
              <a:spcBef>
                <a:spcPts val="400"/>
              </a:spcBef>
              <a:spcAft>
                <a:spcPct val="0"/>
              </a:spcAft>
              <a:buClrTx/>
              <a:buSzPct val="100000"/>
              <a:buNone/>
              <a:defRPr/>
            </a:pPr>
            <a:r>
              <a:rPr lang="en-US" altLang="en-US" sz="1400" i="1" bmk="_Hlk61522805">
                <a:solidFill>
                  <a:srgbClr val="000000"/>
                </a:solidFill>
                <a:latin typeface="Arial" panose="020B0604020202020204"/>
              </a:rPr>
              <a:t>The more you shift to overnight and off network peak, the more you earn</a:t>
            </a:r>
            <a:endParaRPr lang="en-US" sz="1400" i="1">
              <a:solidFill>
                <a:srgbClr val="000000"/>
              </a:solidFill>
              <a:latin typeface="Arial" panose="020B0604020202020204"/>
            </a:endParaRPr>
          </a:p>
        </p:txBody>
      </p:sp>
      <p:sp>
        <p:nvSpPr>
          <p:cNvPr id="4" name="TextBox 3">
            <a:extLst>
              <a:ext uri="{FF2B5EF4-FFF2-40B4-BE49-F238E27FC236}">
                <a16:creationId xmlns:a16="http://schemas.microsoft.com/office/drawing/2014/main" id="{7BCF4EDB-9853-CEE1-D2F7-85F8370FDBCD}"/>
              </a:ext>
            </a:extLst>
          </p:cNvPr>
          <p:cNvSpPr txBox="1"/>
          <p:nvPr/>
        </p:nvSpPr>
        <p:spPr>
          <a:xfrm>
            <a:off x="6344858" y="4886547"/>
            <a:ext cx="6705274" cy="1215693"/>
          </a:xfrm>
          <a:prstGeom prst="rect">
            <a:avLst/>
          </a:prstGeom>
          <a:noFill/>
          <a:ln w="38100">
            <a:noFill/>
          </a:ln>
        </p:spPr>
        <p:txBody>
          <a:bodyPr wrap="square" lIns="91416" tIns="45708" rIns="91416" bIns="45708" anchor="t">
            <a:spAutoFit/>
          </a:bodyPr>
          <a:lstStyle/>
          <a:p>
            <a:pPr marL="229801" lvl="1" indent="-229801">
              <a:lnSpc>
                <a:spcPct val="90000"/>
              </a:lnSpc>
              <a:spcAft>
                <a:spcPts val="300"/>
              </a:spcAft>
              <a:buClr>
                <a:srgbClr val="0790EC"/>
              </a:buClr>
              <a:buFont typeface="Arial" panose="020B0604020202020204" pitchFamily="34" charset="0"/>
              <a:buChar char="•"/>
            </a:pPr>
            <a:r>
              <a:rPr lang="en-US" sz="1400">
                <a:cs typeface="Arial"/>
              </a:rPr>
              <a:t>Public Station</a:t>
            </a:r>
          </a:p>
          <a:p>
            <a:pPr marL="229801" lvl="1" indent="-229801">
              <a:lnSpc>
                <a:spcPct val="90000"/>
              </a:lnSpc>
              <a:spcAft>
                <a:spcPts val="300"/>
              </a:spcAft>
              <a:buClr>
                <a:srgbClr val="0790EC"/>
              </a:buClr>
              <a:buFont typeface="Arial" panose="020B0604020202020204" pitchFamily="34" charset="0"/>
              <a:buChar char="•"/>
            </a:pPr>
            <a:r>
              <a:rPr lang="en-US" sz="1400">
                <a:cs typeface="Arial"/>
              </a:rPr>
              <a:t>Workplace</a:t>
            </a:r>
          </a:p>
          <a:p>
            <a:pPr marL="229801" lvl="1" indent="-229801">
              <a:lnSpc>
                <a:spcPct val="90000"/>
              </a:lnSpc>
              <a:spcAft>
                <a:spcPts val="300"/>
              </a:spcAft>
              <a:buClr>
                <a:srgbClr val="0790EC"/>
              </a:buClr>
              <a:buFont typeface="Arial" panose="020B0604020202020204" pitchFamily="34" charset="0"/>
              <a:buChar char="•"/>
            </a:pPr>
            <a:r>
              <a:rPr lang="en-US" sz="1400">
                <a:cs typeface="Arial"/>
              </a:rPr>
              <a:t>Light-duty, Medium-duty, Heavy-duty fleets</a:t>
            </a:r>
          </a:p>
          <a:p>
            <a:pPr marL="229801" lvl="1" indent="-229801">
              <a:lnSpc>
                <a:spcPct val="90000"/>
              </a:lnSpc>
              <a:spcAft>
                <a:spcPts val="300"/>
              </a:spcAft>
              <a:buClr>
                <a:srgbClr val="0790EC"/>
              </a:buClr>
              <a:buFont typeface="Arial" panose="020B0604020202020204" pitchFamily="34" charset="0"/>
              <a:buChar char="•"/>
            </a:pPr>
            <a:r>
              <a:rPr lang="en-US" sz="1400">
                <a:cs typeface="Arial"/>
              </a:rPr>
              <a:t>Multifamily Housing</a:t>
            </a:r>
          </a:p>
          <a:p>
            <a:pPr marL="229801" lvl="1" indent="-229801">
              <a:lnSpc>
                <a:spcPct val="90000"/>
              </a:lnSpc>
              <a:spcAft>
                <a:spcPts val="300"/>
              </a:spcAft>
              <a:buClr>
                <a:srgbClr val="0790EC"/>
              </a:buClr>
              <a:buFont typeface="Arial" panose="020B0604020202020204" pitchFamily="34" charset="0"/>
              <a:buChar char="•"/>
            </a:pPr>
            <a:r>
              <a:rPr lang="en-US" sz="1400">
                <a:cs typeface="Arial"/>
              </a:rPr>
              <a:t>Industrial Locations</a:t>
            </a:r>
          </a:p>
        </p:txBody>
      </p:sp>
      <p:graphicFrame>
        <p:nvGraphicFramePr>
          <p:cNvPr id="20" name="Table 20">
            <a:extLst>
              <a:ext uri="{FF2B5EF4-FFF2-40B4-BE49-F238E27FC236}">
                <a16:creationId xmlns:a16="http://schemas.microsoft.com/office/drawing/2014/main" id="{90957911-95C6-06E6-D320-AE0867046E13}"/>
              </a:ext>
            </a:extLst>
          </p:cNvPr>
          <p:cNvGraphicFramePr>
            <a:graphicFrameLocks noGrp="1"/>
          </p:cNvGraphicFramePr>
          <p:nvPr/>
        </p:nvGraphicFramePr>
        <p:xfrm>
          <a:off x="5039524" y="1373479"/>
          <a:ext cx="6796698" cy="1993392"/>
        </p:xfrm>
        <a:graphic>
          <a:graphicData uri="http://schemas.openxmlformats.org/drawingml/2006/table">
            <a:tbl>
              <a:tblPr>
                <a:tableStyleId>{5C22544A-7EE6-4342-B048-85BDC9FD1C3A}</a:tableStyleId>
              </a:tblPr>
              <a:tblGrid>
                <a:gridCol w="1895127">
                  <a:extLst>
                    <a:ext uri="{9D8B030D-6E8A-4147-A177-3AD203B41FA5}">
                      <a16:colId xmlns:a16="http://schemas.microsoft.com/office/drawing/2014/main" val="3670227675"/>
                    </a:ext>
                  </a:extLst>
                </a:gridCol>
                <a:gridCol w="4901571">
                  <a:extLst>
                    <a:ext uri="{9D8B030D-6E8A-4147-A177-3AD203B41FA5}">
                      <a16:colId xmlns:a16="http://schemas.microsoft.com/office/drawing/2014/main" val="3063616005"/>
                    </a:ext>
                  </a:extLst>
                </a:gridCol>
              </a:tblGrid>
              <a:tr h="370840">
                <a:tc>
                  <a:txBody>
                    <a:bodyPr/>
                    <a:lstStyle/>
                    <a:p>
                      <a:pPr marL="0" marR="0" lvl="0" indent="0" algn="l" defTabSz="608625" rtl="0" eaLnBrk="1" fontAlgn="auto" latinLnBrk="0" hangingPunct="1">
                        <a:lnSpc>
                          <a:spcPct val="100000"/>
                        </a:lnSpc>
                        <a:spcBef>
                          <a:spcPts val="0"/>
                        </a:spcBef>
                        <a:spcAft>
                          <a:spcPts val="0"/>
                        </a:spcAft>
                        <a:buClrTx/>
                        <a:buSzTx/>
                        <a:buFontTx/>
                        <a:buNone/>
                        <a:tabLst/>
                        <a:defRPr/>
                      </a:pPr>
                      <a:r>
                        <a:rPr lang="en-US" sz="1400" b="1">
                          <a:solidFill>
                            <a:prstClr val="white"/>
                          </a:solidFill>
                          <a:latin typeface="+mn-lt"/>
                        </a:rPr>
                        <a:t>Peak Avoidance</a:t>
                      </a:r>
                    </a:p>
                  </a:txBody>
                  <a:tcPr marL="118872" marR="118872" marT="118872" marB="118872">
                    <a:solidFill>
                      <a:schemeClr val="accent1"/>
                    </a:solidFill>
                  </a:tcPr>
                </a:tc>
                <a:tc>
                  <a:txBody>
                    <a:bodyPr/>
                    <a:lstStyle/>
                    <a:p>
                      <a:pPr marL="0" marR="0" lvl="0" indent="0" algn="l" defTabSz="608625" rtl="0" eaLnBrk="1" fontAlgn="auto" latinLnBrk="0" hangingPunct="1">
                        <a:lnSpc>
                          <a:spcPct val="100000"/>
                        </a:lnSpc>
                        <a:spcBef>
                          <a:spcPts val="0"/>
                        </a:spcBef>
                        <a:spcAft>
                          <a:spcPts val="0"/>
                        </a:spcAft>
                        <a:buClrTx/>
                        <a:buSzTx/>
                        <a:buFontTx/>
                        <a:buNone/>
                        <a:tabLst/>
                        <a:defRPr/>
                      </a:pPr>
                      <a:r>
                        <a:rPr lang="en-US" sz="1400" kern="0">
                          <a:latin typeface="+mn-lt"/>
                        </a:rPr>
                        <a:t>Earn incentives during </a:t>
                      </a:r>
                      <a:r>
                        <a:rPr lang="en-US" sz="1400" b="1" kern="0">
                          <a:latin typeface="+mn-lt"/>
                          <a:hlinkClick r:id="rId10">
                            <a:extLst>
                              <a:ext uri="{A12FA001-AC4F-418D-AE19-62706E023703}">
                                <ahyp:hlinkClr xmlns:ahyp="http://schemas.microsoft.com/office/drawing/2018/hyperlinkcolor" val="tx"/>
                              </a:ext>
                            </a:extLst>
                          </a:hlinkClick>
                        </a:rPr>
                        <a:t>4-hour network peak</a:t>
                      </a:r>
                      <a:r>
                        <a:rPr lang="en-US" sz="1400" kern="0">
                          <a:latin typeface="+mn-lt"/>
                        </a:rPr>
                        <a:t> window with every kW avoided relative to nameplate capacity</a:t>
                      </a:r>
                      <a:endParaRPr lang="en-US" sz="1400" kern="0">
                        <a:latin typeface="+mn-lt"/>
                        <a:cs typeface="Arial"/>
                      </a:endParaRPr>
                    </a:p>
                  </a:txBody>
                  <a:tcPr marL="118872" marR="118872" marT="118872" marB="118872"/>
                </a:tc>
                <a:extLst>
                  <a:ext uri="{0D108BD9-81ED-4DB2-BD59-A6C34878D82A}">
                    <a16:rowId xmlns:a16="http://schemas.microsoft.com/office/drawing/2014/main" val="729273273"/>
                  </a:ext>
                </a:extLst>
              </a:tr>
              <a:tr h="370840">
                <a:tc>
                  <a:txBody>
                    <a:bodyPr/>
                    <a:lstStyle/>
                    <a:p>
                      <a:pPr marL="0" marR="0" lvl="0" indent="0" algn="l" defTabSz="608625" rtl="0" eaLnBrk="1" fontAlgn="auto" latinLnBrk="0" hangingPunct="1">
                        <a:lnSpc>
                          <a:spcPct val="100000"/>
                        </a:lnSpc>
                        <a:spcBef>
                          <a:spcPts val="0"/>
                        </a:spcBef>
                        <a:spcAft>
                          <a:spcPts val="0"/>
                        </a:spcAft>
                        <a:buClrTx/>
                        <a:buSzTx/>
                        <a:buFontTx/>
                        <a:buNone/>
                        <a:tabLst/>
                        <a:defRPr/>
                      </a:pPr>
                      <a:r>
                        <a:rPr lang="en-US" sz="1400" b="1">
                          <a:solidFill>
                            <a:prstClr val="white"/>
                          </a:solidFill>
                          <a:latin typeface="+mn-lt"/>
                        </a:rPr>
                        <a:t>Overnight</a:t>
                      </a:r>
                    </a:p>
                  </a:txBody>
                  <a:tcPr marL="118872" marR="118872" marT="118872" marB="118872">
                    <a:solidFill>
                      <a:schemeClr val="accent1"/>
                    </a:solidFill>
                  </a:tcPr>
                </a:tc>
                <a:tc>
                  <a:txBody>
                    <a:bodyPr/>
                    <a:lstStyle/>
                    <a:p>
                      <a:pPr indent="-379005" defTabSz="913304">
                        <a:buClr>
                          <a:srgbClr val="0078CF"/>
                        </a:buClr>
                        <a:defRPr/>
                      </a:pPr>
                      <a:r>
                        <a:rPr lang="en-US" sz="1400" kern="0">
                          <a:latin typeface="+mn-lt"/>
                          <a:cs typeface="Arial"/>
                        </a:rPr>
                        <a:t>Earn incentives </a:t>
                      </a:r>
                      <a:r>
                        <a:rPr lang="en-US" sz="1400" b="1" kern="0">
                          <a:latin typeface="+mn-lt"/>
                          <a:cs typeface="Arial"/>
                        </a:rPr>
                        <a:t>all days, year-round</a:t>
                      </a:r>
                      <a:r>
                        <a:rPr lang="en-US" sz="1400" kern="0">
                          <a:latin typeface="+mn-lt"/>
                          <a:cs typeface="Arial"/>
                        </a:rPr>
                        <a:t> for charging overnight </a:t>
                      </a:r>
                    </a:p>
                    <a:p>
                      <a:pPr indent="-379005" defTabSz="913304">
                        <a:buClr>
                          <a:srgbClr val="0078CF"/>
                        </a:buClr>
                        <a:defRPr/>
                      </a:pPr>
                      <a:r>
                        <a:rPr lang="en-US" sz="1400" kern="0">
                          <a:latin typeface="+mn-lt"/>
                          <a:cs typeface="Arial"/>
                        </a:rPr>
                        <a:t>from midnight to 8 AM</a:t>
                      </a:r>
                    </a:p>
                  </a:txBody>
                  <a:tcPr marL="118872" marR="118872" marT="118872" marB="118872"/>
                </a:tc>
                <a:extLst>
                  <a:ext uri="{0D108BD9-81ED-4DB2-BD59-A6C34878D82A}">
                    <a16:rowId xmlns:a16="http://schemas.microsoft.com/office/drawing/2014/main" val="446300317"/>
                  </a:ext>
                </a:extLst>
              </a:tr>
              <a:tr h="370840">
                <a:tc>
                  <a:txBody>
                    <a:bodyPr/>
                    <a:lstStyle/>
                    <a:p>
                      <a:pPr marL="0" marR="0" lvl="0" indent="0" algn="l" defTabSz="608625" rtl="0" eaLnBrk="1" fontAlgn="auto" latinLnBrk="0" hangingPunct="1">
                        <a:lnSpc>
                          <a:spcPct val="100000"/>
                        </a:lnSpc>
                        <a:spcBef>
                          <a:spcPts val="0"/>
                        </a:spcBef>
                        <a:spcAft>
                          <a:spcPts val="0"/>
                        </a:spcAft>
                        <a:buClrTx/>
                        <a:buSzTx/>
                        <a:buFontTx/>
                        <a:buNone/>
                        <a:tabLst/>
                        <a:defRPr/>
                      </a:pPr>
                      <a:r>
                        <a:rPr lang="en-US" sz="1400" b="1">
                          <a:solidFill>
                            <a:prstClr val="white"/>
                          </a:solidFill>
                          <a:latin typeface="+mn-lt"/>
                        </a:rPr>
                        <a:t>Bonus</a:t>
                      </a:r>
                    </a:p>
                  </a:txBody>
                  <a:tcPr marL="118872" marR="118872" marT="118872" marB="118872">
                    <a:solidFill>
                      <a:schemeClr val="accent1"/>
                    </a:solidFill>
                  </a:tcPr>
                </a:tc>
                <a:tc>
                  <a:txBody>
                    <a:bodyPr/>
                    <a:lstStyle/>
                    <a:p>
                      <a:pPr marL="0" marR="0" lvl="0" indent="0" algn="l" defTabSz="608625" rtl="0" eaLnBrk="1" fontAlgn="auto" latinLnBrk="0" hangingPunct="1">
                        <a:lnSpc>
                          <a:spcPct val="100000"/>
                        </a:lnSpc>
                        <a:spcBef>
                          <a:spcPts val="0"/>
                        </a:spcBef>
                        <a:spcAft>
                          <a:spcPts val="0"/>
                        </a:spcAft>
                        <a:buClrTx/>
                        <a:buSzTx/>
                        <a:buFontTx/>
                        <a:buNone/>
                        <a:tabLst/>
                        <a:defRPr/>
                      </a:pPr>
                      <a:r>
                        <a:rPr lang="en-US" sz="1400">
                          <a:solidFill>
                            <a:prstClr val="black"/>
                          </a:solidFill>
                          <a:latin typeface="+mn-lt"/>
                        </a:rPr>
                        <a:t>Earn incentives for </a:t>
                      </a:r>
                      <a:r>
                        <a:rPr lang="en-US" sz="1400" b="1">
                          <a:solidFill>
                            <a:prstClr val="black"/>
                          </a:solidFill>
                          <a:latin typeface="+mn-lt"/>
                        </a:rPr>
                        <a:t>public charging </a:t>
                      </a:r>
                      <a:r>
                        <a:rPr lang="en-US" sz="1400">
                          <a:solidFill>
                            <a:prstClr val="black"/>
                          </a:solidFill>
                          <a:latin typeface="+mn-lt"/>
                        </a:rPr>
                        <a:t>through early 2025</a:t>
                      </a:r>
                    </a:p>
                  </a:txBody>
                  <a:tcPr marL="118872" marR="118872" marT="118872" marB="118872"/>
                </a:tc>
                <a:extLst>
                  <a:ext uri="{0D108BD9-81ED-4DB2-BD59-A6C34878D82A}">
                    <a16:rowId xmlns:a16="http://schemas.microsoft.com/office/drawing/2014/main" val="3954124972"/>
                  </a:ext>
                </a:extLst>
              </a:tr>
            </a:tbl>
          </a:graphicData>
        </a:graphic>
      </p:graphicFrame>
      <p:grpSp>
        <p:nvGrpSpPr>
          <p:cNvPr id="6" name="Group 5">
            <a:extLst>
              <a:ext uri="{FF2B5EF4-FFF2-40B4-BE49-F238E27FC236}">
                <a16:creationId xmlns:a16="http://schemas.microsoft.com/office/drawing/2014/main" id="{C6916907-EF70-E970-F342-B7BB6D2B1350}"/>
              </a:ext>
            </a:extLst>
          </p:cNvPr>
          <p:cNvGrpSpPr/>
          <p:nvPr/>
        </p:nvGrpSpPr>
        <p:grpSpPr>
          <a:xfrm>
            <a:off x="547938" y="1368949"/>
            <a:ext cx="1058163" cy="1058163"/>
            <a:chOff x="547938" y="1368949"/>
            <a:chExt cx="1058163" cy="1058163"/>
          </a:xfrm>
        </p:grpSpPr>
        <p:sp>
          <p:nvSpPr>
            <p:cNvPr id="7" name="Oval 6">
              <a:extLst>
                <a:ext uri="{FF2B5EF4-FFF2-40B4-BE49-F238E27FC236}">
                  <a16:creationId xmlns:a16="http://schemas.microsoft.com/office/drawing/2014/main" id="{CF7FE14A-6FB3-FBB2-28A6-97E0C0348EC3}"/>
                </a:ext>
              </a:extLst>
            </p:cNvPr>
            <p:cNvSpPr/>
            <p:nvPr/>
          </p:nvSpPr>
          <p:spPr>
            <a:xfrm>
              <a:off x="547938" y="1368949"/>
              <a:ext cx="1058163" cy="1058163"/>
            </a:xfrm>
            <a:prstGeom prst="ellipse">
              <a:avLst/>
            </a:prstGeom>
            <a:solidFill>
              <a:sysClr val="window" lastClr="FFFFFF"/>
            </a:solidFill>
            <a:ln w="57150" cap="flat" cmpd="sng" algn="ctr">
              <a:gradFill>
                <a:gsLst>
                  <a:gs pos="0">
                    <a:srgbClr val="6E6F73"/>
                  </a:gs>
                  <a:gs pos="100000">
                    <a:srgbClr val="BEBEC0"/>
                  </a:gs>
                </a:gsLst>
                <a:lin ang="2700000" scaled="0"/>
              </a:gradFill>
              <a:prstDash val="solid"/>
            </a:ln>
            <a:effectLst/>
          </p:spPr>
          <p:txBody>
            <a:bodyPr lIns="0" tIns="0" rIns="0" bIns="913924" rtlCol="0" anchor="ctr"/>
            <a:lstStyle/>
            <a:p>
              <a:pPr algn="ctr" defTabSz="913852">
                <a:defRPr/>
              </a:pPr>
              <a:endParaRPr lang="en-US" sz="2398" kern="0">
                <a:solidFill>
                  <a:srgbClr val="575757"/>
                </a:solidFill>
                <a:latin typeface="Trebuchet MS" panose="020B0603020202020204" pitchFamily="34" charset="0"/>
              </a:endParaRPr>
            </a:p>
          </p:txBody>
        </p:sp>
        <p:sp>
          <p:nvSpPr>
            <p:cNvPr id="8" name="Graphic 114">
              <a:extLst>
                <a:ext uri="{FF2B5EF4-FFF2-40B4-BE49-F238E27FC236}">
                  <a16:creationId xmlns:a16="http://schemas.microsoft.com/office/drawing/2014/main" id="{5B2DCC28-F943-9A7A-A086-8BB32B728597}"/>
                </a:ext>
              </a:extLst>
            </p:cNvPr>
            <p:cNvSpPr>
              <a:spLocks noChangeAspect="1"/>
            </p:cNvSpPr>
            <p:nvPr/>
          </p:nvSpPr>
          <p:spPr>
            <a:xfrm>
              <a:off x="775665" y="1547876"/>
              <a:ext cx="586524" cy="586520"/>
            </a:xfrm>
            <a:custGeom>
              <a:avLst/>
              <a:gdLst>
                <a:gd name="connsiteX0" fmla="*/ 141387 w 952500"/>
                <a:gd name="connsiteY0" fmla="*/ 368339 h 952496"/>
                <a:gd name="connsiteX1" fmla="*/ 196638 w 952500"/>
                <a:gd name="connsiteY1" fmla="*/ 345452 h 952496"/>
                <a:gd name="connsiteX2" fmla="*/ 201935 w 952500"/>
                <a:gd name="connsiteY2" fmla="*/ 339587 h 952496"/>
                <a:gd name="connsiteX3" fmla="*/ 286927 w 952500"/>
                <a:gd name="connsiteY3" fmla="*/ 374995 h 952496"/>
                <a:gd name="connsiteX4" fmla="*/ 286498 w 952500"/>
                <a:gd name="connsiteY4" fmla="*/ 383232 h 952496"/>
                <a:gd name="connsiteX5" fmla="*/ 309389 w 952500"/>
                <a:gd name="connsiteY5" fmla="*/ 438477 h 952496"/>
                <a:gd name="connsiteX6" fmla="*/ 364633 w 952500"/>
                <a:gd name="connsiteY6" fmla="*/ 461367 h 952496"/>
                <a:gd name="connsiteX7" fmla="*/ 419881 w 952500"/>
                <a:gd name="connsiteY7" fmla="*/ 438477 h 952496"/>
                <a:gd name="connsiteX8" fmla="*/ 442767 w 952500"/>
                <a:gd name="connsiteY8" fmla="*/ 383232 h 952496"/>
                <a:gd name="connsiteX9" fmla="*/ 426835 w 952500"/>
                <a:gd name="connsiteY9" fmla="*/ 335943 h 952496"/>
                <a:gd name="connsiteX10" fmla="*/ 561614 w 952500"/>
                <a:gd name="connsiteY10" fmla="*/ 151746 h 952496"/>
                <a:gd name="connsiteX11" fmla="*/ 587867 w 952500"/>
                <a:gd name="connsiteY11" fmla="*/ 156270 h 952496"/>
                <a:gd name="connsiteX12" fmla="*/ 637137 w 952500"/>
                <a:gd name="connsiteY12" fmla="*/ 138774 h 952496"/>
                <a:gd name="connsiteX13" fmla="*/ 736692 w 952500"/>
                <a:gd name="connsiteY13" fmla="*/ 206808 h 952496"/>
                <a:gd name="connsiteX14" fmla="*/ 732979 w 952500"/>
                <a:gd name="connsiteY14" fmla="*/ 230677 h 952496"/>
                <a:gd name="connsiteX15" fmla="*/ 755861 w 952500"/>
                <a:gd name="connsiteY15" fmla="*/ 285920 h 952496"/>
                <a:gd name="connsiteX16" fmla="*/ 811113 w 952500"/>
                <a:gd name="connsiteY16" fmla="*/ 308811 h 952496"/>
                <a:gd name="connsiteX17" fmla="*/ 866362 w 952500"/>
                <a:gd name="connsiteY17" fmla="*/ 285920 h 952496"/>
                <a:gd name="connsiteX18" fmla="*/ 889248 w 952500"/>
                <a:gd name="connsiteY18" fmla="*/ 230677 h 952496"/>
                <a:gd name="connsiteX19" fmla="*/ 866362 w 952500"/>
                <a:gd name="connsiteY19" fmla="*/ 175429 h 952496"/>
                <a:gd name="connsiteX20" fmla="*/ 811113 w 952500"/>
                <a:gd name="connsiteY20" fmla="*/ 152542 h 952496"/>
                <a:gd name="connsiteX21" fmla="*/ 761847 w 952500"/>
                <a:gd name="connsiteY21" fmla="*/ 170030 h 952496"/>
                <a:gd name="connsiteX22" fmla="*/ 662289 w 952500"/>
                <a:gd name="connsiteY22" fmla="*/ 102000 h 952496"/>
                <a:gd name="connsiteX23" fmla="*/ 666002 w 952500"/>
                <a:gd name="connsiteY23" fmla="*/ 78135 h 952496"/>
                <a:gd name="connsiteX24" fmla="*/ 643120 w 952500"/>
                <a:gd name="connsiteY24" fmla="*/ 22884 h 952496"/>
                <a:gd name="connsiteX25" fmla="*/ 587867 w 952500"/>
                <a:gd name="connsiteY25" fmla="*/ 0 h 952496"/>
                <a:gd name="connsiteX26" fmla="*/ 532619 w 952500"/>
                <a:gd name="connsiteY26" fmla="*/ 22884 h 952496"/>
                <a:gd name="connsiteX27" fmla="*/ 509733 w 952500"/>
                <a:gd name="connsiteY27" fmla="*/ 78135 h 952496"/>
                <a:gd name="connsiteX28" fmla="*/ 525672 w 952500"/>
                <a:gd name="connsiteY28" fmla="*/ 125429 h 952496"/>
                <a:gd name="connsiteX29" fmla="*/ 390893 w 952500"/>
                <a:gd name="connsiteY29" fmla="*/ 309625 h 952496"/>
                <a:gd name="connsiteX30" fmla="*/ 364633 w 952500"/>
                <a:gd name="connsiteY30" fmla="*/ 305098 h 952496"/>
                <a:gd name="connsiteX31" fmla="*/ 309389 w 952500"/>
                <a:gd name="connsiteY31" fmla="*/ 327985 h 952496"/>
                <a:gd name="connsiteX32" fmla="*/ 304077 w 952500"/>
                <a:gd name="connsiteY32" fmla="*/ 333860 h 952496"/>
                <a:gd name="connsiteX33" fmla="*/ 219089 w 952500"/>
                <a:gd name="connsiteY33" fmla="*/ 298452 h 952496"/>
                <a:gd name="connsiteX34" fmla="*/ 219521 w 952500"/>
                <a:gd name="connsiteY34" fmla="*/ 290208 h 952496"/>
                <a:gd name="connsiteX35" fmla="*/ 196638 w 952500"/>
                <a:gd name="connsiteY35" fmla="*/ 234961 h 952496"/>
                <a:gd name="connsiteX36" fmla="*/ 141387 w 952500"/>
                <a:gd name="connsiteY36" fmla="*/ 212073 h 952496"/>
                <a:gd name="connsiteX37" fmla="*/ 86143 w 952500"/>
                <a:gd name="connsiteY37" fmla="*/ 234961 h 952496"/>
                <a:gd name="connsiteX38" fmla="*/ 63252 w 952500"/>
                <a:gd name="connsiteY38" fmla="*/ 290208 h 952496"/>
                <a:gd name="connsiteX39" fmla="*/ 86143 w 952500"/>
                <a:gd name="connsiteY39" fmla="*/ 345452 h 952496"/>
                <a:gd name="connsiteX40" fmla="*/ 141387 w 952500"/>
                <a:gd name="connsiteY40" fmla="*/ 368339 h 952496"/>
                <a:gd name="connsiteX41" fmla="*/ 787435 w 952500"/>
                <a:gd name="connsiteY41" fmla="*/ 206997 h 952496"/>
                <a:gd name="connsiteX42" fmla="*/ 811113 w 952500"/>
                <a:gd name="connsiteY42" fmla="*/ 197190 h 952496"/>
                <a:gd name="connsiteX43" fmla="*/ 834792 w 952500"/>
                <a:gd name="connsiteY43" fmla="*/ 206997 h 952496"/>
                <a:gd name="connsiteX44" fmla="*/ 844596 w 952500"/>
                <a:gd name="connsiteY44" fmla="*/ 230677 h 952496"/>
                <a:gd name="connsiteX45" fmla="*/ 834792 w 952500"/>
                <a:gd name="connsiteY45" fmla="*/ 254352 h 952496"/>
                <a:gd name="connsiteX46" fmla="*/ 811113 w 952500"/>
                <a:gd name="connsiteY46" fmla="*/ 264163 h 952496"/>
                <a:gd name="connsiteX47" fmla="*/ 787435 w 952500"/>
                <a:gd name="connsiteY47" fmla="*/ 254352 h 952496"/>
                <a:gd name="connsiteX48" fmla="*/ 777627 w 952500"/>
                <a:gd name="connsiteY48" fmla="*/ 230677 h 952496"/>
                <a:gd name="connsiteX49" fmla="*/ 787435 w 952500"/>
                <a:gd name="connsiteY49" fmla="*/ 206997 h 952496"/>
                <a:gd name="connsiteX50" fmla="*/ 564189 w 952500"/>
                <a:gd name="connsiteY50" fmla="*/ 54452 h 952496"/>
                <a:gd name="connsiteX51" fmla="*/ 587867 w 952500"/>
                <a:gd name="connsiteY51" fmla="*/ 44648 h 952496"/>
                <a:gd name="connsiteX52" fmla="*/ 611550 w 952500"/>
                <a:gd name="connsiteY52" fmla="*/ 54452 h 952496"/>
                <a:gd name="connsiteX53" fmla="*/ 621354 w 952500"/>
                <a:gd name="connsiteY53" fmla="*/ 78135 h 952496"/>
                <a:gd name="connsiteX54" fmla="*/ 611550 w 952500"/>
                <a:gd name="connsiteY54" fmla="*/ 101811 h 952496"/>
                <a:gd name="connsiteX55" fmla="*/ 587867 w 952500"/>
                <a:gd name="connsiteY55" fmla="*/ 111621 h 952496"/>
                <a:gd name="connsiteX56" fmla="*/ 564189 w 952500"/>
                <a:gd name="connsiteY56" fmla="*/ 101811 h 952496"/>
                <a:gd name="connsiteX57" fmla="*/ 554381 w 952500"/>
                <a:gd name="connsiteY57" fmla="*/ 78135 h 952496"/>
                <a:gd name="connsiteX58" fmla="*/ 564189 w 952500"/>
                <a:gd name="connsiteY58" fmla="*/ 54452 h 952496"/>
                <a:gd name="connsiteX59" fmla="*/ 340957 w 952500"/>
                <a:gd name="connsiteY59" fmla="*/ 359553 h 952496"/>
                <a:gd name="connsiteX60" fmla="*/ 364633 w 952500"/>
                <a:gd name="connsiteY60" fmla="*/ 349746 h 952496"/>
                <a:gd name="connsiteX61" fmla="*/ 388315 w 952500"/>
                <a:gd name="connsiteY61" fmla="*/ 359553 h 952496"/>
                <a:gd name="connsiteX62" fmla="*/ 398119 w 952500"/>
                <a:gd name="connsiteY62" fmla="*/ 383232 h 952496"/>
                <a:gd name="connsiteX63" fmla="*/ 388315 w 952500"/>
                <a:gd name="connsiteY63" fmla="*/ 406911 h 952496"/>
                <a:gd name="connsiteX64" fmla="*/ 364633 w 952500"/>
                <a:gd name="connsiteY64" fmla="*/ 416715 h 952496"/>
                <a:gd name="connsiteX65" fmla="*/ 340957 w 952500"/>
                <a:gd name="connsiteY65" fmla="*/ 406911 h 952496"/>
                <a:gd name="connsiteX66" fmla="*/ 331146 w 952500"/>
                <a:gd name="connsiteY66" fmla="*/ 383232 h 952496"/>
                <a:gd name="connsiteX67" fmla="*/ 340957 w 952500"/>
                <a:gd name="connsiteY67" fmla="*/ 359553 h 952496"/>
                <a:gd name="connsiteX68" fmla="*/ 117711 w 952500"/>
                <a:gd name="connsiteY68" fmla="*/ 266528 h 952496"/>
                <a:gd name="connsiteX69" fmla="*/ 141387 w 952500"/>
                <a:gd name="connsiteY69" fmla="*/ 256721 h 952496"/>
                <a:gd name="connsiteX70" fmla="*/ 165070 w 952500"/>
                <a:gd name="connsiteY70" fmla="*/ 266528 h 952496"/>
                <a:gd name="connsiteX71" fmla="*/ 174873 w 952500"/>
                <a:gd name="connsiteY71" fmla="*/ 290208 h 952496"/>
                <a:gd name="connsiteX72" fmla="*/ 165070 w 952500"/>
                <a:gd name="connsiteY72" fmla="*/ 313887 h 952496"/>
                <a:gd name="connsiteX73" fmla="*/ 141387 w 952500"/>
                <a:gd name="connsiteY73" fmla="*/ 323694 h 952496"/>
                <a:gd name="connsiteX74" fmla="*/ 117711 w 952500"/>
                <a:gd name="connsiteY74" fmla="*/ 313887 h 952496"/>
                <a:gd name="connsiteX75" fmla="*/ 107900 w 952500"/>
                <a:gd name="connsiteY75" fmla="*/ 290208 h 952496"/>
                <a:gd name="connsiteX76" fmla="*/ 117711 w 952500"/>
                <a:gd name="connsiteY76" fmla="*/ 266528 h 952496"/>
                <a:gd name="connsiteX77" fmla="*/ 952500 w 952500"/>
                <a:gd name="connsiteY77" fmla="*/ 907848 h 952496"/>
                <a:gd name="connsiteX78" fmla="*/ 952500 w 952500"/>
                <a:gd name="connsiteY78" fmla="*/ 952496 h 952496"/>
                <a:gd name="connsiteX79" fmla="*/ 0 w 952500"/>
                <a:gd name="connsiteY79" fmla="*/ 952496 h 952496"/>
                <a:gd name="connsiteX80" fmla="*/ 0 w 952500"/>
                <a:gd name="connsiteY80" fmla="*/ 907848 h 952496"/>
                <a:gd name="connsiteX81" fmla="*/ 78135 w 952500"/>
                <a:gd name="connsiteY81" fmla="*/ 907848 h 952496"/>
                <a:gd name="connsiteX82" fmla="*/ 78135 w 952500"/>
                <a:gd name="connsiteY82" fmla="*/ 506001 h 952496"/>
                <a:gd name="connsiteX83" fmla="*/ 100459 w 952500"/>
                <a:gd name="connsiteY83" fmla="*/ 483680 h 952496"/>
                <a:gd name="connsiteX84" fmla="*/ 182314 w 952500"/>
                <a:gd name="connsiteY84" fmla="*/ 483680 h 952496"/>
                <a:gd name="connsiteX85" fmla="*/ 204639 w 952500"/>
                <a:gd name="connsiteY85" fmla="*/ 506001 h 952496"/>
                <a:gd name="connsiteX86" fmla="*/ 204639 w 952500"/>
                <a:gd name="connsiteY86" fmla="*/ 907848 h 952496"/>
                <a:gd name="connsiteX87" fmla="*/ 301384 w 952500"/>
                <a:gd name="connsiteY87" fmla="*/ 907848 h 952496"/>
                <a:gd name="connsiteX88" fmla="*/ 301384 w 952500"/>
                <a:gd name="connsiteY88" fmla="*/ 599029 h 952496"/>
                <a:gd name="connsiteX89" fmla="*/ 323709 w 952500"/>
                <a:gd name="connsiteY89" fmla="*/ 576705 h 952496"/>
                <a:gd name="connsiteX90" fmla="*/ 405564 w 952500"/>
                <a:gd name="connsiteY90" fmla="*/ 576705 h 952496"/>
                <a:gd name="connsiteX91" fmla="*/ 427888 w 952500"/>
                <a:gd name="connsiteY91" fmla="*/ 599029 h 952496"/>
                <a:gd name="connsiteX92" fmla="*/ 427888 w 952500"/>
                <a:gd name="connsiteY92" fmla="*/ 907848 h 952496"/>
                <a:gd name="connsiteX93" fmla="*/ 524619 w 952500"/>
                <a:gd name="connsiteY93" fmla="*/ 907848 h 952496"/>
                <a:gd name="connsiteX94" fmla="*/ 524619 w 952500"/>
                <a:gd name="connsiteY94" fmla="*/ 293925 h 952496"/>
                <a:gd name="connsiteX95" fmla="*/ 546943 w 952500"/>
                <a:gd name="connsiteY95" fmla="*/ 271601 h 952496"/>
                <a:gd name="connsiteX96" fmla="*/ 628791 w 952500"/>
                <a:gd name="connsiteY96" fmla="*/ 271601 h 952496"/>
                <a:gd name="connsiteX97" fmla="*/ 651116 w 952500"/>
                <a:gd name="connsiteY97" fmla="*/ 293925 h 952496"/>
                <a:gd name="connsiteX98" fmla="*/ 651116 w 952500"/>
                <a:gd name="connsiteY98" fmla="*/ 907848 h 952496"/>
                <a:gd name="connsiteX99" fmla="*/ 747861 w 952500"/>
                <a:gd name="connsiteY99" fmla="*/ 907848 h 952496"/>
                <a:gd name="connsiteX100" fmla="*/ 747861 w 952500"/>
                <a:gd name="connsiteY100" fmla="*/ 446470 h 952496"/>
                <a:gd name="connsiteX101" fmla="*/ 770186 w 952500"/>
                <a:gd name="connsiteY101" fmla="*/ 424145 h 952496"/>
                <a:gd name="connsiteX102" fmla="*/ 852041 w 952500"/>
                <a:gd name="connsiteY102" fmla="*/ 424145 h 952496"/>
                <a:gd name="connsiteX103" fmla="*/ 874362 w 952500"/>
                <a:gd name="connsiteY103" fmla="*/ 446470 h 952496"/>
                <a:gd name="connsiteX104" fmla="*/ 874362 w 952500"/>
                <a:gd name="connsiteY104" fmla="*/ 907848 h 952496"/>
                <a:gd name="connsiteX105" fmla="*/ 952500 w 952500"/>
                <a:gd name="connsiteY105" fmla="*/ 907848 h 95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52500" h="952496">
                  <a:moveTo>
                    <a:pt x="141387" y="368339"/>
                  </a:moveTo>
                  <a:cubicBezTo>
                    <a:pt x="162962" y="368339"/>
                    <a:pt x="182496" y="359593"/>
                    <a:pt x="196638" y="345452"/>
                  </a:cubicBezTo>
                  <a:cubicBezTo>
                    <a:pt x="198498" y="343592"/>
                    <a:pt x="200271" y="341633"/>
                    <a:pt x="201935" y="339587"/>
                  </a:cubicBezTo>
                  <a:lnTo>
                    <a:pt x="286927" y="374995"/>
                  </a:lnTo>
                  <a:cubicBezTo>
                    <a:pt x="286643" y="377703"/>
                    <a:pt x="286498" y="380449"/>
                    <a:pt x="286498" y="383232"/>
                  </a:cubicBezTo>
                  <a:cubicBezTo>
                    <a:pt x="286498" y="404805"/>
                    <a:pt x="295244" y="424342"/>
                    <a:pt x="309389" y="438477"/>
                  </a:cubicBezTo>
                  <a:cubicBezTo>
                    <a:pt x="323523" y="452616"/>
                    <a:pt x="343057" y="461367"/>
                    <a:pt x="364633" y="461367"/>
                  </a:cubicBezTo>
                  <a:cubicBezTo>
                    <a:pt x="386205" y="461367"/>
                    <a:pt x="405739" y="452616"/>
                    <a:pt x="419881" y="438477"/>
                  </a:cubicBezTo>
                  <a:cubicBezTo>
                    <a:pt x="434020" y="424342"/>
                    <a:pt x="442767" y="404805"/>
                    <a:pt x="442767" y="383232"/>
                  </a:cubicBezTo>
                  <a:cubicBezTo>
                    <a:pt x="442767" y="365461"/>
                    <a:pt x="436825" y="349074"/>
                    <a:pt x="426835" y="335943"/>
                  </a:cubicBezTo>
                  <a:lnTo>
                    <a:pt x="561614" y="151746"/>
                  </a:lnTo>
                  <a:cubicBezTo>
                    <a:pt x="569818" y="154671"/>
                    <a:pt x="578655" y="156270"/>
                    <a:pt x="587867" y="156270"/>
                  </a:cubicBezTo>
                  <a:cubicBezTo>
                    <a:pt x="606549" y="156270"/>
                    <a:pt x="623694" y="149711"/>
                    <a:pt x="637137" y="138774"/>
                  </a:cubicBezTo>
                  <a:lnTo>
                    <a:pt x="736692" y="206808"/>
                  </a:lnTo>
                  <a:cubicBezTo>
                    <a:pt x="734281" y="214329"/>
                    <a:pt x="732979" y="222349"/>
                    <a:pt x="732979" y="230677"/>
                  </a:cubicBezTo>
                  <a:cubicBezTo>
                    <a:pt x="732979" y="252248"/>
                    <a:pt x="741730" y="271782"/>
                    <a:pt x="755861" y="285920"/>
                  </a:cubicBezTo>
                  <a:cubicBezTo>
                    <a:pt x="770003" y="300062"/>
                    <a:pt x="789537" y="308811"/>
                    <a:pt x="811113" y="308811"/>
                  </a:cubicBezTo>
                  <a:cubicBezTo>
                    <a:pt x="832686" y="308811"/>
                    <a:pt x="852220" y="300062"/>
                    <a:pt x="866362" y="285920"/>
                  </a:cubicBezTo>
                  <a:cubicBezTo>
                    <a:pt x="880497" y="271782"/>
                    <a:pt x="889248" y="252248"/>
                    <a:pt x="889248" y="230677"/>
                  </a:cubicBezTo>
                  <a:cubicBezTo>
                    <a:pt x="889248" y="209104"/>
                    <a:pt x="880497" y="189571"/>
                    <a:pt x="866362" y="175429"/>
                  </a:cubicBezTo>
                  <a:cubicBezTo>
                    <a:pt x="852220" y="161288"/>
                    <a:pt x="832686" y="152542"/>
                    <a:pt x="811113" y="152542"/>
                  </a:cubicBezTo>
                  <a:cubicBezTo>
                    <a:pt x="792435" y="152542"/>
                    <a:pt x="775290" y="159097"/>
                    <a:pt x="761847" y="170030"/>
                  </a:cubicBezTo>
                  <a:lnTo>
                    <a:pt x="662289" y="102000"/>
                  </a:lnTo>
                  <a:cubicBezTo>
                    <a:pt x="664696" y="94475"/>
                    <a:pt x="666002" y="86459"/>
                    <a:pt x="666002" y="78135"/>
                  </a:cubicBezTo>
                  <a:cubicBezTo>
                    <a:pt x="666002" y="56559"/>
                    <a:pt x="657255" y="37025"/>
                    <a:pt x="643120" y="22884"/>
                  </a:cubicBezTo>
                  <a:cubicBezTo>
                    <a:pt x="628974" y="8743"/>
                    <a:pt x="609440" y="0"/>
                    <a:pt x="587867" y="0"/>
                  </a:cubicBezTo>
                  <a:cubicBezTo>
                    <a:pt x="566295" y="0"/>
                    <a:pt x="546761" y="8743"/>
                    <a:pt x="532619" y="22884"/>
                  </a:cubicBezTo>
                  <a:cubicBezTo>
                    <a:pt x="518480" y="37025"/>
                    <a:pt x="509733" y="56559"/>
                    <a:pt x="509733" y="78135"/>
                  </a:cubicBezTo>
                  <a:cubicBezTo>
                    <a:pt x="509733" y="95906"/>
                    <a:pt x="515675" y="112297"/>
                    <a:pt x="525672" y="125429"/>
                  </a:cubicBezTo>
                  <a:lnTo>
                    <a:pt x="390893" y="309625"/>
                  </a:lnTo>
                  <a:cubicBezTo>
                    <a:pt x="382689" y="306696"/>
                    <a:pt x="373849" y="305098"/>
                    <a:pt x="364633" y="305098"/>
                  </a:cubicBezTo>
                  <a:cubicBezTo>
                    <a:pt x="343057" y="305098"/>
                    <a:pt x="323523" y="313844"/>
                    <a:pt x="309389" y="327985"/>
                  </a:cubicBezTo>
                  <a:cubicBezTo>
                    <a:pt x="307518" y="329853"/>
                    <a:pt x="305748" y="331811"/>
                    <a:pt x="304077" y="333860"/>
                  </a:cubicBezTo>
                  <a:lnTo>
                    <a:pt x="219089" y="298452"/>
                  </a:lnTo>
                  <a:cubicBezTo>
                    <a:pt x="219376" y="295742"/>
                    <a:pt x="219521" y="292991"/>
                    <a:pt x="219521" y="290208"/>
                  </a:cubicBezTo>
                  <a:cubicBezTo>
                    <a:pt x="219521" y="268632"/>
                    <a:pt x="210772" y="249102"/>
                    <a:pt x="196638" y="234961"/>
                  </a:cubicBezTo>
                  <a:cubicBezTo>
                    <a:pt x="182496" y="220819"/>
                    <a:pt x="162962" y="212073"/>
                    <a:pt x="141387" y="212073"/>
                  </a:cubicBezTo>
                  <a:cubicBezTo>
                    <a:pt x="119814" y="212073"/>
                    <a:pt x="100281" y="220819"/>
                    <a:pt x="86143" y="234961"/>
                  </a:cubicBezTo>
                  <a:cubicBezTo>
                    <a:pt x="72002" y="249098"/>
                    <a:pt x="63252" y="268632"/>
                    <a:pt x="63252" y="290208"/>
                  </a:cubicBezTo>
                  <a:cubicBezTo>
                    <a:pt x="63252" y="311780"/>
                    <a:pt x="72002" y="331313"/>
                    <a:pt x="86143" y="345452"/>
                  </a:cubicBezTo>
                  <a:cubicBezTo>
                    <a:pt x="100281" y="359593"/>
                    <a:pt x="119814" y="368339"/>
                    <a:pt x="141387" y="368339"/>
                  </a:cubicBezTo>
                  <a:close/>
                  <a:moveTo>
                    <a:pt x="787435" y="206997"/>
                  </a:moveTo>
                  <a:cubicBezTo>
                    <a:pt x="793492" y="200940"/>
                    <a:pt x="801867" y="197190"/>
                    <a:pt x="811113" y="197190"/>
                  </a:cubicBezTo>
                  <a:cubicBezTo>
                    <a:pt x="820363" y="197190"/>
                    <a:pt x="828735" y="200940"/>
                    <a:pt x="834792" y="206997"/>
                  </a:cubicBezTo>
                  <a:cubicBezTo>
                    <a:pt x="840849" y="213054"/>
                    <a:pt x="844596" y="221426"/>
                    <a:pt x="844596" y="230677"/>
                  </a:cubicBezTo>
                  <a:cubicBezTo>
                    <a:pt x="844596" y="239927"/>
                    <a:pt x="840849" y="248295"/>
                    <a:pt x="834792" y="254352"/>
                  </a:cubicBezTo>
                  <a:cubicBezTo>
                    <a:pt x="828735" y="260413"/>
                    <a:pt x="820363" y="264163"/>
                    <a:pt x="811113" y="264163"/>
                  </a:cubicBezTo>
                  <a:cubicBezTo>
                    <a:pt x="801867" y="264163"/>
                    <a:pt x="793492" y="260413"/>
                    <a:pt x="787435" y="254352"/>
                  </a:cubicBezTo>
                  <a:cubicBezTo>
                    <a:pt x="781377" y="248295"/>
                    <a:pt x="777627" y="239927"/>
                    <a:pt x="777627" y="230677"/>
                  </a:cubicBezTo>
                  <a:cubicBezTo>
                    <a:pt x="777627" y="221426"/>
                    <a:pt x="781377" y="213054"/>
                    <a:pt x="787435" y="206997"/>
                  </a:cubicBezTo>
                  <a:close/>
                  <a:moveTo>
                    <a:pt x="564189" y="54452"/>
                  </a:moveTo>
                  <a:cubicBezTo>
                    <a:pt x="570246" y="48395"/>
                    <a:pt x="578621" y="44648"/>
                    <a:pt x="587867" y="44648"/>
                  </a:cubicBezTo>
                  <a:cubicBezTo>
                    <a:pt x="597117" y="44648"/>
                    <a:pt x="605492" y="48395"/>
                    <a:pt x="611550" y="54452"/>
                  </a:cubicBezTo>
                  <a:cubicBezTo>
                    <a:pt x="617603" y="60509"/>
                    <a:pt x="621354" y="68884"/>
                    <a:pt x="621354" y="78135"/>
                  </a:cubicBezTo>
                  <a:cubicBezTo>
                    <a:pt x="621354" y="87382"/>
                    <a:pt x="617603" y="95758"/>
                    <a:pt x="611550" y="101811"/>
                  </a:cubicBezTo>
                  <a:cubicBezTo>
                    <a:pt x="605492" y="107871"/>
                    <a:pt x="597117" y="111621"/>
                    <a:pt x="587867" y="111621"/>
                  </a:cubicBezTo>
                  <a:cubicBezTo>
                    <a:pt x="578621" y="111621"/>
                    <a:pt x="570246" y="107871"/>
                    <a:pt x="564189" y="101811"/>
                  </a:cubicBezTo>
                  <a:cubicBezTo>
                    <a:pt x="558128" y="95758"/>
                    <a:pt x="554381" y="87382"/>
                    <a:pt x="554381" y="78135"/>
                  </a:cubicBezTo>
                  <a:cubicBezTo>
                    <a:pt x="554381" y="68884"/>
                    <a:pt x="558128" y="60509"/>
                    <a:pt x="564189" y="54452"/>
                  </a:cubicBezTo>
                  <a:close/>
                  <a:moveTo>
                    <a:pt x="340957" y="359553"/>
                  </a:moveTo>
                  <a:cubicBezTo>
                    <a:pt x="347007" y="353492"/>
                    <a:pt x="355385" y="349746"/>
                    <a:pt x="364633" y="349746"/>
                  </a:cubicBezTo>
                  <a:cubicBezTo>
                    <a:pt x="373879" y="349746"/>
                    <a:pt x="382258" y="353496"/>
                    <a:pt x="388315" y="359553"/>
                  </a:cubicBezTo>
                  <a:cubicBezTo>
                    <a:pt x="394368" y="365610"/>
                    <a:pt x="398119" y="373983"/>
                    <a:pt x="398119" y="383232"/>
                  </a:cubicBezTo>
                  <a:cubicBezTo>
                    <a:pt x="398119" y="392478"/>
                    <a:pt x="394368" y="400850"/>
                    <a:pt x="388315" y="406911"/>
                  </a:cubicBezTo>
                  <a:cubicBezTo>
                    <a:pt x="382258" y="412968"/>
                    <a:pt x="373879" y="416715"/>
                    <a:pt x="364633" y="416715"/>
                  </a:cubicBezTo>
                  <a:cubicBezTo>
                    <a:pt x="355386" y="416715"/>
                    <a:pt x="347007" y="412968"/>
                    <a:pt x="340957" y="406911"/>
                  </a:cubicBezTo>
                  <a:cubicBezTo>
                    <a:pt x="334900" y="400850"/>
                    <a:pt x="331146" y="392478"/>
                    <a:pt x="331146" y="383232"/>
                  </a:cubicBezTo>
                  <a:cubicBezTo>
                    <a:pt x="331146" y="373983"/>
                    <a:pt x="334892" y="365610"/>
                    <a:pt x="340957" y="359553"/>
                  </a:cubicBezTo>
                  <a:close/>
                  <a:moveTo>
                    <a:pt x="117711" y="266528"/>
                  </a:moveTo>
                  <a:cubicBezTo>
                    <a:pt x="123768" y="260471"/>
                    <a:pt x="132139" y="256721"/>
                    <a:pt x="141387" y="256721"/>
                  </a:cubicBezTo>
                  <a:cubicBezTo>
                    <a:pt x="150638" y="256721"/>
                    <a:pt x="159013" y="260471"/>
                    <a:pt x="165070" y="266528"/>
                  </a:cubicBezTo>
                  <a:cubicBezTo>
                    <a:pt x="171127" y="272585"/>
                    <a:pt x="174873" y="280957"/>
                    <a:pt x="174873" y="290208"/>
                  </a:cubicBezTo>
                  <a:cubicBezTo>
                    <a:pt x="174873" y="299459"/>
                    <a:pt x="171127" y="307830"/>
                    <a:pt x="165070" y="313887"/>
                  </a:cubicBezTo>
                  <a:cubicBezTo>
                    <a:pt x="159013" y="319944"/>
                    <a:pt x="150638" y="323694"/>
                    <a:pt x="141387" y="323694"/>
                  </a:cubicBezTo>
                  <a:cubicBezTo>
                    <a:pt x="132139" y="323694"/>
                    <a:pt x="123768" y="319944"/>
                    <a:pt x="117711" y="313887"/>
                  </a:cubicBezTo>
                  <a:cubicBezTo>
                    <a:pt x="111650" y="307830"/>
                    <a:pt x="107900" y="299459"/>
                    <a:pt x="107900" y="290208"/>
                  </a:cubicBezTo>
                  <a:cubicBezTo>
                    <a:pt x="107900" y="280957"/>
                    <a:pt x="111650" y="272585"/>
                    <a:pt x="117711" y="266528"/>
                  </a:cubicBezTo>
                  <a:close/>
                  <a:moveTo>
                    <a:pt x="952500" y="907848"/>
                  </a:moveTo>
                  <a:lnTo>
                    <a:pt x="952500" y="952496"/>
                  </a:lnTo>
                  <a:cubicBezTo>
                    <a:pt x="635001" y="952496"/>
                    <a:pt x="317499" y="952496"/>
                    <a:pt x="0" y="952496"/>
                  </a:cubicBezTo>
                  <a:lnTo>
                    <a:pt x="0" y="907848"/>
                  </a:lnTo>
                  <a:lnTo>
                    <a:pt x="78135" y="907848"/>
                  </a:lnTo>
                  <a:lnTo>
                    <a:pt x="78135" y="506001"/>
                  </a:lnTo>
                  <a:cubicBezTo>
                    <a:pt x="78135" y="493730"/>
                    <a:pt x="88163" y="483680"/>
                    <a:pt x="100459" y="483680"/>
                  </a:cubicBezTo>
                  <a:lnTo>
                    <a:pt x="182314" y="483680"/>
                  </a:lnTo>
                  <a:cubicBezTo>
                    <a:pt x="194610" y="483680"/>
                    <a:pt x="204639" y="493708"/>
                    <a:pt x="204639" y="506001"/>
                  </a:cubicBezTo>
                  <a:lnTo>
                    <a:pt x="204639" y="907848"/>
                  </a:lnTo>
                  <a:lnTo>
                    <a:pt x="301384" y="907848"/>
                  </a:lnTo>
                  <a:lnTo>
                    <a:pt x="301384" y="599029"/>
                  </a:lnTo>
                  <a:cubicBezTo>
                    <a:pt x="301384" y="586744"/>
                    <a:pt x="311409" y="576705"/>
                    <a:pt x="323709" y="576705"/>
                  </a:cubicBezTo>
                  <a:lnTo>
                    <a:pt x="405564" y="576705"/>
                  </a:lnTo>
                  <a:cubicBezTo>
                    <a:pt x="417861" y="576705"/>
                    <a:pt x="427888" y="586736"/>
                    <a:pt x="427888" y="599029"/>
                  </a:cubicBezTo>
                  <a:lnTo>
                    <a:pt x="427888" y="907848"/>
                  </a:lnTo>
                  <a:lnTo>
                    <a:pt x="524619" y="907848"/>
                  </a:lnTo>
                  <a:lnTo>
                    <a:pt x="524619" y="293925"/>
                  </a:lnTo>
                  <a:cubicBezTo>
                    <a:pt x="524619" y="281636"/>
                    <a:pt x="534654" y="271601"/>
                    <a:pt x="546943" y="271601"/>
                  </a:cubicBezTo>
                  <a:lnTo>
                    <a:pt x="628791" y="271601"/>
                  </a:lnTo>
                  <a:cubicBezTo>
                    <a:pt x="641085" y="271601"/>
                    <a:pt x="651116" y="281629"/>
                    <a:pt x="651116" y="293925"/>
                  </a:cubicBezTo>
                  <a:lnTo>
                    <a:pt x="651116" y="907848"/>
                  </a:lnTo>
                  <a:lnTo>
                    <a:pt x="747861" y="907848"/>
                  </a:lnTo>
                  <a:lnTo>
                    <a:pt x="747861" y="446470"/>
                  </a:lnTo>
                  <a:cubicBezTo>
                    <a:pt x="747861" y="434184"/>
                    <a:pt x="757896" y="424145"/>
                    <a:pt x="770186" y="424145"/>
                  </a:cubicBezTo>
                  <a:lnTo>
                    <a:pt x="852041" y="424145"/>
                  </a:lnTo>
                  <a:cubicBezTo>
                    <a:pt x="864327" y="424145"/>
                    <a:pt x="874362" y="434173"/>
                    <a:pt x="874362" y="446470"/>
                  </a:cubicBezTo>
                  <a:lnTo>
                    <a:pt x="874362" y="907848"/>
                  </a:lnTo>
                  <a:lnTo>
                    <a:pt x="952500" y="907848"/>
                  </a:lnTo>
                  <a:close/>
                </a:path>
              </a:pathLst>
            </a:custGeom>
            <a:solidFill>
              <a:schemeClr val="tx2"/>
            </a:solidFill>
            <a:ln w="3721" cap="flat">
              <a:noFill/>
              <a:prstDash val="solid"/>
              <a:miter/>
            </a:ln>
          </p:spPr>
          <p:txBody>
            <a:bodyPr rtlCol="0" anchor="ctr"/>
            <a:lstStyle/>
            <a:p>
              <a:endParaRPr lang="en-US" sz="1799"/>
            </a:p>
          </p:txBody>
        </p:sp>
        <p:sp>
          <p:nvSpPr>
            <p:cNvPr id="9" name="Rectangle: Rounded Corners 8">
              <a:extLst>
                <a:ext uri="{FF2B5EF4-FFF2-40B4-BE49-F238E27FC236}">
                  <a16:creationId xmlns:a16="http://schemas.microsoft.com/office/drawing/2014/main" id="{C828B418-3F1B-3E6E-C3A5-0358BD1CB514}"/>
                </a:ext>
              </a:extLst>
            </p:cNvPr>
            <p:cNvSpPr/>
            <p:nvPr/>
          </p:nvSpPr>
          <p:spPr bwMode="auto">
            <a:xfrm>
              <a:off x="989671" y="1943100"/>
              <a:ext cx="395729" cy="223664"/>
            </a:xfrm>
            <a:prstGeom prst="round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13" name="Rectangle: Rounded Corners 12">
              <a:extLst>
                <a:ext uri="{FF2B5EF4-FFF2-40B4-BE49-F238E27FC236}">
                  <a16:creationId xmlns:a16="http://schemas.microsoft.com/office/drawing/2014/main" id="{C04A1D1C-B6C1-7FC0-6076-EC74EE8F7C8D}"/>
                </a:ext>
              </a:extLst>
            </p:cNvPr>
            <p:cNvSpPr/>
            <p:nvPr/>
          </p:nvSpPr>
          <p:spPr bwMode="auto">
            <a:xfrm>
              <a:off x="1024113" y="1976894"/>
              <a:ext cx="395729" cy="223664"/>
            </a:xfrm>
            <a:prstGeom prst="round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17" name="Shape 2663">
              <a:extLst>
                <a:ext uri="{FF2B5EF4-FFF2-40B4-BE49-F238E27FC236}">
                  <a16:creationId xmlns:a16="http://schemas.microsoft.com/office/drawing/2014/main" id="{22EE1434-8447-65BC-674B-3FE0084DE2A4}"/>
                </a:ext>
              </a:extLst>
            </p:cNvPr>
            <p:cNvSpPr>
              <a:spLocks noChangeAspect="1"/>
            </p:cNvSpPr>
            <p:nvPr/>
          </p:nvSpPr>
          <p:spPr>
            <a:xfrm>
              <a:off x="1012839" y="1965822"/>
              <a:ext cx="441026" cy="2405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chemeClr val="tx1"/>
            </a:solidFill>
            <a:ln w="12700">
              <a:noFill/>
              <a:miter lim="400000"/>
            </a:ln>
          </p:spPr>
          <p:txBody>
            <a:bodyPr lIns="19040" tIns="19040" rIns="19040" bIns="19040" anchor="ctr"/>
            <a:lstStyle/>
            <a:p>
              <a:pPr defTabSz="2284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9" name="Oval 18">
              <a:extLst>
                <a:ext uri="{FF2B5EF4-FFF2-40B4-BE49-F238E27FC236}">
                  <a16:creationId xmlns:a16="http://schemas.microsoft.com/office/drawing/2014/main" id="{2BEF131B-41DE-6C96-B9A9-92435B835041}"/>
                </a:ext>
              </a:extLst>
            </p:cNvPr>
            <p:cNvSpPr/>
            <p:nvPr/>
          </p:nvSpPr>
          <p:spPr bwMode="auto">
            <a:xfrm>
              <a:off x="836471" y="1696897"/>
              <a:ext cx="55704" cy="55704"/>
            </a:xfrm>
            <a:prstGeom prst="ellipse">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21" name="Oval 20">
              <a:extLst>
                <a:ext uri="{FF2B5EF4-FFF2-40B4-BE49-F238E27FC236}">
                  <a16:creationId xmlns:a16="http://schemas.microsoft.com/office/drawing/2014/main" id="{E57CDB6A-FBB4-8294-C4D6-B45BF94E343B}"/>
                </a:ext>
              </a:extLst>
            </p:cNvPr>
            <p:cNvSpPr/>
            <p:nvPr/>
          </p:nvSpPr>
          <p:spPr bwMode="auto">
            <a:xfrm>
              <a:off x="972318" y="1755797"/>
              <a:ext cx="55704" cy="55704"/>
            </a:xfrm>
            <a:prstGeom prst="ellipse">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23" name="Oval 22">
              <a:extLst>
                <a:ext uri="{FF2B5EF4-FFF2-40B4-BE49-F238E27FC236}">
                  <a16:creationId xmlns:a16="http://schemas.microsoft.com/office/drawing/2014/main" id="{F9EE0738-265B-BC20-8B9D-6EDBC28112E8}"/>
                </a:ext>
              </a:extLst>
            </p:cNvPr>
            <p:cNvSpPr/>
            <p:nvPr/>
          </p:nvSpPr>
          <p:spPr bwMode="auto">
            <a:xfrm>
              <a:off x="1110430" y="1568192"/>
              <a:ext cx="55704" cy="55704"/>
            </a:xfrm>
            <a:prstGeom prst="ellipse">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32" name="Oval 31">
              <a:extLst>
                <a:ext uri="{FF2B5EF4-FFF2-40B4-BE49-F238E27FC236}">
                  <a16:creationId xmlns:a16="http://schemas.microsoft.com/office/drawing/2014/main" id="{A53B7CA8-3F96-4945-84C1-88D30191A4AB}"/>
                </a:ext>
              </a:extLst>
            </p:cNvPr>
            <p:cNvSpPr/>
            <p:nvPr/>
          </p:nvSpPr>
          <p:spPr bwMode="auto">
            <a:xfrm>
              <a:off x="1248543" y="1661631"/>
              <a:ext cx="55704" cy="55704"/>
            </a:xfrm>
            <a:prstGeom prst="ellipse">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grpSp>
    </p:spTree>
    <p:extLst>
      <p:ext uri="{BB962C8B-B14F-4D97-AF65-F5344CB8AC3E}">
        <p14:creationId xmlns:p14="http://schemas.microsoft.com/office/powerpoint/2010/main" val="6748145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6D3507-FE37-4E20-8D1E-1B52B57BB6C3}"/>
              </a:ext>
            </a:extLst>
          </p:cNvPr>
          <p:cNvSpPr/>
          <p:nvPr/>
        </p:nvSpPr>
        <p:spPr>
          <a:xfrm>
            <a:off x="1038604" y="1937804"/>
            <a:ext cx="3400998" cy="1200597"/>
          </a:xfrm>
          <a:prstGeom prst="rect">
            <a:avLst/>
          </a:prstGeom>
          <a:solidFill>
            <a:srgbClr val="0078CF"/>
          </a:solidFill>
          <a:ln w="9525">
            <a:noFill/>
          </a:ln>
          <a:effectLst/>
        </p:spPr>
        <p:style>
          <a:lnRef idx="1">
            <a:schemeClr val="accent1"/>
          </a:lnRef>
          <a:fillRef idx="0">
            <a:schemeClr val="accent1"/>
          </a:fillRef>
          <a:effectRef idx="0">
            <a:schemeClr val="accent1"/>
          </a:effectRef>
          <a:fontRef idx="minor">
            <a:schemeClr val="tx1"/>
          </a:fontRef>
        </p:style>
        <p:txBody>
          <a:bodyPr lIns="118841" tIns="71962" rIns="118841" bIns="71962" rtlCol="0" anchor="ctr" anchorCtr="0">
            <a:noAutofit/>
          </a:bodyPr>
          <a:lstStyle/>
          <a:p>
            <a:pPr marL="0" marR="0" lvl="0" indent="-379005" algn="l" defTabSz="913304" rtl="0" eaLnBrk="1" fontAlgn="auto" latinLnBrk="0" hangingPunct="1">
              <a:lnSpc>
                <a:spcPct val="100000"/>
              </a:lnSpc>
              <a:spcBef>
                <a:spcPts val="0"/>
              </a:spcBef>
              <a:spcAft>
                <a:spcPts val="0"/>
              </a:spcAft>
              <a:buClr>
                <a:srgbClr val="0078CF"/>
              </a:buClr>
              <a:buSzTx/>
              <a:buFontTx/>
              <a:buNone/>
              <a:tabLst/>
              <a:defRPr/>
            </a:pPr>
            <a:r>
              <a:rPr kumimoji="0" lang="en-US" sz="1600" b="0" i="0" u="none" strike="noStrike" kern="0" cap="none" spc="0" normalizeH="0" baseline="0" noProof="0">
                <a:ln>
                  <a:noFill/>
                </a:ln>
                <a:solidFill>
                  <a:prstClr val="white"/>
                </a:solidFill>
                <a:effectLst/>
                <a:uLnTx/>
                <a:uFillTx/>
                <a:latin typeface="Arial"/>
                <a:ea typeface="+mn-ea"/>
                <a:cs typeface="Arial"/>
              </a:rPr>
              <a:t>Earn incentives </a:t>
            </a:r>
            <a:r>
              <a:rPr kumimoji="0" lang="en-US" sz="1600" b="1" i="0" u="none" strike="noStrike" kern="0" cap="none" spc="0" normalizeH="0" baseline="0" noProof="0">
                <a:ln>
                  <a:noFill/>
                </a:ln>
                <a:solidFill>
                  <a:prstClr val="white"/>
                </a:solidFill>
                <a:effectLst/>
                <a:uLnTx/>
                <a:uFillTx/>
                <a:latin typeface="Arial"/>
                <a:ea typeface="+mn-ea"/>
                <a:cs typeface="Arial"/>
              </a:rPr>
              <a:t>all days, year-round</a:t>
            </a:r>
            <a:r>
              <a:rPr kumimoji="0" lang="en-US" sz="1600" b="0" i="0" u="none" strike="noStrike" kern="0" cap="none" spc="0" normalizeH="0" baseline="0" noProof="0">
                <a:ln>
                  <a:noFill/>
                </a:ln>
                <a:solidFill>
                  <a:prstClr val="white"/>
                </a:solidFill>
                <a:effectLst/>
                <a:uLnTx/>
                <a:uFillTx/>
                <a:latin typeface="Arial"/>
                <a:ea typeface="+mn-ea"/>
                <a:cs typeface="Arial"/>
              </a:rPr>
              <a:t> for charging overnight </a:t>
            </a:r>
          </a:p>
          <a:p>
            <a:pPr marL="0" marR="0" lvl="0" indent="-379005" algn="l" defTabSz="913304" rtl="0" eaLnBrk="1" fontAlgn="auto" latinLnBrk="0" hangingPunct="1">
              <a:lnSpc>
                <a:spcPct val="100000"/>
              </a:lnSpc>
              <a:spcBef>
                <a:spcPts val="0"/>
              </a:spcBef>
              <a:spcAft>
                <a:spcPts val="0"/>
              </a:spcAft>
              <a:buClr>
                <a:srgbClr val="0078CF"/>
              </a:buClr>
              <a:buSzTx/>
              <a:buFontTx/>
              <a:buNone/>
              <a:tabLst/>
              <a:defRPr/>
            </a:pPr>
            <a:r>
              <a:rPr kumimoji="0" lang="en-US" sz="1600" b="0" i="0" u="none" strike="noStrike" kern="0" cap="none" spc="0" normalizeH="0" baseline="0" noProof="0">
                <a:ln>
                  <a:noFill/>
                </a:ln>
                <a:solidFill>
                  <a:prstClr val="white"/>
                </a:solidFill>
                <a:effectLst/>
                <a:uLnTx/>
                <a:uFillTx/>
                <a:latin typeface="Arial"/>
                <a:ea typeface="+mn-ea"/>
                <a:cs typeface="Arial"/>
              </a:rPr>
              <a:t>from midnight to 8 AM</a:t>
            </a:r>
          </a:p>
        </p:txBody>
      </p:sp>
      <p:sp>
        <p:nvSpPr>
          <p:cNvPr id="45" name="Rectangle 44">
            <a:extLst>
              <a:ext uri="{FF2B5EF4-FFF2-40B4-BE49-F238E27FC236}">
                <a16:creationId xmlns:a16="http://schemas.microsoft.com/office/drawing/2014/main" id="{1DA22ABB-49B4-414C-B00F-1B9F831F917C}"/>
              </a:ext>
            </a:extLst>
          </p:cNvPr>
          <p:cNvSpPr/>
          <p:nvPr/>
        </p:nvSpPr>
        <p:spPr>
          <a:xfrm>
            <a:off x="1040801" y="3215023"/>
            <a:ext cx="2064385" cy="2213084"/>
          </a:xfrm>
          <a:prstGeom prst="rect">
            <a:avLst/>
          </a:prstGeom>
          <a:solidFill>
            <a:schemeClr val="accent1"/>
          </a:solidFill>
          <a:ln w="9525">
            <a:noFill/>
          </a:ln>
          <a:effectLst/>
        </p:spPr>
        <p:style>
          <a:lnRef idx="1">
            <a:schemeClr val="accent1"/>
          </a:lnRef>
          <a:fillRef idx="0">
            <a:schemeClr val="accent1"/>
          </a:fillRef>
          <a:effectRef idx="0">
            <a:schemeClr val="accent1"/>
          </a:effectRef>
          <a:fontRef idx="minor">
            <a:schemeClr val="tx1"/>
          </a:fontRef>
        </p:style>
        <p:txBody>
          <a:bodyPr lIns="118841" tIns="71962" rIns="118841" bIns="71962" rtlCol="0" anchor="ctr" anchorCtr="0">
            <a:noAutofit/>
          </a:bodyPr>
          <a:lstStyle/>
          <a:p>
            <a:pPr marL="0" marR="0" lvl="0" indent="0" algn="l" defTabSz="913304" rtl="0" eaLnBrk="1" fontAlgn="auto" latinLnBrk="0" hangingPunct="1">
              <a:lnSpc>
                <a:spcPct val="100000"/>
              </a:lnSpc>
              <a:spcBef>
                <a:spcPts val="0"/>
              </a:spcBef>
              <a:spcAft>
                <a:spcPts val="0"/>
              </a:spcAft>
              <a:buClrTx/>
              <a:buSzPct val="100000"/>
              <a:buFontTx/>
              <a:buNone/>
              <a:tabLst/>
              <a:defRPr/>
            </a:pPr>
            <a:r>
              <a:rPr kumimoji="0" lang="en-US" sz="1600" b="0" i="0" u="none" strike="noStrike" kern="0" cap="none" spc="0" normalizeH="0" baseline="0" noProof="0">
                <a:ln>
                  <a:noFill/>
                </a:ln>
                <a:solidFill>
                  <a:prstClr val="white"/>
                </a:solidFill>
                <a:effectLst/>
                <a:uLnTx/>
                <a:uFillTx/>
                <a:latin typeface="Arial"/>
                <a:ea typeface="+mn-ea"/>
                <a:cs typeface="+mn-cs"/>
              </a:rPr>
              <a:t>Earn incentives during </a:t>
            </a:r>
            <a:r>
              <a:rPr kumimoji="0" lang="en-US" sz="1600" b="1" i="0" u="none" strike="noStrike" kern="0" cap="none" spc="0" normalizeH="0" baseline="0" noProof="0">
                <a:ln>
                  <a:noFill/>
                </a:ln>
                <a:solidFill>
                  <a:prstClr val="white"/>
                </a:solidFill>
                <a:effectLst/>
                <a:uLnTx/>
                <a:uFillTx/>
                <a:latin typeface="Arial"/>
                <a:ea typeface="+mn-ea"/>
                <a:cs typeface="+mn-cs"/>
                <a:hlinkClick r:id="rId3">
                  <a:extLst>
                    <a:ext uri="{A12FA001-AC4F-418D-AE19-62706E023703}">
                      <ahyp:hlinkClr xmlns:ahyp="http://schemas.microsoft.com/office/drawing/2018/hyperlinkcolor" val="tx"/>
                    </a:ext>
                  </a:extLst>
                </a:hlinkClick>
              </a:rPr>
              <a:t>4-hour network peak</a:t>
            </a:r>
            <a:r>
              <a:rPr kumimoji="0" lang="en-US" sz="1600" b="0" i="0" u="none" strike="noStrike" kern="0" cap="none" spc="0" normalizeH="0" baseline="0" noProof="0">
                <a:ln>
                  <a:noFill/>
                </a:ln>
                <a:solidFill>
                  <a:prstClr val="white"/>
                </a:solidFill>
                <a:effectLst/>
                <a:uLnTx/>
                <a:uFillTx/>
                <a:latin typeface="Arial"/>
                <a:ea typeface="+mn-ea"/>
                <a:cs typeface="+mn-cs"/>
              </a:rPr>
              <a:t> window with every kW avoided relative to nameplate capacity</a:t>
            </a:r>
            <a:endParaRPr kumimoji="0" lang="en-US" sz="1600" b="0" i="0" u="none" strike="noStrike" kern="0" cap="none" spc="0" normalizeH="0" baseline="0" noProof="0">
              <a:ln>
                <a:noFill/>
              </a:ln>
              <a:solidFill>
                <a:prstClr val="white"/>
              </a:solidFill>
              <a:effectLst/>
              <a:uLnTx/>
              <a:uFillTx/>
              <a:latin typeface="Arial"/>
              <a:ea typeface="+mn-ea"/>
              <a:cs typeface="Arial"/>
            </a:endParaRPr>
          </a:p>
        </p:txBody>
      </p:sp>
      <p:sp>
        <p:nvSpPr>
          <p:cNvPr id="52" name="Rectangle 51">
            <a:extLst>
              <a:ext uri="{FF2B5EF4-FFF2-40B4-BE49-F238E27FC236}">
                <a16:creationId xmlns:a16="http://schemas.microsoft.com/office/drawing/2014/main" id="{6B90A564-749B-4267-90F5-55E336BFB561}"/>
              </a:ext>
            </a:extLst>
          </p:cNvPr>
          <p:cNvSpPr/>
          <p:nvPr/>
        </p:nvSpPr>
        <p:spPr>
          <a:xfrm rot="16200000">
            <a:off x="147931" y="2323334"/>
            <a:ext cx="1200595" cy="429544"/>
          </a:xfrm>
          <a:prstGeom prst="rect">
            <a:avLst/>
          </a:prstGeom>
          <a:solidFill>
            <a:srgbClr val="0078CF"/>
          </a:solidFill>
          <a:ln w="9525">
            <a:noFill/>
          </a:ln>
          <a:effectLst/>
        </p:spPr>
        <p:style>
          <a:lnRef idx="1">
            <a:schemeClr val="accent1"/>
          </a:lnRef>
          <a:fillRef idx="0">
            <a:schemeClr val="accent1"/>
          </a:fillRef>
          <a:effectRef idx="0">
            <a:schemeClr val="accent1"/>
          </a:effectRef>
          <a:fontRef idx="minor">
            <a:schemeClr val="tx1"/>
          </a:fontRef>
        </p:style>
        <p:txBody>
          <a:bodyPr lIns="71962" tIns="71962" rIns="71962" bIns="71962"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a:ea typeface="+mn-ea"/>
                <a:cs typeface="+mn-cs"/>
              </a:rPr>
              <a:t>Off Peak</a:t>
            </a:r>
          </a:p>
        </p:txBody>
      </p:sp>
      <p:sp>
        <p:nvSpPr>
          <p:cNvPr id="2" name="Title 1">
            <a:extLst>
              <a:ext uri="{FF2B5EF4-FFF2-40B4-BE49-F238E27FC236}">
                <a16:creationId xmlns:a16="http://schemas.microsoft.com/office/drawing/2014/main" id="{07BEC057-D937-FB6F-7186-171159737FB4}"/>
              </a:ext>
            </a:extLst>
          </p:cNvPr>
          <p:cNvSpPr>
            <a:spLocks noGrp="1"/>
          </p:cNvSpPr>
          <p:nvPr>
            <p:ph type="title"/>
          </p:nvPr>
        </p:nvSpPr>
        <p:spPr>
          <a:xfrm>
            <a:off x="460257" y="256415"/>
            <a:ext cx="11113944" cy="378338"/>
          </a:xfrm>
        </p:spPr>
        <p:txBody>
          <a:bodyPr vert="horz"/>
          <a:lstStyle/>
          <a:p>
            <a:r>
              <a:rPr lang="en-US"/>
              <a:t>SmartCharge Commercial Incentive Structure</a:t>
            </a:r>
          </a:p>
        </p:txBody>
      </p:sp>
      <p:sp>
        <p:nvSpPr>
          <p:cNvPr id="15" name="Rectangle 14">
            <a:extLst>
              <a:ext uri="{FF2B5EF4-FFF2-40B4-BE49-F238E27FC236}">
                <a16:creationId xmlns:a16="http://schemas.microsoft.com/office/drawing/2014/main" id="{334175E5-5DE1-5B88-31A6-5A60A1018587}"/>
              </a:ext>
            </a:extLst>
          </p:cNvPr>
          <p:cNvSpPr/>
          <p:nvPr/>
        </p:nvSpPr>
        <p:spPr>
          <a:xfrm rot="16200000">
            <a:off x="-357158" y="4106798"/>
            <a:ext cx="2213092" cy="429544"/>
          </a:xfrm>
          <a:prstGeom prst="rect">
            <a:avLst/>
          </a:prstGeom>
          <a:solidFill>
            <a:schemeClr val="accent1"/>
          </a:solidFill>
          <a:ln w="9525">
            <a:noFill/>
          </a:ln>
          <a:effectLst/>
        </p:spPr>
        <p:style>
          <a:lnRef idx="1">
            <a:schemeClr val="accent1"/>
          </a:lnRef>
          <a:fillRef idx="0">
            <a:schemeClr val="accent1"/>
          </a:fillRef>
          <a:effectRef idx="0">
            <a:schemeClr val="accent1"/>
          </a:effectRef>
          <a:fontRef idx="minor">
            <a:schemeClr val="tx1"/>
          </a:fontRef>
        </p:style>
        <p:txBody>
          <a:bodyPr lIns="71962" tIns="71962" rIns="71962" bIns="71962"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a:ea typeface="+mn-ea"/>
                <a:cs typeface="+mn-cs"/>
              </a:rPr>
              <a:t>Peak Avoidance*</a:t>
            </a:r>
          </a:p>
        </p:txBody>
      </p:sp>
      <p:sp>
        <p:nvSpPr>
          <p:cNvPr id="7" name="Rectangle 6">
            <a:extLst>
              <a:ext uri="{FF2B5EF4-FFF2-40B4-BE49-F238E27FC236}">
                <a16:creationId xmlns:a16="http://schemas.microsoft.com/office/drawing/2014/main" id="{6ECB2A0F-93EE-87AD-E769-56A76C0FCDC3}"/>
              </a:ext>
            </a:extLst>
          </p:cNvPr>
          <p:cNvSpPr/>
          <p:nvPr/>
        </p:nvSpPr>
        <p:spPr>
          <a:xfrm>
            <a:off x="1038604" y="1475949"/>
            <a:ext cx="3400998" cy="378338"/>
          </a:xfrm>
          <a:prstGeom prst="rect">
            <a:avLst/>
          </a:prstGeom>
          <a:solidFill>
            <a:schemeClr val="accent3">
              <a:lumMod val="50000"/>
              <a:lumOff val="50000"/>
            </a:schemeClr>
          </a:solidFill>
          <a:ln w="9525">
            <a:noFill/>
          </a:ln>
          <a:effectLst/>
        </p:spPr>
        <p:style>
          <a:lnRef idx="1">
            <a:schemeClr val="accent1"/>
          </a:lnRef>
          <a:fillRef idx="0">
            <a:schemeClr val="accent1"/>
          </a:fillRef>
          <a:effectRef idx="0">
            <a:schemeClr val="accent1"/>
          </a:effectRef>
          <a:fontRef idx="minor">
            <a:schemeClr val="tx1"/>
          </a:fontRef>
        </p:style>
        <p:txBody>
          <a:bodyPr lIns="71962" tIns="71962" rIns="71962" bIns="71962"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a:ea typeface="+mn-ea"/>
                <a:cs typeface="+mn-cs"/>
              </a:rPr>
              <a:t>Overview</a:t>
            </a:r>
          </a:p>
        </p:txBody>
      </p:sp>
      <p:sp>
        <p:nvSpPr>
          <p:cNvPr id="8" name="Rectangle 7">
            <a:extLst>
              <a:ext uri="{FF2B5EF4-FFF2-40B4-BE49-F238E27FC236}">
                <a16:creationId xmlns:a16="http://schemas.microsoft.com/office/drawing/2014/main" id="{49D2CF7E-39C8-51D7-0541-7E7FABDEB69E}"/>
              </a:ext>
            </a:extLst>
          </p:cNvPr>
          <p:cNvSpPr/>
          <p:nvPr/>
        </p:nvSpPr>
        <p:spPr>
          <a:xfrm>
            <a:off x="7954750" y="1466922"/>
            <a:ext cx="3607134" cy="385590"/>
          </a:xfrm>
          <a:prstGeom prst="rect">
            <a:avLst/>
          </a:prstGeom>
          <a:solidFill>
            <a:schemeClr val="tx2"/>
          </a:solidFill>
          <a:ln w="9525">
            <a:noFill/>
          </a:ln>
          <a:effectLst/>
        </p:spPr>
        <p:style>
          <a:lnRef idx="1">
            <a:schemeClr val="accent1"/>
          </a:lnRef>
          <a:fillRef idx="0">
            <a:schemeClr val="accent1"/>
          </a:fillRef>
          <a:effectRef idx="0">
            <a:schemeClr val="accent1"/>
          </a:effectRef>
          <a:fontRef idx="minor">
            <a:schemeClr val="tx1"/>
          </a:fontRef>
        </p:style>
        <p:txBody>
          <a:bodyPr lIns="71962" tIns="71962" rIns="71962" bIns="71962"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a:ea typeface="+mn-ea"/>
                <a:cs typeface="+mn-cs"/>
              </a:rPr>
              <a:t>DCFC Charger</a:t>
            </a:r>
          </a:p>
        </p:txBody>
      </p:sp>
      <p:sp>
        <p:nvSpPr>
          <p:cNvPr id="10" name="Rectangle 9">
            <a:extLst>
              <a:ext uri="{FF2B5EF4-FFF2-40B4-BE49-F238E27FC236}">
                <a16:creationId xmlns:a16="http://schemas.microsoft.com/office/drawing/2014/main" id="{FA88F105-B423-6430-445C-C94AFE7886D2}"/>
              </a:ext>
            </a:extLst>
          </p:cNvPr>
          <p:cNvSpPr/>
          <p:nvPr/>
        </p:nvSpPr>
        <p:spPr>
          <a:xfrm>
            <a:off x="4640434" y="1473186"/>
            <a:ext cx="3159860" cy="378338"/>
          </a:xfrm>
          <a:prstGeom prst="rect">
            <a:avLst/>
          </a:prstGeom>
          <a:solidFill>
            <a:schemeClr val="tx2"/>
          </a:solidFill>
          <a:ln w="9525">
            <a:noFill/>
          </a:ln>
          <a:effectLst/>
        </p:spPr>
        <p:style>
          <a:lnRef idx="1">
            <a:schemeClr val="accent1"/>
          </a:lnRef>
          <a:fillRef idx="0">
            <a:schemeClr val="accent1"/>
          </a:fillRef>
          <a:effectRef idx="0">
            <a:schemeClr val="accent1"/>
          </a:effectRef>
          <a:fontRef idx="minor">
            <a:schemeClr val="tx1"/>
          </a:fontRef>
        </p:style>
        <p:txBody>
          <a:bodyPr lIns="71962" tIns="71962" rIns="71962" bIns="71962"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a:ea typeface="+mn-ea"/>
                <a:cs typeface="+mn-cs"/>
              </a:rPr>
              <a:t>L2 Charger</a:t>
            </a:r>
          </a:p>
        </p:txBody>
      </p:sp>
      <p:sp>
        <p:nvSpPr>
          <p:cNvPr id="33" name="Rectangle 32">
            <a:extLst>
              <a:ext uri="{FF2B5EF4-FFF2-40B4-BE49-F238E27FC236}">
                <a16:creationId xmlns:a16="http://schemas.microsoft.com/office/drawing/2014/main" id="{7C7A3120-D3D4-124C-3E76-6184582095FD}"/>
              </a:ext>
            </a:extLst>
          </p:cNvPr>
          <p:cNvSpPr/>
          <p:nvPr/>
        </p:nvSpPr>
        <p:spPr>
          <a:xfrm>
            <a:off x="3219414" y="4359122"/>
            <a:ext cx="1220188" cy="1068985"/>
          </a:xfrm>
          <a:prstGeom prst="rect">
            <a:avLst/>
          </a:prstGeom>
          <a:solidFill>
            <a:schemeClr val="accent1"/>
          </a:solidFill>
          <a:ln w="9525">
            <a:noFill/>
          </a:ln>
          <a:effectLst/>
        </p:spPr>
        <p:style>
          <a:lnRef idx="1">
            <a:schemeClr val="accent1"/>
          </a:lnRef>
          <a:fillRef idx="0">
            <a:schemeClr val="accent1"/>
          </a:fillRef>
          <a:effectRef idx="0">
            <a:schemeClr val="accent1"/>
          </a:effectRef>
          <a:fontRef idx="minor">
            <a:schemeClr val="tx1"/>
          </a:fontRef>
        </p:style>
        <p:txBody>
          <a:bodyPr lIns="118841" tIns="71962" rIns="118841" bIns="71962" rtlCol="0" anchor="ctr" anchorCtr="0">
            <a:noAutofit/>
          </a:bodyPr>
          <a:lstStyle/>
          <a:p>
            <a:pPr marL="0" marR="0" lvl="0" indent="0" algn="l" defTabSz="913304"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600" b="1" i="0" u="none" strike="noStrike" kern="0" cap="none" spc="0" normalizeH="0" baseline="0" noProof="0">
                <a:ln>
                  <a:noFill/>
                </a:ln>
                <a:solidFill>
                  <a:prstClr val="white"/>
                </a:solidFill>
                <a:effectLst/>
                <a:uLnTx/>
                <a:uFillTx/>
                <a:latin typeface="Arial"/>
                <a:ea typeface="+mn-ea"/>
                <a:cs typeface="+mn-cs"/>
              </a:rPr>
              <a:t>Public</a:t>
            </a:r>
            <a:endParaRPr kumimoji="0" lang="en-US" sz="1600" b="1" i="0" u="none" strike="noStrike" kern="0" cap="none" spc="0" normalizeH="0" baseline="0" noProof="0">
              <a:ln>
                <a:noFill/>
              </a:ln>
              <a:solidFill>
                <a:prstClr val="white"/>
              </a:solidFill>
              <a:effectLst/>
              <a:uLnTx/>
              <a:uFillTx/>
              <a:latin typeface="Arial"/>
              <a:ea typeface="+mn-ea"/>
              <a:cs typeface="Arial"/>
            </a:endParaRPr>
          </a:p>
        </p:txBody>
      </p:sp>
      <p:sp>
        <p:nvSpPr>
          <p:cNvPr id="34" name="Rectangle 33">
            <a:extLst>
              <a:ext uri="{FF2B5EF4-FFF2-40B4-BE49-F238E27FC236}">
                <a16:creationId xmlns:a16="http://schemas.microsoft.com/office/drawing/2014/main" id="{29631787-F56C-E12A-9F7B-DA53AC1D1822}"/>
              </a:ext>
            </a:extLst>
          </p:cNvPr>
          <p:cNvSpPr/>
          <p:nvPr/>
        </p:nvSpPr>
        <p:spPr>
          <a:xfrm>
            <a:off x="3219414" y="3206620"/>
            <a:ext cx="1220188" cy="1068985"/>
          </a:xfrm>
          <a:prstGeom prst="rect">
            <a:avLst/>
          </a:prstGeom>
          <a:solidFill>
            <a:schemeClr val="accent1"/>
          </a:solidFill>
          <a:ln w="9525">
            <a:noFill/>
          </a:ln>
          <a:effectLst/>
        </p:spPr>
        <p:style>
          <a:lnRef idx="1">
            <a:schemeClr val="accent1"/>
          </a:lnRef>
          <a:fillRef idx="0">
            <a:schemeClr val="accent1"/>
          </a:fillRef>
          <a:effectRef idx="0">
            <a:schemeClr val="accent1"/>
          </a:effectRef>
          <a:fontRef idx="minor">
            <a:schemeClr val="tx1"/>
          </a:fontRef>
        </p:style>
        <p:txBody>
          <a:bodyPr lIns="118841" tIns="71962" rIns="118841" bIns="71962" rtlCol="0" anchor="ctr" anchorCtr="0">
            <a:noAutofit/>
          </a:bodyPr>
          <a:lstStyle/>
          <a:p>
            <a:pPr marL="0" marR="0" lvl="0" indent="0" algn="l" defTabSz="913304"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600" b="1" i="0" u="none" strike="noStrike" kern="0" cap="none" spc="0" normalizeH="0" baseline="0" noProof="0">
                <a:ln>
                  <a:noFill/>
                </a:ln>
                <a:solidFill>
                  <a:prstClr val="white"/>
                </a:solidFill>
                <a:effectLst/>
                <a:uLnTx/>
                <a:uFillTx/>
                <a:latin typeface="Arial"/>
                <a:ea typeface="+mn-ea"/>
                <a:cs typeface="Arial"/>
              </a:rPr>
              <a:t>Private</a:t>
            </a:r>
          </a:p>
        </p:txBody>
      </p:sp>
      <p:sp>
        <p:nvSpPr>
          <p:cNvPr id="3" name="TextBox 2">
            <a:extLst>
              <a:ext uri="{FF2B5EF4-FFF2-40B4-BE49-F238E27FC236}">
                <a16:creationId xmlns:a16="http://schemas.microsoft.com/office/drawing/2014/main" id="{3D1DD596-D18D-8C90-7FDD-A54ABDBCA9C5}"/>
              </a:ext>
            </a:extLst>
          </p:cNvPr>
          <p:cNvSpPr txBox="1"/>
          <p:nvPr/>
        </p:nvSpPr>
        <p:spPr>
          <a:xfrm>
            <a:off x="460257" y="5966691"/>
            <a:ext cx="10409382" cy="307777"/>
          </a:xfrm>
          <a:prstGeom prst="rect">
            <a:avLst/>
          </a:prstGeom>
          <a:noFill/>
        </p:spPr>
        <p:txBody>
          <a:bodyPr wrap="square" rtlCol="0">
            <a:spAutoFit/>
          </a:bodyPr>
          <a:lstStyle/>
          <a:p>
            <a:r>
              <a:rPr lang="en-US" sz="1400"/>
              <a:t>*Final incentive payments will be calculated based on site characteristics, load factor, and participation in DCR </a:t>
            </a:r>
          </a:p>
        </p:txBody>
      </p:sp>
      <p:sp>
        <p:nvSpPr>
          <p:cNvPr id="6" name="Rectangle 5">
            <a:extLst>
              <a:ext uri="{FF2B5EF4-FFF2-40B4-BE49-F238E27FC236}">
                <a16:creationId xmlns:a16="http://schemas.microsoft.com/office/drawing/2014/main" id="{5AFDDE3B-6F65-4E5E-EF7B-1B2D19FEBE75}"/>
              </a:ext>
            </a:extLst>
          </p:cNvPr>
          <p:cNvSpPr/>
          <p:nvPr/>
        </p:nvSpPr>
        <p:spPr>
          <a:xfrm>
            <a:off x="4640434" y="1935040"/>
            <a:ext cx="6933767" cy="1203361"/>
          </a:xfrm>
          <a:prstGeom prst="rect">
            <a:avLst/>
          </a:prstGeom>
          <a:solidFill>
            <a:srgbClr val="DCE6F2"/>
          </a:solidFill>
          <a:ln w="9525">
            <a:noFill/>
          </a:ln>
          <a:effectLst/>
        </p:spPr>
        <p:style>
          <a:lnRef idx="1">
            <a:schemeClr val="accent1"/>
          </a:lnRef>
          <a:fillRef idx="0">
            <a:schemeClr val="accent1"/>
          </a:fillRef>
          <a:effectRef idx="0">
            <a:schemeClr val="accent1"/>
          </a:effectRef>
          <a:fontRef idx="minor">
            <a:schemeClr val="tx1"/>
          </a:fontRef>
        </p:style>
        <p:txBody>
          <a:bodyPr lIns="71981" tIns="71981" rIns="71981" bIns="71981" rtlCol="0" anchor="t" anchorCtr="0">
            <a:noAutofit/>
          </a:bodyPr>
          <a:lstStyle/>
          <a:p>
            <a:pPr marL="78081" lvl="1" defTabSz="913578">
              <a:buClr>
                <a:srgbClr val="0078CF"/>
              </a:buClr>
              <a:defRPr/>
            </a:pPr>
            <a:r>
              <a:rPr lang="en-US" sz="1600" b="1" kern="0">
                <a:latin typeface="Arial"/>
              </a:rPr>
              <a:t>$0.03</a:t>
            </a:r>
            <a:r>
              <a:rPr lang="en-US" sz="1600" kern="0">
                <a:latin typeface="Arial"/>
              </a:rPr>
              <a:t> </a:t>
            </a:r>
            <a:r>
              <a:rPr lang="en-US" sz="1600" kern="0">
                <a:solidFill>
                  <a:srgbClr val="030303"/>
                </a:solidFill>
                <a:latin typeface="Arial"/>
              </a:rPr>
              <a:t>per kWh earning while charging </a:t>
            </a:r>
            <a:r>
              <a:rPr lang="en-US" sz="1600" b="1" kern="0">
                <a:solidFill>
                  <a:srgbClr val="030303"/>
                </a:solidFill>
                <a:latin typeface="Arial"/>
              </a:rPr>
              <a:t>12 – 8 AM</a:t>
            </a:r>
            <a:endParaRPr lang="en-US" sz="1600" b="1" kern="0">
              <a:solidFill>
                <a:srgbClr val="030303"/>
              </a:solidFill>
              <a:latin typeface="Arial"/>
              <a:cs typeface="Arial"/>
            </a:endParaRPr>
          </a:p>
        </p:txBody>
      </p:sp>
      <p:sp>
        <p:nvSpPr>
          <p:cNvPr id="11" name="Rectangle 10">
            <a:extLst>
              <a:ext uri="{FF2B5EF4-FFF2-40B4-BE49-F238E27FC236}">
                <a16:creationId xmlns:a16="http://schemas.microsoft.com/office/drawing/2014/main" id="{F6D84DE3-27B4-83C4-BCA8-7644F1D4DE3D}"/>
              </a:ext>
            </a:extLst>
          </p:cNvPr>
          <p:cNvSpPr/>
          <p:nvPr/>
        </p:nvSpPr>
        <p:spPr>
          <a:xfrm>
            <a:off x="4663286" y="4359122"/>
            <a:ext cx="3157665" cy="1080125"/>
          </a:xfrm>
          <a:prstGeom prst="rect">
            <a:avLst/>
          </a:prstGeom>
          <a:solidFill>
            <a:srgbClr val="DCE6F2"/>
          </a:solidFill>
          <a:ln w="9525">
            <a:noFill/>
          </a:ln>
          <a:effectLst/>
        </p:spPr>
        <p:style>
          <a:lnRef idx="1">
            <a:schemeClr val="accent1"/>
          </a:lnRef>
          <a:fillRef idx="0">
            <a:schemeClr val="accent1"/>
          </a:fillRef>
          <a:effectRef idx="0">
            <a:schemeClr val="accent1"/>
          </a:effectRef>
          <a:fontRef idx="minor">
            <a:schemeClr val="tx1"/>
          </a:fontRef>
        </p:style>
        <p:txBody>
          <a:bodyPr lIns="71981" tIns="71981" rIns="71981" bIns="71981" rtlCol="0" anchor="t" anchorCtr="0">
            <a:noAutofit/>
          </a:bodyPr>
          <a:lstStyle/>
          <a:p>
            <a:pPr marL="78081" lvl="1" defTabSz="913578">
              <a:buClr>
                <a:srgbClr val="0078CF"/>
              </a:buClr>
              <a:defRPr/>
            </a:pPr>
            <a:r>
              <a:rPr lang="en-US" sz="1600" b="1" kern="0">
                <a:latin typeface="Arial"/>
              </a:rPr>
              <a:t>$17 per kW </a:t>
            </a:r>
            <a:r>
              <a:rPr lang="en-US" sz="1600" kern="0">
                <a:latin typeface="Arial"/>
              </a:rPr>
              <a:t>avoided from June– September</a:t>
            </a:r>
          </a:p>
          <a:p>
            <a:pPr marL="78081" lvl="1" defTabSz="913578">
              <a:buClr>
                <a:srgbClr val="0078CF"/>
              </a:buClr>
              <a:defRPr/>
            </a:pPr>
            <a:r>
              <a:rPr lang="en-US" sz="1600" b="1" kern="0">
                <a:latin typeface="Arial"/>
              </a:rPr>
              <a:t>$6 per kW </a:t>
            </a:r>
            <a:r>
              <a:rPr lang="en-US" sz="1600" kern="0">
                <a:latin typeface="Arial"/>
              </a:rPr>
              <a:t>avoided from October - May</a:t>
            </a:r>
          </a:p>
        </p:txBody>
      </p:sp>
      <p:sp>
        <p:nvSpPr>
          <p:cNvPr id="12" name="Rectangle 11">
            <a:extLst>
              <a:ext uri="{FF2B5EF4-FFF2-40B4-BE49-F238E27FC236}">
                <a16:creationId xmlns:a16="http://schemas.microsoft.com/office/drawing/2014/main" id="{141C9051-FFB2-BD5D-07C8-667EFF9CAE98}"/>
              </a:ext>
            </a:extLst>
          </p:cNvPr>
          <p:cNvSpPr/>
          <p:nvPr/>
        </p:nvSpPr>
        <p:spPr>
          <a:xfrm>
            <a:off x="7954749" y="4341867"/>
            <a:ext cx="3619451" cy="1080125"/>
          </a:xfrm>
          <a:prstGeom prst="rect">
            <a:avLst/>
          </a:prstGeom>
          <a:solidFill>
            <a:srgbClr val="DCE6F2"/>
          </a:solidFill>
          <a:ln w="9525">
            <a:noFill/>
          </a:ln>
          <a:effectLst/>
        </p:spPr>
        <p:style>
          <a:lnRef idx="1">
            <a:schemeClr val="accent1"/>
          </a:lnRef>
          <a:fillRef idx="0">
            <a:schemeClr val="accent1"/>
          </a:fillRef>
          <a:effectRef idx="0">
            <a:schemeClr val="accent1"/>
          </a:effectRef>
          <a:fontRef idx="minor">
            <a:schemeClr val="tx1"/>
          </a:fontRef>
        </p:style>
        <p:txBody>
          <a:bodyPr lIns="71981" tIns="71981" rIns="71981" bIns="71981" rtlCol="0" anchor="t" anchorCtr="0">
            <a:noAutofit/>
          </a:bodyPr>
          <a:lstStyle/>
          <a:p>
            <a:pPr marL="78033" lvl="1" defTabSz="913578">
              <a:buClr>
                <a:srgbClr val="0078CF"/>
              </a:buClr>
              <a:defRPr/>
            </a:pPr>
            <a:r>
              <a:rPr lang="en-US" sz="1600" b="1" kern="0">
                <a:latin typeface="Arial"/>
              </a:rPr>
              <a:t>$20-26</a:t>
            </a:r>
            <a:r>
              <a:rPr lang="en-US" sz="1600" kern="0">
                <a:latin typeface="Arial"/>
              </a:rPr>
              <a:t> per kW avoided from June – September</a:t>
            </a:r>
            <a:endParaRPr lang="en-US" sz="1600" kern="0">
              <a:latin typeface="Arial"/>
              <a:cs typeface="Arial"/>
            </a:endParaRPr>
          </a:p>
          <a:p>
            <a:pPr marL="78033" lvl="1" defTabSz="913578">
              <a:buClr>
                <a:srgbClr val="0078CF"/>
              </a:buClr>
              <a:defRPr/>
            </a:pPr>
            <a:r>
              <a:rPr lang="en-US" sz="1600" b="1" kern="0">
                <a:latin typeface="Arial"/>
              </a:rPr>
              <a:t>$8</a:t>
            </a:r>
            <a:r>
              <a:rPr lang="en-US" sz="1600" kern="0">
                <a:latin typeface="Arial"/>
              </a:rPr>
              <a:t> per kW avoided from October – May</a:t>
            </a:r>
          </a:p>
        </p:txBody>
      </p:sp>
      <p:sp>
        <p:nvSpPr>
          <p:cNvPr id="13" name="Rectangle 12">
            <a:extLst>
              <a:ext uri="{FF2B5EF4-FFF2-40B4-BE49-F238E27FC236}">
                <a16:creationId xmlns:a16="http://schemas.microsoft.com/office/drawing/2014/main" id="{A5FF4624-9BD5-EA1E-C314-967008B8B704}"/>
              </a:ext>
            </a:extLst>
          </p:cNvPr>
          <p:cNvSpPr/>
          <p:nvPr/>
        </p:nvSpPr>
        <p:spPr>
          <a:xfrm>
            <a:off x="4640434" y="3221932"/>
            <a:ext cx="6921450" cy="1053674"/>
          </a:xfrm>
          <a:prstGeom prst="rect">
            <a:avLst/>
          </a:prstGeom>
          <a:solidFill>
            <a:srgbClr val="DCE6F2"/>
          </a:solidFill>
          <a:ln w="9525">
            <a:noFill/>
          </a:ln>
          <a:effectLst/>
        </p:spPr>
        <p:style>
          <a:lnRef idx="1">
            <a:schemeClr val="accent1"/>
          </a:lnRef>
          <a:fillRef idx="0">
            <a:schemeClr val="accent1"/>
          </a:fillRef>
          <a:effectRef idx="0">
            <a:schemeClr val="accent1"/>
          </a:effectRef>
          <a:fontRef idx="minor">
            <a:schemeClr val="tx1"/>
          </a:fontRef>
        </p:style>
        <p:txBody>
          <a:bodyPr lIns="71981" tIns="71981" rIns="71981" bIns="71981" rtlCol="0" anchor="t" anchorCtr="0">
            <a:noAutofit/>
          </a:bodyPr>
          <a:lstStyle/>
          <a:p>
            <a:pPr marL="78033" lvl="1" defTabSz="913578">
              <a:buClr>
                <a:srgbClr val="0078CF"/>
              </a:buClr>
              <a:defRPr/>
            </a:pPr>
            <a:r>
              <a:rPr lang="en-US" sz="1600" b="1" kern="0">
                <a:latin typeface="Arial"/>
              </a:rPr>
              <a:t>$10</a:t>
            </a:r>
            <a:r>
              <a:rPr lang="en-US" sz="1600" kern="0">
                <a:latin typeface="Arial"/>
              </a:rPr>
              <a:t> per kW avoided from June – September</a:t>
            </a:r>
            <a:endParaRPr lang="en-US" sz="1600" kern="0">
              <a:latin typeface="Arial"/>
              <a:cs typeface="Arial"/>
            </a:endParaRPr>
          </a:p>
          <a:p>
            <a:pPr marL="78033" lvl="1" defTabSz="913578">
              <a:buClr>
                <a:srgbClr val="0078CF"/>
              </a:buClr>
              <a:defRPr/>
            </a:pPr>
            <a:r>
              <a:rPr lang="en-US" sz="1600" b="1" kern="0">
                <a:latin typeface="Arial"/>
              </a:rPr>
              <a:t>$2</a:t>
            </a:r>
            <a:r>
              <a:rPr lang="en-US" sz="1600" kern="0">
                <a:latin typeface="Arial"/>
              </a:rPr>
              <a:t> per kW avoided from October – May</a:t>
            </a:r>
            <a:endParaRPr lang="en-US" sz="1600" kern="0">
              <a:latin typeface="Arial"/>
              <a:cs typeface="Arial"/>
            </a:endParaRPr>
          </a:p>
        </p:txBody>
      </p:sp>
    </p:spTree>
    <p:extLst>
      <p:ext uri="{BB962C8B-B14F-4D97-AF65-F5344CB8AC3E}">
        <p14:creationId xmlns:p14="http://schemas.microsoft.com/office/powerpoint/2010/main" val="300057684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F118F0-F496-436F-A67D-7CFA607167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3" imgH="503" progId="TCLayout.ActiveDocument.1">
                  <p:embed/>
                </p:oleObj>
              </mc:Choice>
              <mc:Fallback>
                <p:oleObj name="think-cell Slide" r:id="rId3" imgW="503" imgH="503" progId="TCLayout.ActiveDocument.1">
                  <p:embed/>
                  <p:pic>
                    <p:nvPicPr>
                      <p:cNvPr id="5" name="Object 4" hidden="1">
                        <a:extLst>
                          <a:ext uri="{FF2B5EF4-FFF2-40B4-BE49-F238E27FC236}">
                            <a16:creationId xmlns:a16="http://schemas.microsoft.com/office/drawing/2014/main" id="{DDF118F0-F496-436F-A67D-7CFA60716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DFCD83A-BB8B-4DA0-86C2-7B2820788470}"/>
              </a:ext>
            </a:extLst>
          </p:cNvPr>
          <p:cNvSpPr>
            <a:spLocks noGrp="1"/>
          </p:cNvSpPr>
          <p:nvPr>
            <p:ph type="title"/>
          </p:nvPr>
        </p:nvSpPr>
        <p:spPr/>
        <p:txBody>
          <a:bodyPr vert="horz"/>
          <a:lstStyle/>
          <a:p>
            <a:r>
              <a:rPr lang="en-US"/>
              <a:t>EV Charger Cost Calculator estimates SCC incentives and compares rates options </a:t>
            </a:r>
          </a:p>
        </p:txBody>
      </p:sp>
      <p:sp>
        <p:nvSpPr>
          <p:cNvPr id="3" name="Content Placeholder 2">
            <a:extLst>
              <a:ext uri="{FF2B5EF4-FFF2-40B4-BE49-F238E27FC236}">
                <a16:creationId xmlns:a16="http://schemas.microsoft.com/office/drawing/2014/main" id="{917EB1C3-18B0-4C71-8436-F81286DAD988}"/>
              </a:ext>
            </a:extLst>
          </p:cNvPr>
          <p:cNvSpPr>
            <a:spLocks noGrp="1"/>
          </p:cNvSpPr>
          <p:nvPr>
            <p:ph idx="4294967295"/>
          </p:nvPr>
        </p:nvSpPr>
        <p:spPr>
          <a:xfrm>
            <a:off x="458337" y="1558811"/>
            <a:ext cx="4664075" cy="1691232"/>
          </a:xfrm>
        </p:spPr>
        <p:txBody>
          <a:bodyPr vert="horz" wrap="square" lIns="118872" tIns="64008" rIns="118872" bIns="64008" rtlCol="0" anchor="t">
            <a:spAutoFit/>
          </a:bodyPr>
          <a:lstStyle/>
          <a:p>
            <a:pPr marL="0" lvl="1" indent="0">
              <a:spcBef>
                <a:spcPts val="0"/>
              </a:spcBef>
              <a:buClrTx/>
              <a:buNone/>
            </a:pPr>
            <a:r>
              <a:rPr lang="en-US" sz="2150" b="1">
                <a:solidFill>
                  <a:srgbClr val="069BD7"/>
                </a:solidFill>
                <a:latin typeface="Arial" panose="020B0604020202020204"/>
              </a:rPr>
              <a:t>EV Charger Cost Calculator</a:t>
            </a:r>
          </a:p>
          <a:p>
            <a:pPr marL="0" lvl="1" indent="0">
              <a:spcBef>
                <a:spcPts val="0"/>
              </a:spcBef>
              <a:buClrTx/>
              <a:buNone/>
            </a:pPr>
            <a:r>
              <a:rPr lang="en-US" sz="2000">
                <a:solidFill>
                  <a:srgbClr val="000000"/>
                </a:solidFill>
                <a:latin typeface="Arial" panose="020B0604020202020204"/>
              </a:rPr>
              <a:t>A web tool designed to help you understand the potential electric costs associated with EV charging​ as well as</a:t>
            </a:r>
          </a:p>
          <a:p>
            <a:pPr marL="0" lvl="1" indent="0">
              <a:spcBef>
                <a:spcPts val="0"/>
              </a:spcBef>
              <a:buClrTx/>
              <a:buNone/>
            </a:pPr>
            <a:r>
              <a:rPr lang="en-US" sz="2000">
                <a:solidFill>
                  <a:srgbClr val="000000"/>
                </a:solidFill>
                <a:latin typeface="Arial" panose="020B0604020202020204"/>
                <a:ea typeface="ＭＳ Ｐゴシック"/>
              </a:rPr>
              <a:t>potential SCC incentives.</a:t>
            </a:r>
            <a:endParaRPr lang="en-US" sz="2000">
              <a:solidFill>
                <a:srgbClr val="000000"/>
              </a:solidFill>
              <a:latin typeface="Arial" panose="020B0604020202020204"/>
              <a:cs typeface="Arial"/>
            </a:endParaRPr>
          </a:p>
        </p:txBody>
      </p:sp>
      <p:pic>
        <p:nvPicPr>
          <p:cNvPr id="8" name="Picture 7" descr="Graphical user interface, text, application, email&#10;&#10;Description automatically generated">
            <a:extLst>
              <a:ext uri="{FF2B5EF4-FFF2-40B4-BE49-F238E27FC236}">
                <a16:creationId xmlns:a16="http://schemas.microsoft.com/office/drawing/2014/main" id="{699ACF2D-DE78-49F8-A8D2-2290C8E5D2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 t="7739" r="963"/>
          <a:stretch/>
        </p:blipFill>
        <p:spPr>
          <a:xfrm>
            <a:off x="7629025" y="1117260"/>
            <a:ext cx="4100911" cy="1467841"/>
          </a:xfrm>
          <a:prstGeom prst="rect">
            <a:avLst/>
          </a:prstGeom>
          <a:ln>
            <a:solidFill>
              <a:schemeClr val="bg1">
                <a:lumMod val="75000"/>
              </a:schemeClr>
            </a:solidFill>
          </a:ln>
          <a:effectLst/>
        </p:spPr>
      </p:pic>
      <p:pic>
        <p:nvPicPr>
          <p:cNvPr id="9" name="Picture 8" descr="Chart&#10;&#10;Description automatically generated with low confidence">
            <a:extLst>
              <a:ext uri="{FF2B5EF4-FFF2-40B4-BE49-F238E27FC236}">
                <a16:creationId xmlns:a16="http://schemas.microsoft.com/office/drawing/2014/main" id="{030E7ABB-6571-4D5E-9754-E7C253B50A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9024" y="4417422"/>
            <a:ext cx="4100912" cy="1793788"/>
          </a:xfrm>
          <a:prstGeom prst="rect">
            <a:avLst/>
          </a:prstGeom>
          <a:ln>
            <a:solidFill>
              <a:schemeClr val="bg1">
                <a:lumMod val="75000"/>
              </a:schemeClr>
            </a:solidFill>
          </a:ln>
          <a:effectLst/>
        </p:spPr>
      </p:pic>
      <p:sp>
        <p:nvSpPr>
          <p:cNvPr id="15" name="Content Placeholder 2">
            <a:extLst>
              <a:ext uri="{FF2B5EF4-FFF2-40B4-BE49-F238E27FC236}">
                <a16:creationId xmlns:a16="http://schemas.microsoft.com/office/drawing/2014/main" id="{7DBDF9AA-81FE-492E-AD31-09AE1FA66735}"/>
              </a:ext>
            </a:extLst>
          </p:cNvPr>
          <p:cNvSpPr txBox="1">
            <a:spLocks/>
          </p:cNvSpPr>
          <p:nvPr/>
        </p:nvSpPr>
        <p:spPr>
          <a:xfrm>
            <a:off x="458337" y="4468192"/>
            <a:ext cx="4664905" cy="960263"/>
          </a:xfrm>
          <a:prstGeom prst="rect">
            <a:avLst/>
          </a:prstGeom>
        </p:spPr>
        <p:txBody>
          <a:bodyPr vert="horz" wrap="square" lIns="118872" tIns="64008" rIns="118872" bIns="64008" rtlCol="0" anchor="t">
            <a:sp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Clr>
                <a:srgbClr val="0790EC"/>
              </a:buClr>
              <a:buFont typeface="Arial" panose="020B0604020202020204" pitchFamily="34" charset="0"/>
              <a:buChar char="•"/>
              <a:defRPr lang="en-US" sz="2200" b="0" kern="1200">
                <a:solidFill>
                  <a:schemeClr val="tx1"/>
                </a:solidFill>
                <a:latin typeface="+mn-lt"/>
                <a:ea typeface="+mn-ea"/>
                <a:cs typeface="+mn-cs"/>
                <a:sym typeface="+mn-lt"/>
              </a:defRPr>
            </a:lvl2pPr>
            <a:lvl3pPr marL="482400" indent="-234000" algn="l" defTabSz="914400" rtl="0" eaLnBrk="1" latinLnBrk="0" hangingPunct="1">
              <a:lnSpc>
                <a:spcPct val="100000"/>
              </a:lnSpc>
              <a:spcBef>
                <a:spcPts val="600"/>
              </a:spcBef>
              <a:buClr>
                <a:srgbClr val="0790EC"/>
              </a:buClr>
              <a:buFont typeface="Arial Narrow" pitchFamily="34" charset="0"/>
              <a:buChar char="–"/>
              <a:defRPr lang="en-US" sz="2000" b="0" kern="1200">
                <a:solidFill>
                  <a:schemeClr val="tx1"/>
                </a:solidFill>
                <a:latin typeface="+mn-lt"/>
                <a:ea typeface="+mn-ea"/>
                <a:cs typeface="+mn-cs"/>
                <a:sym typeface="+mn-lt"/>
              </a:defRPr>
            </a:lvl3pPr>
            <a:lvl4pPr marL="698400" indent="-201600" algn="l" defTabSz="914400" rtl="0" eaLnBrk="1" latinLnBrk="0" hangingPunct="1">
              <a:lnSpc>
                <a:spcPct val="100000"/>
              </a:lnSpc>
              <a:spcBef>
                <a:spcPts val="600"/>
              </a:spcBef>
              <a:buClr>
                <a:srgbClr val="0790EC"/>
              </a:buClr>
              <a:buFont typeface="Arial" panose="020B0604020202020204" pitchFamily="34" charset="0"/>
              <a:buChar char="•"/>
              <a:defRPr lang="en-US" sz="1800" b="0" kern="1200">
                <a:solidFill>
                  <a:schemeClr val="tx1"/>
                </a:solidFill>
                <a:latin typeface="+mn-lt"/>
                <a:ea typeface="+mn-ea"/>
                <a:cs typeface="+mn-cs"/>
                <a:sym typeface="+mn-lt"/>
              </a:defRPr>
            </a:lvl4pPr>
            <a:lvl5pPr marL="984150" indent="-285750" algn="l" defTabSz="914400" rtl="0" eaLnBrk="1" latinLnBrk="0" hangingPunct="1">
              <a:lnSpc>
                <a:spcPct val="100000"/>
              </a:lnSpc>
              <a:spcBef>
                <a:spcPts val="600"/>
              </a:spcBef>
              <a:buClr>
                <a:srgbClr val="0790EC"/>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lvl="1" indent="0" fontAlgn="auto">
              <a:buSzTx/>
              <a:buNone/>
              <a:tabLst/>
              <a:defRPr/>
            </a:pPr>
            <a:r>
              <a:rPr lang="en-US" sz="2000">
                <a:solidFill>
                  <a:srgbClr val="000000"/>
                </a:solidFill>
                <a:latin typeface="Arial" panose="020B0604020202020204"/>
              </a:rPr>
              <a:t>Includes directions, trainings, and one-on-one sessions to help you navigate the web tool.</a:t>
            </a:r>
            <a:endParaRPr lang="en-US">
              <a:cs typeface="Arial" panose="020B0604020202020204"/>
            </a:endParaRPr>
          </a:p>
        </p:txBody>
      </p:sp>
      <p:sp>
        <p:nvSpPr>
          <p:cNvPr id="4" name="Rectangle 3">
            <a:extLst>
              <a:ext uri="{FF2B5EF4-FFF2-40B4-BE49-F238E27FC236}">
                <a16:creationId xmlns:a16="http://schemas.microsoft.com/office/drawing/2014/main" id="{52016DF6-A165-0388-51BE-E1931B17F63F}"/>
              </a:ext>
            </a:extLst>
          </p:cNvPr>
          <p:cNvSpPr/>
          <p:nvPr/>
        </p:nvSpPr>
        <p:spPr>
          <a:xfrm>
            <a:off x="580086" y="3384835"/>
            <a:ext cx="4364447" cy="630495"/>
          </a:xfrm>
          <a:prstGeom prst="rect">
            <a:avLst/>
          </a:prstGeom>
          <a:solidFill>
            <a:srgbClr val="069BD7"/>
          </a:solidFill>
          <a:ln w="9525">
            <a:noFill/>
          </a:ln>
          <a:effectLst/>
        </p:spPr>
        <p:style>
          <a:lnRef idx="1">
            <a:schemeClr val="accent1"/>
          </a:lnRef>
          <a:fillRef idx="0">
            <a:schemeClr val="accent1"/>
          </a:fillRef>
          <a:effectRef idx="0">
            <a:schemeClr val="accent1"/>
          </a:effectRef>
          <a:fontRef idx="minor">
            <a:schemeClr val="tx1"/>
          </a:fontRef>
        </p:style>
        <p:txBody>
          <a:bodyPr lIns="182880" tIns="182880" rIns="182880" bIns="182880" rtlCol="0" anchor="t" anchorCtr="0">
            <a:noAutofit/>
          </a:bodyPr>
          <a:lstStyle/>
          <a:p>
            <a:pPr marL="0" marR="0" lvl="0" indent="0" algn="ctr" defTabSz="914400" rtl="0" eaLnBrk="1" fontAlgn="auto" latinLnBrk="0" hangingPunct="1">
              <a:lnSpc>
                <a:spcPct val="90000"/>
              </a:lnSpc>
              <a:spcBef>
                <a:spcPts val="400"/>
              </a:spcBef>
              <a:spcAft>
                <a:spcPts val="0"/>
              </a:spcAft>
              <a:buClr>
                <a:srgbClr val="000000"/>
              </a:buClr>
              <a:buSzPct val="100000"/>
              <a:buFontTx/>
              <a:buNone/>
              <a:tabLst/>
              <a:defRPr/>
            </a:pPr>
            <a:r>
              <a:rPr kumimoji="0" lang="en-US" sz="1800" b="1" i="0" u="none" strike="noStrike" kern="1200" cap="none" spc="0" normalizeH="0" baseline="0" noProof="0">
                <a:ln>
                  <a:noFill/>
                </a:ln>
                <a:solidFill>
                  <a:schemeClr val="bg1"/>
                </a:solidFill>
                <a:effectLst/>
                <a:uLnTx/>
                <a:uFillTx/>
                <a:latin typeface="Arial" panose="020B0604020202020204"/>
                <a:ea typeface="+mn-ea"/>
                <a:cs typeface="Arial Narrow" pitchFamily="34" charset="0"/>
                <a:hlinkClick r:id="rId7">
                  <a:extLst>
                    <a:ext uri="{A12FA001-AC4F-418D-AE19-62706E023703}">
                      <ahyp:hlinkClr xmlns:ahyp="http://schemas.microsoft.com/office/drawing/2018/hyperlinkcolor" val="tx"/>
                    </a:ext>
                  </a:extLst>
                </a:hlinkClick>
              </a:rPr>
              <a:t>Charging.coned.com</a:t>
            </a:r>
            <a:endParaRPr kumimoji="0" lang="en-US" sz="1800" b="1" i="0" u="none" strike="noStrike" kern="1200" cap="none" spc="0" normalizeH="0" baseline="0" noProof="0">
              <a:ln>
                <a:noFill/>
              </a:ln>
              <a:solidFill>
                <a:schemeClr val="bg1"/>
              </a:solidFill>
              <a:effectLst/>
              <a:uLnTx/>
              <a:uFillTx/>
              <a:latin typeface="Arial" panose="020B0604020202020204"/>
              <a:ea typeface="+mn-ea"/>
              <a:cs typeface="Arial Narrow" pitchFamily="34" charset="0"/>
            </a:endParaRPr>
          </a:p>
        </p:txBody>
      </p:sp>
      <p:pic>
        <p:nvPicPr>
          <p:cNvPr id="7" name="Picture 6">
            <a:extLst>
              <a:ext uri="{FF2B5EF4-FFF2-40B4-BE49-F238E27FC236}">
                <a16:creationId xmlns:a16="http://schemas.microsoft.com/office/drawing/2014/main" id="{58846255-D645-FE06-69E6-095303BC432B}"/>
              </a:ext>
            </a:extLst>
          </p:cNvPr>
          <p:cNvPicPr>
            <a:picLocks noChangeAspect="1"/>
          </p:cNvPicPr>
          <p:nvPr/>
        </p:nvPicPr>
        <p:blipFill>
          <a:blip r:embed="rId8"/>
          <a:stretch>
            <a:fillRect/>
          </a:stretch>
        </p:blipFill>
        <p:spPr>
          <a:xfrm>
            <a:off x="7629024" y="2671255"/>
            <a:ext cx="4104639" cy="1660012"/>
          </a:xfrm>
          <a:prstGeom prst="rect">
            <a:avLst/>
          </a:prstGeom>
          <a:ln>
            <a:solidFill>
              <a:schemeClr val="bg1">
                <a:lumMod val="75000"/>
              </a:schemeClr>
            </a:solidFill>
          </a:ln>
          <a:effectLst/>
        </p:spPr>
      </p:pic>
      <p:sp>
        <p:nvSpPr>
          <p:cNvPr id="10" name="TextBox 9">
            <a:extLst>
              <a:ext uri="{FF2B5EF4-FFF2-40B4-BE49-F238E27FC236}">
                <a16:creationId xmlns:a16="http://schemas.microsoft.com/office/drawing/2014/main" id="{BEC72437-D790-4308-B7B2-5C35E2666191}"/>
              </a:ext>
            </a:extLst>
          </p:cNvPr>
          <p:cNvSpPr txBox="1"/>
          <p:nvPr/>
        </p:nvSpPr>
        <p:spPr>
          <a:xfrm>
            <a:off x="5549670" y="1117259"/>
            <a:ext cx="1977756" cy="1467842"/>
          </a:xfrm>
          <a:prstGeom prst="rect">
            <a:avLst/>
          </a:prstGeom>
          <a:solidFill>
            <a:srgbClr val="069BD7"/>
          </a:solidFill>
          <a:ln w="9525">
            <a:solidFill>
              <a:srgbClr val="069BD7"/>
            </a:solidFill>
          </a:ln>
        </p:spPr>
        <p:txBody>
          <a:bodyPr vert="horz" wrap="square" lIns="91440" tIns="0" rIns="91440" bIns="0" rtlCol="0" anchor="ctr">
            <a:noAutofit/>
          </a:bodyPr>
          <a:lstStyle/>
          <a:p>
            <a:pPr marL="0" marR="0" lvl="0" indent="0" algn="ctr" defTabSz="914400" rtl="0" eaLnBrk="1" fontAlgn="auto" latinLnBrk="0" hangingPunct="1">
              <a:lnSpc>
                <a:spcPct val="90000"/>
              </a:lnSpc>
              <a:spcBef>
                <a:spcPts val="400"/>
              </a:spcBef>
              <a:spcAft>
                <a:spcPts val="0"/>
              </a:spcAft>
              <a:buClr>
                <a:srgbClr val="000000"/>
              </a:buClr>
              <a:buSzPct val="100000"/>
              <a:buFontTx/>
              <a:buNone/>
              <a:tabLst/>
              <a:defRPr/>
            </a:pPr>
            <a:r>
              <a:rPr kumimoji="0" lang="en-US" sz="1500" b="0" i="0" u="none" strike="noStrike" kern="1200" cap="none" spc="0" normalizeH="0" baseline="0" noProof="0">
                <a:ln>
                  <a:noFill/>
                </a:ln>
                <a:solidFill>
                  <a:srgbClr val="FFFFFF"/>
                </a:solidFill>
                <a:effectLst/>
                <a:uLnTx/>
                <a:uFillTx/>
                <a:latin typeface="Arial" panose="020B0604020202020204"/>
                <a:ea typeface="+mn-ea"/>
                <a:cs typeface="Arial Narrow" pitchFamily="34" charset="0"/>
              </a:rPr>
              <a:t>How much will my electric bill be?</a:t>
            </a:r>
          </a:p>
        </p:txBody>
      </p:sp>
      <p:sp>
        <p:nvSpPr>
          <p:cNvPr id="11" name="TextBox 10">
            <a:extLst>
              <a:ext uri="{FF2B5EF4-FFF2-40B4-BE49-F238E27FC236}">
                <a16:creationId xmlns:a16="http://schemas.microsoft.com/office/drawing/2014/main" id="{B307E586-9DC5-4911-AFC4-140C1DF5611A}"/>
              </a:ext>
            </a:extLst>
          </p:cNvPr>
          <p:cNvSpPr txBox="1"/>
          <p:nvPr/>
        </p:nvSpPr>
        <p:spPr>
          <a:xfrm>
            <a:off x="5549670" y="2671254"/>
            <a:ext cx="1977756" cy="1660011"/>
          </a:xfrm>
          <a:prstGeom prst="rect">
            <a:avLst/>
          </a:prstGeom>
          <a:solidFill>
            <a:srgbClr val="069BD7"/>
          </a:solidFill>
          <a:ln w="9525">
            <a:solidFill>
              <a:srgbClr val="069BD7"/>
            </a:solidFill>
          </a:ln>
        </p:spPr>
        <p:txBody>
          <a:bodyPr vert="horz" wrap="square" lIns="91440" tIns="0" rIns="91440" bIns="0" rtlCol="0" anchor="ctr">
            <a:noAutofit/>
          </a:bodyPr>
          <a:lstStyle/>
          <a:p>
            <a:pPr marL="0" marR="0" lvl="0" indent="0" algn="ctr" defTabSz="914400" rtl="0" eaLnBrk="1" fontAlgn="auto" latinLnBrk="0" hangingPunct="1">
              <a:lnSpc>
                <a:spcPct val="90000"/>
              </a:lnSpc>
              <a:spcBef>
                <a:spcPts val="400"/>
              </a:spcBef>
              <a:spcAft>
                <a:spcPts val="0"/>
              </a:spcAft>
              <a:buClr>
                <a:srgbClr val="000000"/>
              </a:buClr>
              <a:buSzPct val="100000"/>
              <a:buFontTx/>
              <a:buNone/>
              <a:tabLst/>
              <a:defRPr/>
            </a:pPr>
            <a:r>
              <a:rPr kumimoji="0" lang="en-US" sz="1500" b="0" i="0" u="none" strike="noStrike" kern="1200" cap="none" spc="0" normalizeH="0" baseline="0" noProof="0">
                <a:ln>
                  <a:noFill/>
                </a:ln>
                <a:solidFill>
                  <a:srgbClr val="FFFFFF"/>
                </a:solidFill>
                <a:effectLst/>
                <a:uLnTx/>
                <a:uFillTx/>
                <a:latin typeface="Arial" panose="020B0604020202020204"/>
                <a:ea typeface="+mn-ea"/>
                <a:cs typeface="Arial Narrow" pitchFamily="34" charset="0"/>
              </a:rPr>
              <a:t>Which rates are available, how do they compare, and how much could I earn through SCC?</a:t>
            </a:r>
          </a:p>
        </p:txBody>
      </p:sp>
      <p:sp>
        <p:nvSpPr>
          <p:cNvPr id="12" name="TextBox 11">
            <a:extLst>
              <a:ext uri="{FF2B5EF4-FFF2-40B4-BE49-F238E27FC236}">
                <a16:creationId xmlns:a16="http://schemas.microsoft.com/office/drawing/2014/main" id="{09E9147A-F15E-474D-8BA4-5EC18A5EC10F}"/>
              </a:ext>
            </a:extLst>
          </p:cNvPr>
          <p:cNvSpPr txBox="1"/>
          <p:nvPr/>
        </p:nvSpPr>
        <p:spPr>
          <a:xfrm>
            <a:off x="5549670" y="4417418"/>
            <a:ext cx="1977756" cy="1793788"/>
          </a:xfrm>
          <a:prstGeom prst="rect">
            <a:avLst/>
          </a:prstGeom>
          <a:solidFill>
            <a:srgbClr val="069BD7"/>
          </a:solidFill>
          <a:ln w="9525">
            <a:solidFill>
              <a:srgbClr val="069BD7"/>
            </a:solidFill>
          </a:ln>
        </p:spPr>
        <p:txBody>
          <a:bodyPr vert="horz" wrap="square" lIns="91440" tIns="0" rIns="91440" bIns="0" rtlCol="0" anchor="ctr">
            <a:noAutofit/>
          </a:bodyPr>
          <a:lstStyle/>
          <a:p>
            <a:pPr marL="0" marR="0" lvl="0" indent="0" algn="ctr" defTabSz="914400" rtl="0" eaLnBrk="1" fontAlgn="auto" latinLnBrk="0" hangingPunct="1">
              <a:lnSpc>
                <a:spcPct val="90000"/>
              </a:lnSpc>
              <a:spcBef>
                <a:spcPts val="400"/>
              </a:spcBef>
              <a:spcAft>
                <a:spcPts val="0"/>
              </a:spcAft>
              <a:buClr>
                <a:srgbClr val="000000"/>
              </a:buClr>
              <a:buSzPct val="100000"/>
              <a:buFontTx/>
              <a:buNone/>
              <a:tabLst/>
              <a:defRPr/>
            </a:pPr>
            <a:r>
              <a:rPr kumimoji="0" lang="en-US" sz="1500" b="0" i="0" u="none" strike="noStrike" kern="1200" cap="none" spc="0" normalizeH="0" baseline="0" noProof="0">
                <a:ln>
                  <a:noFill/>
                </a:ln>
                <a:solidFill>
                  <a:srgbClr val="FFFFFF"/>
                </a:solidFill>
                <a:effectLst/>
                <a:uLnTx/>
                <a:uFillTx/>
                <a:latin typeface="Arial" panose="020B0604020202020204"/>
                <a:ea typeface="+mn-ea"/>
                <a:cs typeface="Arial Narrow" pitchFamily="34" charset="0"/>
              </a:rPr>
              <a:t>How do my charger size, charging schedule and/or utilization rate impact charging costs?</a:t>
            </a:r>
          </a:p>
        </p:txBody>
      </p:sp>
    </p:spTree>
    <p:extLst>
      <p:ext uri="{BB962C8B-B14F-4D97-AF65-F5344CB8AC3E}">
        <p14:creationId xmlns:p14="http://schemas.microsoft.com/office/powerpoint/2010/main" val="14927702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C97FAC5-D488-4A64-98E2-F68B98C23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4" name="Object 3" hidden="1">
                        <a:extLst>
                          <a:ext uri="{FF2B5EF4-FFF2-40B4-BE49-F238E27FC236}">
                            <a16:creationId xmlns:a16="http://schemas.microsoft.com/office/drawing/2014/main" id="{AC97FAC5-D488-4A64-98E2-F68B98C23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The more you shift off network peak, the more you earn Standard Peak Avoidance – Estimated Incentives</a:t>
            </a:r>
            <a:endParaRPr lang="en-US" baseline="30000">
              <a:solidFill>
                <a:srgbClr val="030303"/>
              </a:solidFill>
            </a:endParaRPr>
          </a:p>
        </p:txBody>
      </p:sp>
      <p:graphicFrame>
        <p:nvGraphicFramePr>
          <p:cNvPr id="7" name="Table 8">
            <a:extLst>
              <a:ext uri="{FF2B5EF4-FFF2-40B4-BE49-F238E27FC236}">
                <a16:creationId xmlns:a16="http://schemas.microsoft.com/office/drawing/2014/main" id="{41C1844C-26CD-44FE-A8D6-E1D6EC80B66B}"/>
              </a:ext>
            </a:extLst>
          </p:cNvPr>
          <p:cNvGraphicFramePr>
            <a:graphicFrameLocks noGrp="1"/>
          </p:cNvGraphicFramePr>
          <p:nvPr>
            <p:extLst>
              <p:ext uri="{D42A27DB-BD31-4B8C-83A1-F6EECF244321}">
                <p14:modId xmlns:p14="http://schemas.microsoft.com/office/powerpoint/2010/main" val="3656568066"/>
              </p:ext>
            </p:extLst>
          </p:nvPr>
        </p:nvGraphicFramePr>
        <p:xfrm>
          <a:off x="606717" y="1257987"/>
          <a:ext cx="11126165" cy="4493054"/>
        </p:xfrm>
        <a:graphic>
          <a:graphicData uri="http://schemas.openxmlformats.org/drawingml/2006/table">
            <a:tbl>
              <a:tblPr firstRow="1" bandRow="1">
                <a:tableStyleId>{5C22544A-7EE6-4342-B048-85BDC9FD1C3A}</a:tableStyleId>
              </a:tblPr>
              <a:tblGrid>
                <a:gridCol w="2160546">
                  <a:extLst>
                    <a:ext uri="{9D8B030D-6E8A-4147-A177-3AD203B41FA5}">
                      <a16:colId xmlns:a16="http://schemas.microsoft.com/office/drawing/2014/main" val="830839371"/>
                    </a:ext>
                  </a:extLst>
                </a:gridCol>
                <a:gridCol w="1828800">
                  <a:extLst>
                    <a:ext uri="{9D8B030D-6E8A-4147-A177-3AD203B41FA5}">
                      <a16:colId xmlns:a16="http://schemas.microsoft.com/office/drawing/2014/main" val="2138010181"/>
                    </a:ext>
                  </a:extLst>
                </a:gridCol>
                <a:gridCol w="234851">
                  <a:extLst>
                    <a:ext uri="{9D8B030D-6E8A-4147-A177-3AD203B41FA5}">
                      <a16:colId xmlns:a16="http://schemas.microsoft.com/office/drawing/2014/main" val="293948020"/>
                    </a:ext>
                  </a:extLst>
                </a:gridCol>
                <a:gridCol w="1521760">
                  <a:extLst>
                    <a:ext uri="{9D8B030D-6E8A-4147-A177-3AD203B41FA5}">
                      <a16:colId xmlns:a16="http://schemas.microsoft.com/office/drawing/2014/main" val="3077037131"/>
                    </a:ext>
                  </a:extLst>
                </a:gridCol>
                <a:gridCol w="203732">
                  <a:extLst>
                    <a:ext uri="{9D8B030D-6E8A-4147-A177-3AD203B41FA5}">
                      <a16:colId xmlns:a16="http://schemas.microsoft.com/office/drawing/2014/main" val="2019789136"/>
                    </a:ext>
                  </a:extLst>
                </a:gridCol>
                <a:gridCol w="1492720">
                  <a:extLst>
                    <a:ext uri="{9D8B030D-6E8A-4147-A177-3AD203B41FA5}">
                      <a16:colId xmlns:a16="http://schemas.microsoft.com/office/drawing/2014/main" val="1242311240"/>
                    </a:ext>
                  </a:extLst>
                </a:gridCol>
                <a:gridCol w="232772">
                  <a:extLst>
                    <a:ext uri="{9D8B030D-6E8A-4147-A177-3AD203B41FA5}">
                      <a16:colId xmlns:a16="http://schemas.microsoft.com/office/drawing/2014/main" val="2406968224"/>
                    </a:ext>
                  </a:extLst>
                </a:gridCol>
                <a:gridCol w="1523839">
                  <a:extLst>
                    <a:ext uri="{9D8B030D-6E8A-4147-A177-3AD203B41FA5}">
                      <a16:colId xmlns:a16="http://schemas.microsoft.com/office/drawing/2014/main" val="2440883050"/>
                    </a:ext>
                  </a:extLst>
                </a:gridCol>
                <a:gridCol w="201653">
                  <a:extLst>
                    <a:ext uri="{9D8B030D-6E8A-4147-A177-3AD203B41FA5}">
                      <a16:colId xmlns:a16="http://schemas.microsoft.com/office/drawing/2014/main" val="3677008141"/>
                    </a:ext>
                  </a:extLst>
                </a:gridCol>
                <a:gridCol w="1725492">
                  <a:extLst>
                    <a:ext uri="{9D8B030D-6E8A-4147-A177-3AD203B41FA5}">
                      <a16:colId xmlns:a16="http://schemas.microsoft.com/office/drawing/2014/main" val="2206729024"/>
                    </a:ext>
                  </a:extLst>
                </a:gridCol>
              </a:tblGrid>
              <a:tr h="399172">
                <a:tc rowSpan="5">
                  <a:txBody>
                    <a:bodyPr/>
                    <a:lstStyle/>
                    <a:p>
                      <a:pPr algn="ctr"/>
                      <a:r>
                        <a:rPr lang="en-US" sz="1800" b="1" i="0">
                          <a:solidFill>
                            <a:schemeClr val="bg1"/>
                          </a:solidFill>
                        </a:rPr>
                        <a:t>% of nameplate capacity </a:t>
                      </a:r>
                      <a:r>
                        <a:rPr lang="en-US" sz="1800" b="1" i="0" u="sng">
                          <a:solidFill>
                            <a:schemeClr val="bg1"/>
                          </a:solidFill>
                        </a:rPr>
                        <a:t>reduced</a:t>
                      </a:r>
                      <a:r>
                        <a:rPr lang="en-US" sz="1800" b="1" i="0">
                          <a:solidFill>
                            <a:schemeClr val="bg1"/>
                          </a:solidFill>
                        </a:rPr>
                        <a:t> during 4-hour peak window</a:t>
                      </a:r>
                      <a:r>
                        <a:rPr lang="en-US" sz="1800" b="1" i="0" baseline="30000">
                          <a:solidFill>
                            <a:schemeClr val="bg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9">
                  <a:txBody>
                    <a:bodyPr/>
                    <a:lstStyle/>
                    <a:p>
                      <a:pPr algn="ctr"/>
                      <a:r>
                        <a:rPr lang="en-US" sz="1800">
                          <a:solidFill>
                            <a:schemeClr val="accent1"/>
                          </a:solidFill>
                        </a:rPr>
                        <a:t>Charging Station Size and Associated Standard Offering Annual Incentive</a:t>
                      </a:r>
                      <a:r>
                        <a:rPr lang="en-US" sz="1800" baseline="30000">
                          <a:solidFill>
                            <a:schemeClr val="accent1"/>
                          </a:solidFill>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n-US"/>
                    </a:p>
                  </a:txBody>
                  <a:tcPr/>
                </a:tc>
                <a:tc hMerge="1">
                  <a:txBody>
                    <a:bodyPr/>
                    <a:lstStyle/>
                    <a:p>
                      <a:pPr algn="ctr"/>
                      <a:endParaRPr lang="en-US"/>
                    </a:p>
                  </a:txBody>
                  <a:tcPr anchor="ctr"/>
                </a:tc>
                <a:tc hMerge="1">
                  <a:txBody>
                    <a:bodyPr/>
                    <a:lstStyle/>
                    <a:p>
                      <a:endParaRPr lang="en-US"/>
                    </a:p>
                  </a:txBody>
                  <a:tcPr/>
                </a:tc>
                <a:tc hMerge="1">
                  <a:txBody>
                    <a:bodyPr/>
                    <a:lstStyle/>
                    <a:p>
                      <a:pPr algn="ctr"/>
                      <a:endParaRPr lang="en-US"/>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a:p>
                  </a:txBody>
                  <a:tcPr anchor="ctr"/>
                </a:tc>
                <a:extLst>
                  <a:ext uri="{0D108BD9-81ED-4DB2-BD59-A6C34878D82A}">
                    <a16:rowId xmlns:a16="http://schemas.microsoft.com/office/drawing/2014/main" val="3446829185"/>
                  </a:ext>
                </a:extLst>
              </a:tr>
              <a:tr h="286745">
                <a:tc vMerge="1">
                  <a:txBody>
                    <a:bodyPr/>
                    <a:lstStyle/>
                    <a:p>
                      <a:endParaRPr lang="en-US"/>
                    </a:p>
                  </a:txBody>
                  <a:tcPr/>
                </a:tc>
                <a:tc gridSpan="9">
                  <a:txBody>
                    <a:bodyPr/>
                    <a:lstStyle/>
                    <a:p>
                      <a:pPr algn="ctr"/>
                      <a:r>
                        <a:rPr lang="en-US" sz="1400" b="1" i="1">
                          <a:solidFill>
                            <a:schemeClr val="accent1"/>
                          </a:solidFill>
                        </a:rPr>
                        <a:t>Total kW based on nameplate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pPr algn="ctr"/>
                      <a:endParaRPr lang="en-US" sz="1400" b="1" i="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endParaRPr lang="en-US" sz="1400" b="1" i="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endParaRPr lang="en-US" sz="1400" b="1" i="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endParaRPr lang="en-US" sz="1400" b="1" i="1">
                        <a:solidFill>
                          <a:schemeClr val="accent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4653390"/>
                  </a:ext>
                </a:extLst>
              </a:tr>
              <a:tr h="286745">
                <a:tc vMerge="1">
                  <a:txBody>
                    <a:bodyPr/>
                    <a:lstStyle/>
                    <a:p>
                      <a:pPr algn="ctr"/>
                      <a:r>
                        <a:rPr lang="en-US" i="1">
                          <a:solidFill>
                            <a:srgbClr val="030303"/>
                          </a:solidFill>
                        </a:rPr>
                        <a:t>% of nameplate capacity reached during 4-hour peak window</a:t>
                      </a:r>
                    </a:p>
                  </a:txBody>
                  <a:tcPr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0" i="1">
                          <a:solidFill>
                            <a:schemeClr val="accent1"/>
                          </a:solidFill>
                        </a:rPr>
                        <a:t>100 kW</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0" i="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0" i="1">
                          <a:solidFill>
                            <a:schemeClr val="accent1"/>
                          </a:solidFill>
                        </a:rPr>
                        <a:t>500 kW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0" i="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0" i="1">
                          <a:solidFill>
                            <a:schemeClr val="accent1"/>
                          </a:solidFill>
                        </a:rPr>
                        <a:t>1000 kW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0" i="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0" i="1">
                          <a:solidFill>
                            <a:schemeClr val="accent1"/>
                          </a:solidFill>
                        </a:rPr>
                        <a:t>1500 kW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0" i="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1">
                          <a:solidFill>
                            <a:schemeClr val="accent1"/>
                          </a:solidFill>
                        </a:rPr>
                        <a:t>2000 kW</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044786"/>
                  </a:ext>
                </a:extLst>
              </a:tr>
              <a:tr h="277909">
                <a:tc vMerge="1">
                  <a:txBody>
                    <a:bodyPr/>
                    <a:lstStyle/>
                    <a:p>
                      <a:pPr algn="ctr"/>
                      <a:endParaRPr lang="en-US" sz="1800" b="1" i="0" baseline="3000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9">
                  <a:txBody>
                    <a:bodyPr/>
                    <a:lstStyle/>
                    <a:p>
                      <a:pPr algn="ctr"/>
                      <a:r>
                        <a:rPr lang="en-US" sz="1400" b="1" i="0" baseline="0">
                          <a:solidFill>
                            <a:schemeClr val="accent1"/>
                          </a:solidFill>
                        </a:rPr>
                        <a:t>Approximate # of L2 or DCFC Chargers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pPr algn="ctr"/>
                      <a:endParaRPr lang="en-US" sz="1200" b="1" i="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endParaRPr lang="en-US" sz="1200" b="1" i="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endParaRPr lang="en-US" sz="1200" b="1" i="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endParaRPr lang="en-US" sz="1200" b="1" i="1">
                        <a:solidFill>
                          <a:schemeClr val="accent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4057800"/>
                  </a:ext>
                </a:extLst>
              </a:tr>
              <a:tr h="448367">
                <a:tc vMerge="1">
                  <a:txBody>
                    <a:bodyPr/>
                    <a:lstStyle/>
                    <a:p>
                      <a:pPr algn="ctr"/>
                      <a:endParaRPr lang="en-US" sz="1050" b="1" i="0" baseline="3000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i="1">
                          <a:solidFill>
                            <a:schemeClr val="accent1"/>
                          </a:solidFill>
                        </a:rPr>
                        <a:t>~ 14 L2 Chargers OR </a:t>
                      </a:r>
                    </a:p>
                    <a:p>
                      <a:pPr algn="ctr"/>
                      <a:r>
                        <a:rPr lang="en-US" sz="1000" b="0" i="1">
                          <a:solidFill>
                            <a:schemeClr val="accent1"/>
                          </a:solidFill>
                        </a:rPr>
                        <a:t>~1 DCFC Chargers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000" b="0" i="1">
                          <a:solidFill>
                            <a:schemeClr val="accent1"/>
                          </a:solidFill>
                        </a:rPr>
                        <a:t>~70 L2 Chargers OR ~5 DCFC Chargers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000" b="0" i="1">
                          <a:solidFill>
                            <a:schemeClr val="accent1"/>
                          </a:solidFill>
                        </a:rPr>
                        <a:t>~70 L2 Chargers OR ~5 DCFC Chargers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000" b="0" i="1">
                          <a:solidFill>
                            <a:schemeClr val="accent1"/>
                          </a:solidFill>
                        </a:rPr>
                        <a:t>~140 L2 Chargers OR ~10 DCFC Chargers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000" b="0" i="1">
                          <a:solidFill>
                            <a:schemeClr val="accent1"/>
                          </a:solidFill>
                        </a:rPr>
                        <a:t>~140 L2 Chargers OR ~10 DCFC Chargers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000" b="0" i="1">
                          <a:solidFill>
                            <a:schemeClr val="accent1"/>
                          </a:solidFill>
                        </a:rPr>
                        <a:t>~210 L2 Chargers OR ~15 DCFC Chargers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000" b="0" i="1">
                          <a:solidFill>
                            <a:schemeClr val="accent1"/>
                          </a:solidFill>
                        </a:rPr>
                        <a:t>~210 L2 Chargers OR ~15 DCFC Chargers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000" b="0" i="1">
                          <a:solidFill>
                            <a:schemeClr val="accent1"/>
                          </a:solidFill>
                        </a:rPr>
                        <a:t>~280 L2 Chargers OR ~20 DCFC Chargers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000" b="0" i="1">
                          <a:solidFill>
                            <a:schemeClr val="accent1"/>
                          </a:solidFill>
                        </a:rPr>
                        <a:t>~280 L2 Chargers OR ~20 DCFC Chargers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583818"/>
                  </a:ext>
                </a:extLst>
              </a:tr>
              <a:tr h="546223">
                <a:tc>
                  <a:txBody>
                    <a:bodyPr/>
                    <a:lstStyle/>
                    <a:p>
                      <a:pPr marL="0" lvl="0" indent="0" algn="ctr" defTabSz="914400" rtl="0" eaLnBrk="1" latinLnBrk="0" hangingPunct="1">
                        <a:buClr>
                          <a:srgbClr val="0078CF"/>
                        </a:buClr>
                        <a:buFont typeface="Trebuchet MS" panose="020B0603020202020204" pitchFamily="34" charset="0"/>
                        <a:buChar char="​"/>
                      </a:pPr>
                      <a:r>
                        <a:rPr lang="en-US" sz="1400" b="1">
                          <a:solidFill>
                            <a:schemeClr val="bg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a:solidFill>
                            <a:srgbClr val="030303"/>
                          </a:solidFill>
                        </a:rPr>
                        <a:t>$5,600/yr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$28,000/yr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$28,000/</a:t>
                      </a:r>
                      <a:r>
                        <a:rPr lang="en-US" sz="1400" err="1">
                          <a:solidFill>
                            <a:srgbClr val="030303"/>
                          </a:solidFill>
                        </a:rPr>
                        <a:t>yr</a:t>
                      </a:r>
                      <a:endParaRPr lang="en-US" sz="1400">
                        <a:solidFill>
                          <a:srgbClr val="03030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$56,000/yr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$56,000/yr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$84,000/yr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$84,000/</a:t>
                      </a:r>
                      <a:r>
                        <a:rPr lang="en-US" sz="1400" err="1">
                          <a:solidFill>
                            <a:srgbClr val="030303"/>
                          </a:solidFill>
                        </a:rPr>
                        <a:t>yr</a:t>
                      </a:r>
                      <a:endParaRPr lang="en-US" sz="1400">
                        <a:solidFill>
                          <a:srgbClr val="03030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$112,000/yr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$112,000/yr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1787890"/>
                  </a:ext>
                </a:extLst>
              </a:tr>
              <a:tr h="546223">
                <a:tc>
                  <a:txBody>
                    <a:bodyPr/>
                    <a:lstStyle/>
                    <a:p>
                      <a:pPr algn="ctr"/>
                      <a:r>
                        <a:rPr lang="en-US" sz="1400" b="1">
                          <a:solidFill>
                            <a:schemeClr val="bg1"/>
                          </a:solidFill>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a:solidFill>
                            <a:srgbClr val="030303"/>
                          </a:solidFill>
                        </a:rPr>
                        <a:t>$4,200/yr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$21,000/yr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$21,000/</a:t>
                      </a:r>
                      <a:r>
                        <a:rPr lang="en-US" sz="1400" err="1">
                          <a:solidFill>
                            <a:srgbClr val="030303"/>
                          </a:solidFill>
                        </a:rPr>
                        <a:t>yr</a:t>
                      </a:r>
                      <a:endParaRPr lang="en-US" sz="1400">
                        <a:solidFill>
                          <a:srgbClr val="03030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$42,000/yr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$42,000/</a:t>
                      </a:r>
                      <a:r>
                        <a:rPr lang="en-US" sz="1400" err="1">
                          <a:solidFill>
                            <a:srgbClr val="030303"/>
                          </a:solidFill>
                        </a:rPr>
                        <a:t>yr</a:t>
                      </a:r>
                      <a:endParaRPr lang="en-US" sz="1400">
                        <a:solidFill>
                          <a:srgbClr val="03030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$63,000/</a:t>
                      </a:r>
                      <a:r>
                        <a:rPr lang="en-US" sz="1400" err="1">
                          <a:solidFill>
                            <a:srgbClr val="030303"/>
                          </a:solidFill>
                        </a:rPr>
                        <a:t>yr</a:t>
                      </a:r>
                      <a:endParaRPr lang="en-US" sz="1400">
                        <a:solidFill>
                          <a:srgbClr val="03030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$63,000/</a:t>
                      </a:r>
                      <a:r>
                        <a:rPr lang="en-US" sz="1400" err="1">
                          <a:solidFill>
                            <a:srgbClr val="030303"/>
                          </a:solidFill>
                        </a:rPr>
                        <a:t>yr</a:t>
                      </a:r>
                      <a:endParaRPr lang="en-US" sz="1400">
                        <a:solidFill>
                          <a:srgbClr val="03030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$84,000/yr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$84,000/yr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7174915"/>
                  </a:ext>
                </a:extLst>
              </a:tr>
              <a:tr h="546223">
                <a:tc>
                  <a:txBody>
                    <a:bodyPr/>
                    <a:lstStyle/>
                    <a:p>
                      <a:pPr algn="ctr"/>
                      <a:r>
                        <a:rPr lang="en-US" sz="1400" b="1">
                          <a:solidFill>
                            <a:schemeClr val="bg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a:solidFill>
                            <a:srgbClr val="030303"/>
                          </a:solidFill>
                        </a:rPr>
                        <a:t>$2,800/yr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$14,000/yr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$14,000/yr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$28,000/yr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$28,000/yr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$42,000/yr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$42,000/yr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$56,000/yr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$56,000/yr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8904290"/>
                  </a:ext>
                </a:extLst>
              </a:tr>
              <a:tr h="546223">
                <a:tc>
                  <a:txBody>
                    <a:bodyPr/>
                    <a:lstStyle/>
                    <a:p>
                      <a:pPr algn="ctr"/>
                      <a:r>
                        <a:rPr lang="en-US" sz="1400" b="1">
                          <a:solidFill>
                            <a:schemeClr val="bg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a:solidFill>
                            <a:srgbClr val="030303"/>
                          </a:solidFill>
                        </a:rPr>
                        <a:t>$1,400/yr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$7,000/yr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$7,000/</a:t>
                      </a:r>
                      <a:r>
                        <a:rPr lang="en-US" sz="1400" err="1">
                          <a:solidFill>
                            <a:srgbClr val="030303"/>
                          </a:solidFill>
                        </a:rPr>
                        <a:t>yr</a:t>
                      </a:r>
                      <a:endParaRPr lang="en-US" sz="1400">
                        <a:solidFill>
                          <a:srgbClr val="03030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$14,000/yr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$14,000/yr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$21,000/yr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$21,000/yr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$28,000/yr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$28,000/yr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9735091"/>
                  </a:ext>
                </a:extLst>
              </a:tr>
              <a:tr h="546223">
                <a:tc>
                  <a:txBody>
                    <a:bodyPr/>
                    <a:lstStyle/>
                    <a:p>
                      <a:pPr algn="ctr"/>
                      <a:r>
                        <a:rPr lang="en-US" sz="1400" b="1">
                          <a:solidFill>
                            <a:schemeClr val="bg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a:solidFill>
                            <a:srgbClr val="030303"/>
                          </a:solidFill>
                        </a:rPr>
                        <a:t>$0/yr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$0/</a:t>
                      </a:r>
                      <a:r>
                        <a:rPr lang="en-US" sz="1400" err="1">
                          <a:solidFill>
                            <a:srgbClr val="030303"/>
                          </a:solidFill>
                        </a:rPr>
                        <a:t>yr</a:t>
                      </a:r>
                      <a:endParaRPr lang="en-US" sz="1400">
                        <a:solidFill>
                          <a:srgbClr val="03030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$0/</a:t>
                      </a:r>
                      <a:r>
                        <a:rPr lang="en-US" sz="1400" err="1">
                          <a:solidFill>
                            <a:srgbClr val="030303"/>
                          </a:solidFill>
                        </a:rPr>
                        <a:t>yr</a:t>
                      </a:r>
                      <a:endParaRPr lang="en-US" sz="1400">
                        <a:solidFill>
                          <a:srgbClr val="03030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$0/</a:t>
                      </a:r>
                      <a:r>
                        <a:rPr lang="en-US" sz="1400" err="1">
                          <a:solidFill>
                            <a:srgbClr val="030303"/>
                          </a:solidFill>
                        </a:rPr>
                        <a:t>yr</a:t>
                      </a:r>
                      <a:endParaRPr lang="en-US" sz="1400">
                        <a:solidFill>
                          <a:srgbClr val="03030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$0/yr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solidFill>
                            <a:srgbClr val="030303"/>
                          </a:solidFill>
                        </a:rPr>
                        <a:t>$0/</a:t>
                      </a:r>
                      <a:r>
                        <a:rPr lang="en-US" sz="1400" err="1">
                          <a:solidFill>
                            <a:srgbClr val="030303"/>
                          </a:solidFill>
                        </a:rPr>
                        <a:t>yr</a:t>
                      </a:r>
                      <a:endParaRPr lang="en-US" sz="1400">
                        <a:solidFill>
                          <a:srgbClr val="03030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a:solidFill>
                            <a:srgbClr val="030303"/>
                          </a:solidFill>
                        </a:rPr>
                        <a:t>$0/</a:t>
                      </a:r>
                      <a:r>
                        <a:rPr lang="en-US" sz="1400" err="1">
                          <a:solidFill>
                            <a:srgbClr val="030303"/>
                          </a:solidFill>
                        </a:rPr>
                        <a:t>yr</a:t>
                      </a:r>
                      <a:endParaRPr lang="en-US" sz="1400">
                        <a:solidFill>
                          <a:srgbClr val="03030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8064335"/>
                  </a:ext>
                </a:extLst>
              </a:tr>
            </a:tbl>
          </a:graphicData>
        </a:graphic>
      </p:graphicFrame>
      <p:sp>
        <p:nvSpPr>
          <p:cNvPr id="9" name="ee4pFootnotes">
            <a:extLst>
              <a:ext uri="{FF2B5EF4-FFF2-40B4-BE49-F238E27FC236}">
                <a16:creationId xmlns:a16="http://schemas.microsoft.com/office/drawing/2014/main" id="{24C7360D-BE5A-4B18-97EF-2FD97B6CF9FB}"/>
              </a:ext>
            </a:extLst>
          </p:cNvPr>
          <p:cNvSpPr>
            <a:spLocks noChangeArrowheads="1"/>
          </p:cNvSpPr>
          <p:nvPr/>
        </p:nvSpPr>
        <p:spPr bwMode="auto">
          <a:xfrm>
            <a:off x="566396" y="5920642"/>
            <a:ext cx="9030914" cy="373949"/>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228600" indent="-228600" eaLnBrk="0" fontAlgn="base" hangingPunct="0">
              <a:lnSpc>
                <a:spcPct val="90000"/>
              </a:lnSpc>
              <a:spcBef>
                <a:spcPct val="0"/>
              </a:spcBef>
              <a:spcAft>
                <a:spcPct val="0"/>
              </a:spcAft>
              <a:buAutoNum type="arabicPeriod"/>
            </a:pPr>
            <a:r>
              <a:rPr lang="en-US" sz="900">
                <a:solidFill>
                  <a:srgbClr val="FFFFFF">
                    <a:lumMod val="50000"/>
                  </a:srgbClr>
                </a:solidFill>
                <a:ea typeface="MS PGothic" panose="020B0600070205080204" pitchFamily="34" charset="-128"/>
              </a:rPr>
              <a:t>See appendix for peak window by network </a:t>
            </a:r>
          </a:p>
          <a:p>
            <a:pPr marL="228600" indent="-228600" eaLnBrk="0" fontAlgn="base" hangingPunct="0">
              <a:lnSpc>
                <a:spcPct val="90000"/>
              </a:lnSpc>
              <a:spcBef>
                <a:spcPct val="0"/>
              </a:spcBef>
              <a:spcAft>
                <a:spcPct val="0"/>
              </a:spcAft>
              <a:buAutoNum type="arabicPeriod"/>
            </a:pPr>
            <a:r>
              <a:rPr lang="en-US" sz="900">
                <a:solidFill>
                  <a:srgbClr val="FFFFFF">
                    <a:lumMod val="50000"/>
                  </a:srgbClr>
                </a:solidFill>
                <a:ea typeface="MS PGothic" panose="020B0600070205080204" pitchFamily="34" charset="-128"/>
              </a:rPr>
              <a:t>Does not include $0.03/kWh incentive for off-peak charging</a:t>
            </a:r>
          </a:p>
          <a:p>
            <a:pPr marL="228600" indent="-228600" eaLnBrk="0" fontAlgn="base" hangingPunct="0">
              <a:lnSpc>
                <a:spcPct val="90000"/>
              </a:lnSpc>
              <a:spcBef>
                <a:spcPct val="0"/>
              </a:spcBef>
              <a:spcAft>
                <a:spcPct val="0"/>
              </a:spcAft>
              <a:buAutoNum type="arabicPeriod"/>
            </a:pPr>
            <a:r>
              <a:rPr lang="en-US" sz="900">
                <a:solidFill>
                  <a:srgbClr val="FFFFFF">
                    <a:lumMod val="50000"/>
                  </a:srgbClr>
                </a:solidFill>
                <a:ea typeface="MS PGothic" panose="020B0600070205080204" pitchFamily="34" charset="-128"/>
              </a:rPr>
              <a:t>Assuming 7.2 kW for L2 charger and 100 kW for DCFC charger</a:t>
            </a:r>
          </a:p>
        </p:txBody>
      </p:sp>
    </p:spTree>
    <p:extLst>
      <p:ext uri="{BB962C8B-B14F-4D97-AF65-F5344CB8AC3E}">
        <p14:creationId xmlns:p14="http://schemas.microsoft.com/office/powerpoint/2010/main" val="24935898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FBDFD8-5373-1830-5275-51A0279E196E}"/>
              </a:ext>
            </a:extLst>
          </p:cNvPr>
          <p:cNvSpPr/>
          <p:nvPr/>
        </p:nvSpPr>
        <p:spPr>
          <a:xfrm>
            <a:off x="0" y="2594113"/>
            <a:ext cx="12192000" cy="3728866"/>
          </a:xfrm>
          <a:prstGeom prst="rect">
            <a:avLst/>
          </a:prstGeom>
          <a:solidFill>
            <a:schemeClr val="bg2"/>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graphicFrame>
        <p:nvGraphicFramePr>
          <p:cNvPr id="3" name="Object 2" hidden="1">
            <a:extLst>
              <a:ext uri="{FF2B5EF4-FFF2-40B4-BE49-F238E27FC236}">
                <a16:creationId xmlns:a16="http://schemas.microsoft.com/office/drawing/2014/main" id="{16F681BF-2AD1-FDE1-8205-331FD6FA7745}"/>
              </a:ext>
            </a:extLst>
          </p:cNvPr>
          <p:cNvGraphicFramePr>
            <a:graphicFrameLocks noChangeAspect="1"/>
          </p:cNvGraphicFramePr>
          <p:nvPr>
            <p:custDataLst>
              <p:tags r:id="rId1"/>
            </p:custData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4" imgW="503" imgH="503" progId="TCLayout.ActiveDocument.1">
                  <p:embed/>
                </p:oleObj>
              </mc:Choice>
              <mc:Fallback>
                <p:oleObj name="think-cell Slide" r:id="rId4" imgW="503" imgH="503" progId="TCLayout.ActiveDocument.1">
                  <p:embed/>
                  <p:pic>
                    <p:nvPicPr>
                      <p:cNvPr id="3" name="Object 2" hidden="1">
                        <a:extLst>
                          <a:ext uri="{FF2B5EF4-FFF2-40B4-BE49-F238E27FC236}">
                            <a16:creationId xmlns:a16="http://schemas.microsoft.com/office/drawing/2014/main" id="{16F681BF-2AD1-FDE1-8205-331FD6FA7745}"/>
                          </a:ext>
                        </a:extLst>
                      </p:cNvPr>
                      <p:cNvPicPr/>
                      <p:nvPr/>
                    </p:nvPicPr>
                    <p:blipFill>
                      <a:blip r:embed="rId5"/>
                      <a:stretch>
                        <a:fillRect/>
                      </a:stretch>
                    </p:blipFill>
                    <p:spPr>
                      <a:xfrm>
                        <a:off x="3176" y="1588"/>
                        <a:ext cx="1588" cy="1588"/>
                      </a:xfrm>
                      <a:prstGeom prst="rect">
                        <a:avLst/>
                      </a:prstGeom>
                    </p:spPr>
                  </p:pic>
                </p:oleObj>
              </mc:Fallback>
            </mc:AlternateContent>
          </a:graphicData>
        </a:graphic>
      </p:graphicFrame>
      <p:graphicFrame>
        <p:nvGraphicFramePr>
          <p:cNvPr id="9" name="Diagram 8">
            <a:extLst>
              <a:ext uri="{FF2B5EF4-FFF2-40B4-BE49-F238E27FC236}">
                <a16:creationId xmlns:a16="http://schemas.microsoft.com/office/drawing/2014/main" id="{AAD57C0C-E48C-B4F3-5781-F7522452C9ED}"/>
              </a:ext>
            </a:extLst>
          </p:cNvPr>
          <p:cNvGraphicFramePr/>
          <p:nvPr>
            <p:extLst>
              <p:ext uri="{D42A27DB-BD31-4B8C-83A1-F6EECF244321}">
                <p14:modId xmlns:p14="http://schemas.microsoft.com/office/powerpoint/2010/main" val="1135710912"/>
              </p:ext>
            </p:extLst>
          </p:nvPr>
        </p:nvGraphicFramePr>
        <p:xfrm>
          <a:off x="606717" y="757989"/>
          <a:ext cx="10606715" cy="18361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xtBox 4">
            <a:extLst>
              <a:ext uri="{FF2B5EF4-FFF2-40B4-BE49-F238E27FC236}">
                <a16:creationId xmlns:a16="http://schemas.microsoft.com/office/drawing/2014/main" id="{86F7883C-723E-A553-7A8E-D99912A45ACA}"/>
              </a:ext>
            </a:extLst>
          </p:cNvPr>
          <p:cNvSpPr txBox="1"/>
          <p:nvPr/>
        </p:nvSpPr>
        <p:spPr>
          <a:xfrm>
            <a:off x="647057" y="3035138"/>
            <a:ext cx="5728935" cy="249299"/>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pPr>
            <a:r>
              <a:rPr lang="en-US" b="1">
                <a:solidFill>
                  <a:srgbClr val="0070C0"/>
                </a:solidFill>
                <a:cs typeface="Arial Narrow" pitchFamily="34" charset="0"/>
              </a:rPr>
              <a:t>Onboarding data:</a:t>
            </a:r>
          </a:p>
        </p:txBody>
      </p:sp>
      <p:sp>
        <p:nvSpPr>
          <p:cNvPr id="4" name="TextBox 3">
            <a:extLst>
              <a:ext uri="{FF2B5EF4-FFF2-40B4-BE49-F238E27FC236}">
                <a16:creationId xmlns:a16="http://schemas.microsoft.com/office/drawing/2014/main" id="{F1244A03-487E-C185-6F7C-13C564D97D52}"/>
              </a:ext>
            </a:extLst>
          </p:cNvPr>
          <p:cNvSpPr txBox="1"/>
          <p:nvPr/>
        </p:nvSpPr>
        <p:spPr>
          <a:xfrm>
            <a:off x="7566123" y="3004616"/>
            <a:ext cx="3864700" cy="494494"/>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pPr>
            <a:r>
              <a:rPr lang="en-US" b="1">
                <a:solidFill>
                  <a:srgbClr val="0070C0"/>
                </a:solidFill>
                <a:cs typeface="Arial Narrow" pitchFamily="34" charset="0"/>
              </a:rPr>
              <a:t>Charger session or interval data:</a:t>
            </a:r>
          </a:p>
          <a:p>
            <a:pPr>
              <a:lnSpc>
                <a:spcPct val="90000"/>
              </a:lnSpc>
              <a:spcBef>
                <a:spcPts val="400"/>
              </a:spcBef>
              <a:buClr>
                <a:srgbClr val="000000"/>
              </a:buClr>
              <a:buSzPct val="100000"/>
            </a:pPr>
            <a:r>
              <a:rPr lang="en-US" sz="1400" i="1">
                <a:cs typeface="Arial Narrow" pitchFamily="34" charset="0"/>
              </a:rPr>
              <a:t>(Need to provide either one)</a:t>
            </a:r>
          </a:p>
        </p:txBody>
      </p:sp>
      <p:sp>
        <p:nvSpPr>
          <p:cNvPr id="8" name="TextBox 7">
            <a:extLst>
              <a:ext uri="{FF2B5EF4-FFF2-40B4-BE49-F238E27FC236}">
                <a16:creationId xmlns:a16="http://schemas.microsoft.com/office/drawing/2014/main" id="{99CA5F8A-3960-5258-97C7-7DD7DA95DDCC}"/>
              </a:ext>
            </a:extLst>
          </p:cNvPr>
          <p:cNvSpPr txBox="1"/>
          <p:nvPr/>
        </p:nvSpPr>
        <p:spPr>
          <a:xfrm>
            <a:off x="1921233" y="3440072"/>
            <a:ext cx="4577868" cy="1123384"/>
          </a:xfrm>
          <a:prstGeom prst="rect">
            <a:avLst/>
          </a:prstGeom>
          <a:noFill/>
          <a:ln w="9525">
            <a:noFill/>
          </a:ln>
        </p:spPr>
        <p:txBody>
          <a:bodyPr vert="horz" wrap="square" lIns="0" tIns="0" rIns="0" bIns="0" rtlCol="0">
            <a:spAutoFit/>
          </a:bodyPr>
          <a:lstStyle/>
          <a:p>
            <a:pPr marL="285750" indent="-285750">
              <a:lnSpc>
                <a:spcPct val="90000"/>
              </a:lnSpc>
              <a:spcBef>
                <a:spcPts val="400"/>
              </a:spcBef>
              <a:buClr>
                <a:srgbClr val="000000"/>
              </a:buClr>
              <a:buSzPct val="100000"/>
              <a:buFont typeface="Arial" panose="020B0604020202020204" pitchFamily="34" charset="0"/>
              <a:buChar char="•"/>
            </a:pPr>
            <a:r>
              <a:rPr lang="en-US" sz="1400">
                <a:cs typeface="Arial Narrow" pitchFamily="34" charset="0"/>
              </a:rPr>
              <a:t>Financial and other information for providing payment</a:t>
            </a:r>
          </a:p>
          <a:p>
            <a:pPr marL="285750" indent="-285750">
              <a:lnSpc>
                <a:spcPct val="90000"/>
              </a:lnSpc>
              <a:spcBef>
                <a:spcPts val="400"/>
              </a:spcBef>
              <a:buClr>
                <a:srgbClr val="000000"/>
              </a:buClr>
              <a:buSzPct val="100000"/>
              <a:buFont typeface="Arial" panose="020B0604020202020204" pitchFamily="34" charset="0"/>
              <a:buChar char="•"/>
            </a:pPr>
            <a:r>
              <a:rPr lang="en-US" sz="1400">
                <a:cs typeface="Arial Narrow" pitchFamily="34" charset="0"/>
              </a:rPr>
              <a:t>Site host address (to confirm Con Ed account and CSRP windows)</a:t>
            </a:r>
            <a:r>
              <a:rPr lang="en-US" sz="1400" baseline="30000">
                <a:cs typeface="Arial Narrow" pitchFamily="34" charset="0"/>
              </a:rPr>
              <a:t>1</a:t>
            </a:r>
          </a:p>
          <a:p>
            <a:pPr marL="285750" indent="-285750">
              <a:lnSpc>
                <a:spcPct val="90000"/>
              </a:lnSpc>
              <a:spcBef>
                <a:spcPts val="400"/>
              </a:spcBef>
              <a:buClr>
                <a:srgbClr val="000000"/>
              </a:buClr>
              <a:buSzPct val="100000"/>
              <a:buFont typeface="Arial" panose="020B0604020202020204" pitchFamily="34" charset="0"/>
              <a:buChar char="•"/>
            </a:pPr>
            <a:r>
              <a:rPr lang="en-US" sz="1400">
                <a:cs typeface="Arial Narrow" pitchFamily="34" charset="0"/>
              </a:rPr>
              <a:t>Charging Site type (public, transit, fleet)</a:t>
            </a:r>
          </a:p>
          <a:p>
            <a:pPr marL="285750" indent="-285750">
              <a:lnSpc>
                <a:spcPct val="90000"/>
              </a:lnSpc>
              <a:spcBef>
                <a:spcPts val="400"/>
              </a:spcBef>
              <a:buClr>
                <a:srgbClr val="000000"/>
              </a:buClr>
              <a:buSzPct val="100000"/>
              <a:buFont typeface="Arial" panose="020B0604020202020204" pitchFamily="34" charset="0"/>
              <a:buChar char="•"/>
            </a:pPr>
            <a:r>
              <a:rPr lang="en-US" sz="1400">
                <a:cs typeface="Arial Narrow" pitchFamily="34" charset="0"/>
              </a:rPr>
              <a:t>Public or private site access</a:t>
            </a:r>
          </a:p>
        </p:txBody>
      </p:sp>
      <p:sp>
        <p:nvSpPr>
          <p:cNvPr id="10" name="TextBox 9">
            <a:extLst>
              <a:ext uri="{FF2B5EF4-FFF2-40B4-BE49-F238E27FC236}">
                <a16:creationId xmlns:a16="http://schemas.microsoft.com/office/drawing/2014/main" id="{71E9577F-09A6-0357-EF2D-498E4EFD9912}"/>
              </a:ext>
            </a:extLst>
          </p:cNvPr>
          <p:cNvSpPr txBox="1"/>
          <p:nvPr/>
        </p:nvSpPr>
        <p:spPr>
          <a:xfrm>
            <a:off x="647057" y="3440072"/>
            <a:ext cx="1220653" cy="664797"/>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pPr>
            <a:r>
              <a:rPr lang="en-US" sz="1600" b="1">
                <a:solidFill>
                  <a:srgbClr val="069BD7"/>
                </a:solidFill>
                <a:cs typeface="Arial Narrow" pitchFamily="34" charset="0"/>
              </a:rPr>
              <a:t>Business and site details</a:t>
            </a:r>
          </a:p>
        </p:txBody>
      </p:sp>
      <p:sp>
        <p:nvSpPr>
          <p:cNvPr id="11" name="TextBox 10">
            <a:extLst>
              <a:ext uri="{FF2B5EF4-FFF2-40B4-BE49-F238E27FC236}">
                <a16:creationId xmlns:a16="http://schemas.microsoft.com/office/drawing/2014/main" id="{F0726097-AC63-BF2D-698B-E0F25C0BCFCC}"/>
              </a:ext>
            </a:extLst>
          </p:cNvPr>
          <p:cNvSpPr txBox="1"/>
          <p:nvPr/>
        </p:nvSpPr>
        <p:spPr>
          <a:xfrm>
            <a:off x="7566123" y="3670129"/>
            <a:ext cx="3864700" cy="929485"/>
          </a:xfrm>
          <a:prstGeom prst="rect">
            <a:avLst/>
          </a:prstGeom>
          <a:noFill/>
          <a:ln w="9525">
            <a:noFill/>
          </a:ln>
        </p:spPr>
        <p:txBody>
          <a:bodyPr vert="horz" wrap="square" lIns="0" tIns="0" rIns="0" bIns="0" rtlCol="0">
            <a:spAutoFit/>
          </a:bodyPr>
          <a:lstStyle/>
          <a:p>
            <a:pPr marL="285750" indent="-285750">
              <a:lnSpc>
                <a:spcPct val="90000"/>
              </a:lnSpc>
              <a:spcBef>
                <a:spcPts val="400"/>
              </a:spcBef>
              <a:buClr>
                <a:srgbClr val="000000"/>
              </a:buClr>
              <a:buSzPct val="100000"/>
              <a:buFont typeface="Arial" panose="020B0604020202020204" pitchFamily="34" charset="0"/>
              <a:buChar char="•"/>
            </a:pPr>
            <a:r>
              <a:rPr lang="en-US" sz="1400">
                <a:cs typeface="Arial Narrow" pitchFamily="34" charset="0"/>
              </a:rPr>
              <a:t>15 - minute interval kW usage</a:t>
            </a:r>
          </a:p>
          <a:p>
            <a:pPr marL="285750" indent="-285750">
              <a:lnSpc>
                <a:spcPct val="90000"/>
              </a:lnSpc>
              <a:spcBef>
                <a:spcPts val="400"/>
              </a:spcBef>
              <a:buClr>
                <a:srgbClr val="000000"/>
              </a:buClr>
              <a:buSzPct val="100000"/>
              <a:buFont typeface="Arial" panose="020B0604020202020204" pitchFamily="34" charset="0"/>
              <a:buChar char="•"/>
            </a:pPr>
            <a:r>
              <a:rPr lang="en-US" sz="1400">
                <a:cs typeface="Arial Narrow" pitchFamily="34" charset="0"/>
              </a:rPr>
              <a:t>15 - minute interval kWh usage</a:t>
            </a:r>
          </a:p>
          <a:p>
            <a:pPr marL="285750" indent="-285750">
              <a:lnSpc>
                <a:spcPct val="90000"/>
              </a:lnSpc>
              <a:spcBef>
                <a:spcPts val="400"/>
              </a:spcBef>
              <a:buClr>
                <a:srgbClr val="000000"/>
              </a:buClr>
              <a:buSzPct val="100000"/>
              <a:buFont typeface="Arial" panose="020B0604020202020204" pitchFamily="34" charset="0"/>
              <a:buChar char="•"/>
            </a:pPr>
            <a:r>
              <a:rPr lang="en-US" sz="1400">
                <a:cs typeface="Arial Narrow" pitchFamily="34" charset="0"/>
              </a:rPr>
              <a:t>Session start and stop times </a:t>
            </a:r>
          </a:p>
          <a:p>
            <a:pPr marL="285750" indent="-285750">
              <a:lnSpc>
                <a:spcPct val="90000"/>
              </a:lnSpc>
              <a:spcBef>
                <a:spcPts val="400"/>
              </a:spcBef>
              <a:buClr>
                <a:srgbClr val="000000"/>
              </a:buClr>
              <a:buSzPct val="100000"/>
              <a:buFont typeface="Arial" panose="020B0604020202020204" pitchFamily="34" charset="0"/>
              <a:buChar char="•"/>
            </a:pPr>
            <a:r>
              <a:rPr lang="en-US" sz="1400">
                <a:cs typeface="Arial Narrow" pitchFamily="34" charset="0"/>
              </a:rPr>
              <a:t>Total kWh</a:t>
            </a:r>
          </a:p>
        </p:txBody>
      </p:sp>
      <p:sp>
        <p:nvSpPr>
          <p:cNvPr id="12" name="TextBox 11">
            <a:extLst>
              <a:ext uri="{FF2B5EF4-FFF2-40B4-BE49-F238E27FC236}">
                <a16:creationId xmlns:a16="http://schemas.microsoft.com/office/drawing/2014/main" id="{8A94D3A9-5109-E17F-438B-A026472D91A3}"/>
              </a:ext>
            </a:extLst>
          </p:cNvPr>
          <p:cNvSpPr txBox="1"/>
          <p:nvPr/>
        </p:nvSpPr>
        <p:spPr>
          <a:xfrm>
            <a:off x="1921233" y="4802914"/>
            <a:ext cx="4577868" cy="929485"/>
          </a:xfrm>
          <a:prstGeom prst="rect">
            <a:avLst/>
          </a:prstGeom>
          <a:noFill/>
          <a:ln w="9525">
            <a:noFill/>
          </a:ln>
        </p:spPr>
        <p:txBody>
          <a:bodyPr vert="horz" wrap="square" lIns="0" tIns="0" rIns="0" bIns="0" rtlCol="0">
            <a:spAutoFit/>
          </a:bodyPr>
          <a:lstStyle/>
          <a:p>
            <a:pPr marL="285750" indent="-285750">
              <a:lnSpc>
                <a:spcPct val="90000"/>
              </a:lnSpc>
              <a:spcBef>
                <a:spcPts val="400"/>
              </a:spcBef>
              <a:buClr>
                <a:srgbClr val="000000"/>
              </a:buClr>
              <a:buSzPct val="100000"/>
              <a:buFont typeface="Arial" panose="020B0604020202020204" pitchFamily="34" charset="0"/>
              <a:buChar char="•"/>
            </a:pPr>
            <a:r>
              <a:rPr lang="en-US" sz="1400">
                <a:cs typeface="Arial Narrow" pitchFamily="34" charset="0"/>
              </a:rPr>
              <a:t>Make and model of charger(s) at the Charging Site</a:t>
            </a:r>
          </a:p>
          <a:p>
            <a:pPr marL="285750" indent="-285750">
              <a:lnSpc>
                <a:spcPct val="90000"/>
              </a:lnSpc>
              <a:spcBef>
                <a:spcPts val="400"/>
              </a:spcBef>
              <a:buClr>
                <a:srgbClr val="000000"/>
              </a:buClr>
              <a:buSzPct val="100000"/>
              <a:buFont typeface="Arial" panose="020B0604020202020204" pitchFamily="34" charset="0"/>
              <a:buChar char="•"/>
            </a:pPr>
            <a:r>
              <a:rPr lang="en-US" sz="1400">
                <a:cs typeface="Arial Narrow" pitchFamily="34" charset="0"/>
              </a:rPr>
              <a:t>Total L2 and DCFC charger counts</a:t>
            </a:r>
            <a:endParaRPr lang="en-US" sz="1400" strike="sngStrike">
              <a:cs typeface="Arial Narrow" pitchFamily="34" charset="0"/>
            </a:endParaRPr>
          </a:p>
          <a:p>
            <a:pPr marL="285750" indent="-285750">
              <a:lnSpc>
                <a:spcPct val="90000"/>
              </a:lnSpc>
              <a:spcBef>
                <a:spcPts val="400"/>
              </a:spcBef>
              <a:buClr>
                <a:srgbClr val="000000"/>
              </a:buClr>
              <a:buSzPct val="100000"/>
              <a:buFont typeface="Arial" panose="020B0604020202020204" pitchFamily="34" charset="0"/>
              <a:buChar char="•"/>
            </a:pPr>
            <a:r>
              <a:rPr lang="en-US" sz="1400">
                <a:cs typeface="Arial Narrow" pitchFamily="34" charset="0"/>
              </a:rPr>
              <a:t>Total nameplate of all chargers on site (kW)</a:t>
            </a:r>
          </a:p>
          <a:p>
            <a:pPr marL="285750" indent="-285750">
              <a:lnSpc>
                <a:spcPct val="90000"/>
              </a:lnSpc>
              <a:spcBef>
                <a:spcPts val="400"/>
              </a:spcBef>
              <a:buClr>
                <a:srgbClr val="000000"/>
              </a:buClr>
              <a:buSzPct val="100000"/>
              <a:buFont typeface="Arial" panose="020B0604020202020204" pitchFamily="34" charset="0"/>
              <a:buChar char="•"/>
            </a:pPr>
            <a:r>
              <a:rPr lang="en-US" sz="1400">
                <a:cs typeface="Arial Narrow" pitchFamily="34" charset="0"/>
              </a:rPr>
              <a:t>On site load limiting hardware (kW)</a:t>
            </a:r>
          </a:p>
        </p:txBody>
      </p:sp>
      <p:sp>
        <p:nvSpPr>
          <p:cNvPr id="13" name="TextBox 12">
            <a:extLst>
              <a:ext uri="{FF2B5EF4-FFF2-40B4-BE49-F238E27FC236}">
                <a16:creationId xmlns:a16="http://schemas.microsoft.com/office/drawing/2014/main" id="{2AA97660-68CA-5C67-292F-9ACFD0179B40}"/>
              </a:ext>
            </a:extLst>
          </p:cNvPr>
          <p:cNvSpPr txBox="1"/>
          <p:nvPr/>
        </p:nvSpPr>
        <p:spPr>
          <a:xfrm>
            <a:off x="647057" y="4799550"/>
            <a:ext cx="1220653" cy="443198"/>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pPr>
            <a:r>
              <a:rPr lang="en-US" sz="1600" b="1">
                <a:solidFill>
                  <a:srgbClr val="069BD7"/>
                </a:solidFill>
                <a:cs typeface="Arial Narrow" pitchFamily="34" charset="0"/>
              </a:rPr>
              <a:t>Charger details</a:t>
            </a:r>
          </a:p>
        </p:txBody>
      </p:sp>
      <p:sp>
        <p:nvSpPr>
          <p:cNvPr id="16" name="Content Placeholder 2">
            <a:extLst>
              <a:ext uri="{FF2B5EF4-FFF2-40B4-BE49-F238E27FC236}">
                <a16:creationId xmlns:a16="http://schemas.microsoft.com/office/drawing/2014/main" id="{3E15F6E4-951C-9E70-7F41-6D94791AD35D}"/>
              </a:ext>
            </a:extLst>
          </p:cNvPr>
          <p:cNvSpPr txBox="1">
            <a:spLocks/>
          </p:cNvSpPr>
          <p:nvPr/>
        </p:nvSpPr>
        <p:spPr>
          <a:xfrm>
            <a:off x="606715" y="6114604"/>
            <a:ext cx="11126163" cy="138499"/>
          </a:xfrm>
          <a:prstGeom prst="rect">
            <a:avLst/>
          </a:prstGeom>
        </p:spPr>
        <p:txBody>
          <a:bodyPr vert="horz" wrap="square" lIns="0" tIns="0" rIns="0" bIns="0" rtlCol="0" anchor="t">
            <a:spAutoFit/>
          </a:bodyPr>
          <a:lstStyle>
            <a:lvl1pPr marL="0" indent="0" algn="l" defTabSz="914126" rtl="0" eaLnBrk="1" latinLnBrk="0" hangingPunct="1">
              <a:lnSpc>
                <a:spcPct val="90000"/>
              </a:lnSpc>
              <a:spcBef>
                <a:spcPts val="0"/>
              </a:spcBef>
              <a:buFont typeface="Arial Narrow" pitchFamily="34" charset="0"/>
              <a:buNone/>
              <a:defRPr lang="en-US" sz="2099" b="0" i="0" kern="1200" baseline="0" dirty="0" smtClean="0">
                <a:solidFill>
                  <a:schemeClr val="tx1"/>
                </a:solidFill>
                <a:latin typeface="+mn-lt"/>
                <a:ea typeface="+mn-ea"/>
                <a:cs typeface="+mn-cs"/>
                <a:sym typeface="+mn-lt"/>
              </a:defRPr>
            </a:lvl1pPr>
            <a:lvl2pPr marL="230331" indent="-230331" algn="l" defTabSz="914126" rtl="0" eaLnBrk="1" latinLnBrk="0" hangingPunct="1">
              <a:lnSpc>
                <a:spcPct val="90000"/>
              </a:lnSpc>
              <a:spcBef>
                <a:spcPts val="1200"/>
              </a:spcBef>
              <a:buClr>
                <a:srgbClr val="0790EC"/>
              </a:buClr>
              <a:buFont typeface="Arial" panose="020B0604020202020204" pitchFamily="34" charset="0"/>
              <a:buChar char="•"/>
              <a:defRPr lang="en-US" sz="2199" b="0" kern="1200">
                <a:solidFill>
                  <a:schemeClr val="tx1"/>
                </a:solidFill>
                <a:latin typeface="+mn-lt"/>
                <a:ea typeface="+mn-ea"/>
                <a:cs typeface="+mn-cs"/>
                <a:sym typeface="+mn-lt"/>
              </a:defRPr>
            </a:lvl2pPr>
            <a:lvl3pPr marL="482255" indent="-233930" algn="l" defTabSz="914126" rtl="0" eaLnBrk="1" latinLnBrk="0" hangingPunct="1">
              <a:lnSpc>
                <a:spcPct val="100000"/>
              </a:lnSpc>
              <a:spcBef>
                <a:spcPts val="600"/>
              </a:spcBef>
              <a:buClr>
                <a:srgbClr val="0790EC"/>
              </a:buClr>
              <a:buFont typeface="Arial Narrow" pitchFamily="34" charset="0"/>
              <a:buChar char="–"/>
              <a:defRPr lang="en-US" sz="1999" b="0" kern="1200">
                <a:solidFill>
                  <a:schemeClr val="tx1"/>
                </a:solidFill>
                <a:latin typeface="+mn-lt"/>
                <a:ea typeface="+mn-ea"/>
                <a:cs typeface="+mn-cs"/>
                <a:sym typeface="+mn-lt"/>
              </a:defRPr>
            </a:lvl3pPr>
            <a:lvl4pPr marL="698190" indent="-201540" algn="l" defTabSz="914126" rtl="0" eaLnBrk="1" latinLnBrk="0" hangingPunct="1">
              <a:lnSpc>
                <a:spcPct val="100000"/>
              </a:lnSpc>
              <a:spcBef>
                <a:spcPts val="600"/>
              </a:spcBef>
              <a:buClr>
                <a:srgbClr val="0790EC"/>
              </a:buClr>
              <a:buFont typeface="Arial" panose="020B0604020202020204" pitchFamily="34" charset="0"/>
              <a:buChar char="•"/>
              <a:defRPr lang="en-US" sz="1799" b="0" kern="1200">
                <a:solidFill>
                  <a:schemeClr val="tx1"/>
                </a:solidFill>
                <a:latin typeface="+mn-lt"/>
                <a:ea typeface="+mn-ea"/>
                <a:cs typeface="+mn-cs"/>
                <a:sym typeface="+mn-lt"/>
              </a:defRPr>
            </a:lvl4pPr>
            <a:lvl5pPr marL="983855" indent="-285664" algn="l" defTabSz="914126" rtl="0" eaLnBrk="1" latinLnBrk="0" hangingPunct="1">
              <a:lnSpc>
                <a:spcPct val="100000"/>
              </a:lnSpc>
              <a:spcBef>
                <a:spcPts val="600"/>
              </a:spcBef>
              <a:buClr>
                <a:srgbClr val="0790EC"/>
              </a:buClr>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spcBef>
                <a:spcPct val="20000"/>
              </a:spcBef>
              <a:buFont typeface="Arial Narrow"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Narrow"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Narrow"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Narrow" pitchFamily="34" charset="0"/>
              <a:buChar char="•"/>
              <a:defRPr sz="1999" kern="1200">
                <a:solidFill>
                  <a:schemeClr val="tx1"/>
                </a:solidFill>
                <a:latin typeface="+mn-lt"/>
                <a:ea typeface="+mn-ea"/>
                <a:cs typeface="+mn-cs"/>
              </a:defRPr>
            </a:lvl9pPr>
          </a:lstStyle>
          <a:p>
            <a:pPr marL="0" lvl="1" indent="0">
              <a:spcBef>
                <a:spcPts val="0"/>
              </a:spcBef>
              <a:spcAft>
                <a:spcPts val="1500"/>
              </a:spcAft>
              <a:buClrTx/>
              <a:buSzPct val="100000"/>
              <a:buNone/>
            </a:pPr>
            <a:r>
              <a:rPr lang="en-US" sz="1000" baseline="30000">
                <a:solidFill>
                  <a:schemeClr val="tx1">
                    <a:lumMod val="50000"/>
                    <a:lumOff val="50000"/>
                  </a:schemeClr>
                </a:solidFill>
                <a:cs typeface="Arial" panose="020B0604020202020204"/>
              </a:rPr>
              <a:t>1</a:t>
            </a:r>
            <a:r>
              <a:rPr lang="en-US" sz="1000">
                <a:solidFill>
                  <a:schemeClr val="tx1">
                    <a:lumMod val="50000"/>
                    <a:lumOff val="50000"/>
                  </a:schemeClr>
                </a:solidFill>
                <a:cs typeface="Arial" panose="020B0604020202020204"/>
              </a:rPr>
              <a:t> Commercial System Relief Program 4-hour network peak call windows; </a:t>
            </a:r>
            <a:r>
              <a:rPr lang="en-US" sz="1000">
                <a:solidFill>
                  <a:srgbClr val="FFFFFF">
                    <a:lumMod val="50000"/>
                  </a:srgbClr>
                </a:solidFill>
                <a:ea typeface="MS PGothic" panose="020B0600070205080204" pitchFamily="34" charset="-128"/>
                <a:cs typeface="Arial" panose="020B0604020202020204"/>
              </a:rPr>
              <a:t>s</a:t>
            </a:r>
            <a:r>
              <a:rPr lang="en-US" sz="1000">
                <a:solidFill>
                  <a:srgbClr val="FFFFFF">
                    <a:lumMod val="50000"/>
                  </a:srgbClr>
                </a:solidFill>
                <a:ea typeface="MS PGothic" panose="020B0600070205080204" pitchFamily="34" charset="-128"/>
              </a:rPr>
              <a:t>ee appendix for peak window by network</a:t>
            </a:r>
            <a:r>
              <a:rPr lang="en-US" sz="1000">
                <a:solidFill>
                  <a:schemeClr val="tx1">
                    <a:lumMod val="50000"/>
                    <a:lumOff val="50000"/>
                  </a:schemeClr>
                </a:solidFill>
                <a:cs typeface="Arial" panose="020B0604020202020204"/>
              </a:rPr>
              <a:t>  </a:t>
            </a:r>
          </a:p>
        </p:txBody>
      </p:sp>
      <p:sp>
        <p:nvSpPr>
          <p:cNvPr id="6" name="Title 5">
            <a:extLst>
              <a:ext uri="{FF2B5EF4-FFF2-40B4-BE49-F238E27FC236}">
                <a16:creationId xmlns:a16="http://schemas.microsoft.com/office/drawing/2014/main" id="{FCC8D2DE-0D1E-2676-15BB-38C6461D958B}"/>
              </a:ext>
            </a:extLst>
          </p:cNvPr>
          <p:cNvSpPr>
            <a:spLocks noGrp="1"/>
          </p:cNvSpPr>
          <p:nvPr>
            <p:ph type="title"/>
          </p:nvPr>
        </p:nvSpPr>
        <p:spPr/>
        <p:txBody>
          <a:bodyPr/>
          <a:lstStyle/>
          <a:p>
            <a:r>
              <a:rPr lang="en-US"/>
              <a:t>SCC Program Process Overview</a:t>
            </a:r>
          </a:p>
        </p:txBody>
      </p:sp>
    </p:spTree>
    <p:extLst>
      <p:ext uri="{BB962C8B-B14F-4D97-AF65-F5344CB8AC3E}">
        <p14:creationId xmlns:p14="http://schemas.microsoft.com/office/powerpoint/2010/main" val="37064015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3175" y="2480"/>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3175" y="2480"/>
                        <a:ext cx="1588" cy="1588"/>
                      </a:xfrm>
                      <a:prstGeom prst="rect">
                        <a:avLst/>
                      </a:prstGeom>
                    </p:spPr>
                  </p:pic>
                </p:oleObj>
              </mc:Fallback>
            </mc:AlternateContent>
          </a:graphicData>
        </a:graphic>
      </p:graphicFrame>
      <p:sp>
        <p:nvSpPr>
          <p:cNvPr id="8" name="Title 7"/>
          <p:cNvSpPr>
            <a:spLocks noGrp="1"/>
          </p:cNvSpPr>
          <p:nvPr>
            <p:ph type="ctrTitle"/>
          </p:nvPr>
        </p:nvSpPr>
        <p:spPr/>
        <p:txBody>
          <a:bodyPr vert="horz">
            <a:normAutofit/>
          </a:bodyPr>
          <a:lstStyle/>
          <a:p>
            <a:r>
              <a:rPr lang="en-US" sz="3600"/>
              <a:t>SmartCharge Tech Incentive Program</a:t>
            </a:r>
            <a:endParaRPr lang="en-US" sz="4000"/>
          </a:p>
        </p:txBody>
      </p:sp>
      <p:sp>
        <p:nvSpPr>
          <p:cNvPr id="3" name="Rectangle 2">
            <a:extLst>
              <a:ext uri="{FF2B5EF4-FFF2-40B4-BE49-F238E27FC236}">
                <a16:creationId xmlns:a16="http://schemas.microsoft.com/office/drawing/2014/main" id="{E473CBED-D190-9065-18B7-82F15F2F9F19}"/>
              </a:ext>
            </a:extLst>
          </p:cNvPr>
          <p:cNvSpPr/>
          <p:nvPr/>
        </p:nvSpPr>
        <p:spPr>
          <a:xfrm>
            <a:off x="4803246" y="6621642"/>
            <a:ext cx="2917931" cy="188409"/>
          </a:xfrm>
          <a:prstGeom prst="rect">
            <a:avLst/>
          </a:prstGeom>
          <a:solidFill>
            <a:schemeClr val="bg1"/>
          </a:solidFill>
          <a:ln w="952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a:endParaRPr>
          </a:p>
        </p:txBody>
      </p:sp>
    </p:spTree>
    <p:extLst>
      <p:ext uri="{BB962C8B-B14F-4D97-AF65-F5344CB8AC3E}">
        <p14:creationId xmlns:p14="http://schemas.microsoft.com/office/powerpoint/2010/main" val="350796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D3471F9-E077-7165-B04B-34F24F405816}"/>
              </a:ext>
            </a:extLst>
          </p:cNvPr>
          <p:cNvSpPr/>
          <p:nvPr/>
        </p:nvSpPr>
        <p:spPr>
          <a:xfrm>
            <a:off x="4049213" y="1162702"/>
            <a:ext cx="1314075" cy="1314075"/>
          </a:xfrm>
          <a:prstGeom prst="ellipse">
            <a:avLst/>
          </a:prstGeom>
          <a:solidFill>
            <a:sysClr val="window" lastClr="FFFFFF"/>
          </a:solidFill>
          <a:ln w="57150" cap="flat" cmpd="sng" algn="ctr">
            <a:gradFill>
              <a:gsLst>
                <a:gs pos="0">
                  <a:srgbClr val="6E6F73"/>
                </a:gs>
                <a:gs pos="100000">
                  <a:srgbClr val="BEBEC0"/>
                </a:gs>
              </a:gsLst>
              <a:lin ang="2700000" scaled="0"/>
            </a:gradFill>
            <a:prstDash val="solid"/>
          </a:ln>
          <a:effectLst/>
        </p:spPr>
        <p:txBody>
          <a:bodyPr lIns="0" tIns="0" rIns="0" bIns="913924" rtlCol="0" anchor="ctr"/>
          <a:lstStyle/>
          <a:p>
            <a:pPr algn="ctr" defTabSz="913852">
              <a:defRPr/>
            </a:pPr>
            <a:endParaRPr lang="en-US" sz="2398" kern="0">
              <a:solidFill>
                <a:srgbClr val="575757"/>
              </a:solidFill>
              <a:latin typeface="Trebuchet MS" panose="020B0603020202020204" pitchFamily="34" charset="0"/>
            </a:endParaRPr>
          </a:p>
        </p:txBody>
      </p:sp>
      <p:sp>
        <p:nvSpPr>
          <p:cNvPr id="2" name="Title 1"/>
          <p:cNvSpPr>
            <a:spLocks noGrp="1"/>
          </p:cNvSpPr>
          <p:nvPr>
            <p:ph type="title"/>
          </p:nvPr>
        </p:nvSpPr>
        <p:spPr/>
        <p:txBody>
          <a:bodyPr/>
          <a:lstStyle/>
          <a:p>
            <a:r>
              <a:rPr lang="en-US">
                <a:ea typeface="ＭＳ Ｐゴシック"/>
              </a:rPr>
              <a:t>Con Edison E-Mobility Programs &amp; Initiatives Overview</a:t>
            </a:r>
          </a:p>
        </p:txBody>
      </p:sp>
      <p:sp>
        <p:nvSpPr>
          <p:cNvPr id="7" name="TextBox 23">
            <a:extLst>
              <a:ext uri="{FF2B5EF4-FFF2-40B4-BE49-F238E27FC236}">
                <a16:creationId xmlns:a16="http://schemas.microsoft.com/office/drawing/2014/main" id="{1CF20104-8E0B-ABEE-FF47-12A18977A78C}"/>
              </a:ext>
            </a:extLst>
          </p:cNvPr>
          <p:cNvSpPr txBox="1">
            <a:spLocks noChangeArrowheads="1"/>
          </p:cNvSpPr>
          <p:nvPr/>
        </p:nvSpPr>
        <p:spPr bwMode="auto">
          <a:xfrm>
            <a:off x="613244" y="3380001"/>
            <a:ext cx="2624998" cy="760968"/>
          </a:xfrm>
          <a:prstGeom prst="rect">
            <a:avLst/>
          </a:prstGeom>
          <a:solidFill>
            <a:schemeClr val="bg2"/>
          </a:solidFill>
          <a:ln>
            <a:noFill/>
          </a:ln>
        </p:spPr>
        <p:txBody>
          <a:bodyPr lIns="73133" tIns="73133" rIns="73133" bIns="73133"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altLang="en-US" sz="1500" b="1">
                <a:latin typeface="Arial" panose="020B0604020202020204" pitchFamily="34" charset="0"/>
                <a:ea typeface="ＭＳ Ｐゴシック" panose="020B0600070205080204" pitchFamily="34" charset="-128"/>
              </a:rPr>
              <a:t>PowerReady</a:t>
            </a:r>
          </a:p>
          <a:p>
            <a:pPr algn="ctr" defTabSz="914126">
              <a:defRPr/>
            </a:pPr>
            <a:r>
              <a:rPr lang="en-US" altLang="en-US" sz="1500">
                <a:latin typeface="Arial" panose="020B0604020202020204" pitchFamily="34" charset="0"/>
                <a:ea typeface="ＭＳ Ｐゴシック" panose="020B0600070205080204" pitchFamily="34" charset="-128"/>
              </a:rPr>
              <a:t>$613M for light-duty vehicles</a:t>
            </a:r>
          </a:p>
        </p:txBody>
      </p:sp>
      <p:sp>
        <p:nvSpPr>
          <p:cNvPr id="8" name="TextBox 23">
            <a:extLst>
              <a:ext uri="{FF2B5EF4-FFF2-40B4-BE49-F238E27FC236}">
                <a16:creationId xmlns:a16="http://schemas.microsoft.com/office/drawing/2014/main" id="{8CB7C4A2-0050-B7FF-0ED8-FC6DCC7C2BA2}"/>
              </a:ext>
            </a:extLst>
          </p:cNvPr>
          <p:cNvSpPr txBox="1">
            <a:spLocks noChangeArrowheads="1"/>
          </p:cNvSpPr>
          <p:nvPr/>
        </p:nvSpPr>
        <p:spPr bwMode="auto">
          <a:xfrm>
            <a:off x="3393416" y="3380002"/>
            <a:ext cx="2624998" cy="760969"/>
          </a:xfrm>
          <a:prstGeom prst="rect">
            <a:avLst/>
          </a:prstGeom>
          <a:solidFill>
            <a:schemeClr val="bg2"/>
          </a:solidFill>
          <a:ln>
            <a:noFill/>
          </a:ln>
        </p:spPr>
        <p:txBody>
          <a:bodyPr lIns="73133" tIns="73133" rIns="73133" bIns="73133"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altLang="en-US" sz="1500" b="1">
                <a:latin typeface="Arial" panose="020B0604020202020204" pitchFamily="34" charset="0"/>
                <a:ea typeface="ＭＳ Ｐゴシック" panose="020B0600070205080204" pitchFamily="34" charset="-128"/>
              </a:rPr>
              <a:t>SmartCharge NY</a:t>
            </a:r>
          </a:p>
          <a:p>
            <a:pPr algn="ctr" defTabSz="914126">
              <a:defRPr/>
            </a:pPr>
            <a:r>
              <a:rPr lang="en-US" altLang="en-US" sz="1500">
                <a:latin typeface="Arial" panose="020B0604020202020204" pitchFamily="34" charset="0"/>
                <a:ea typeface="ＭＳ Ｐゴシック" panose="020B0600070205080204" pitchFamily="34" charset="-128"/>
              </a:rPr>
              <a:t>For residential customers</a:t>
            </a:r>
          </a:p>
        </p:txBody>
      </p:sp>
      <p:sp>
        <p:nvSpPr>
          <p:cNvPr id="9" name="TextBox 23">
            <a:extLst>
              <a:ext uri="{FF2B5EF4-FFF2-40B4-BE49-F238E27FC236}">
                <a16:creationId xmlns:a16="http://schemas.microsoft.com/office/drawing/2014/main" id="{F9E286C4-2881-31F0-ECDF-A32C990575E9}"/>
              </a:ext>
            </a:extLst>
          </p:cNvPr>
          <p:cNvSpPr txBox="1">
            <a:spLocks noChangeArrowheads="1"/>
          </p:cNvSpPr>
          <p:nvPr/>
        </p:nvSpPr>
        <p:spPr bwMode="auto">
          <a:xfrm>
            <a:off x="613244" y="4253767"/>
            <a:ext cx="2624998" cy="873765"/>
          </a:xfrm>
          <a:prstGeom prst="rect">
            <a:avLst/>
          </a:prstGeom>
          <a:solidFill>
            <a:schemeClr val="bg2"/>
          </a:solidFill>
          <a:ln>
            <a:noFill/>
          </a:ln>
        </p:spPr>
        <p:txBody>
          <a:bodyPr lIns="73133" tIns="73133" rIns="73133" bIns="73133"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altLang="en-US" sz="1500" b="1">
                <a:latin typeface="Arial"/>
                <a:ea typeface="ＭＳ Ｐゴシック"/>
                <a:cs typeface="Arial"/>
              </a:rPr>
              <a:t>MHDV Pilot</a:t>
            </a:r>
          </a:p>
          <a:p>
            <a:pPr algn="ctr" defTabSz="914126">
              <a:defRPr/>
            </a:pPr>
            <a:r>
              <a:rPr lang="en-US" altLang="en-US" sz="1500">
                <a:latin typeface="Arial"/>
                <a:ea typeface="ＭＳ Ｐゴシック"/>
                <a:cs typeface="Arial"/>
              </a:rPr>
              <a:t>$21.5M Pilot for medium and heavy-duty vehicles</a:t>
            </a:r>
          </a:p>
        </p:txBody>
      </p:sp>
      <p:sp>
        <p:nvSpPr>
          <p:cNvPr id="11" name="TextBox 23">
            <a:extLst>
              <a:ext uri="{FF2B5EF4-FFF2-40B4-BE49-F238E27FC236}">
                <a16:creationId xmlns:a16="http://schemas.microsoft.com/office/drawing/2014/main" id="{CF8C8826-7092-ABA6-9414-2EC595AD6326}"/>
              </a:ext>
            </a:extLst>
          </p:cNvPr>
          <p:cNvSpPr txBox="1">
            <a:spLocks noChangeArrowheads="1"/>
          </p:cNvSpPr>
          <p:nvPr/>
        </p:nvSpPr>
        <p:spPr bwMode="auto">
          <a:xfrm>
            <a:off x="3393416" y="4253767"/>
            <a:ext cx="2624998" cy="760969"/>
          </a:xfrm>
          <a:prstGeom prst="rect">
            <a:avLst/>
          </a:prstGeom>
          <a:solidFill>
            <a:schemeClr val="bg2"/>
          </a:solidFill>
          <a:ln>
            <a:noFill/>
          </a:ln>
        </p:spPr>
        <p:txBody>
          <a:bodyPr lIns="73133" tIns="73133" rIns="73133" bIns="73133"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altLang="en-US" sz="1500" b="1">
                <a:latin typeface="Arial" panose="020B0604020202020204" pitchFamily="34" charset="0"/>
                <a:ea typeface="ＭＳ Ｐゴシック" panose="020B0600070205080204" pitchFamily="34" charset="-128"/>
              </a:rPr>
              <a:t>SmartCharge Commercial</a:t>
            </a:r>
          </a:p>
          <a:p>
            <a:pPr algn="ctr" defTabSz="914126">
              <a:defRPr/>
            </a:pPr>
            <a:r>
              <a:rPr lang="en-US" altLang="en-US" sz="1500">
                <a:latin typeface="Arial" panose="020B0604020202020204" pitchFamily="34" charset="0"/>
                <a:ea typeface="ＭＳ Ｐゴシック" panose="020B0600070205080204" pitchFamily="34" charset="-128"/>
              </a:rPr>
              <a:t>For commercial charging stations</a:t>
            </a:r>
          </a:p>
        </p:txBody>
      </p:sp>
      <p:sp>
        <p:nvSpPr>
          <p:cNvPr id="12" name="TextBox 23">
            <a:extLst>
              <a:ext uri="{FF2B5EF4-FFF2-40B4-BE49-F238E27FC236}">
                <a16:creationId xmlns:a16="http://schemas.microsoft.com/office/drawing/2014/main" id="{AE0276BC-C635-3C34-17F9-668C0B711F96}"/>
              </a:ext>
            </a:extLst>
          </p:cNvPr>
          <p:cNvSpPr txBox="1">
            <a:spLocks noChangeArrowheads="1"/>
          </p:cNvSpPr>
          <p:nvPr/>
        </p:nvSpPr>
        <p:spPr bwMode="auto">
          <a:xfrm>
            <a:off x="6173588" y="3380000"/>
            <a:ext cx="2624998" cy="2734093"/>
          </a:xfrm>
          <a:prstGeom prst="rect">
            <a:avLst/>
          </a:prstGeom>
          <a:solidFill>
            <a:schemeClr val="bg2"/>
          </a:solidFill>
          <a:ln>
            <a:noFill/>
          </a:ln>
        </p:spPr>
        <p:txBody>
          <a:bodyPr lIns="73133" tIns="73133" rIns="73133" bIns="73133"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altLang="en-US" sz="1500" b="1">
                <a:latin typeface="Arial" panose="020B0604020202020204" pitchFamily="34" charset="0"/>
                <a:ea typeface="ＭＳ Ｐゴシック" panose="020B0600070205080204" pitchFamily="34" charset="-128"/>
              </a:rPr>
              <a:t>E-Mobility Advisory Services</a:t>
            </a:r>
          </a:p>
          <a:p>
            <a:pPr algn="ctr" defTabSz="914126">
              <a:defRPr/>
            </a:pPr>
            <a:r>
              <a:rPr lang="en-US" altLang="en-US" sz="1500">
                <a:latin typeface="Arial" panose="020B0604020202020204" pitchFamily="34" charset="0"/>
                <a:ea typeface="ＭＳ Ｐゴシック" panose="020B0600070205080204" pitchFamily="34" charset="-128"/>
              </a:rPr>
              <a:t>Providing guidance prior to and during the electrification process. Offer support in understanding grid capacity at site and how to plan for upgrades</a:t>
            </a:r>
            <a:endParaRPr lang="en-US" altLang="en-US" sz="1500" strike="sngStrike">
              <a:latin typeface="Arial" panose="020B0604020202020204" pitchFamily="34" charset="0"/>
              <a:ea typeface="ＭＳ Ｐゴシック" panose="020B0600070205080204" pitchFamily="34" charset="-128"/>
            </a:endParaRPr>
          </a:p>
          <a:p>
            <a:pPr algn="ctr" defTabSz="914126">
              <a:defRPr/>
            </a:pPr>
            <a:endParaRPr lang="en-US" altLang="en-US" sz="1500">
              <a:latin typeface="Arial" panose="020B0604020202020204" pitchFamily="34" charset="0"/>
              <a:ea typeface="ＭＳ Ｐゴシック" panose="020B0600070205080204" pitchFamily="34" charset="-128"/>
            </a:endParaRPr>
          </a:p>
          <a:p>
            <a:pPr algn="ctr" defTabSz="914126">
              <a:defRPr/>
            </a:pPr>
            <a:r>
              <a:rPr lang="en-US" altLang="en-US" sz="1500">
                <a:latin typeface="Arial" panose="020B0604020202020204" pitchFamily="34" charset="0"/>
                <a:ea typeface="ＭＳ Ｐゴシック" panose="020B0600070205080204" pitchFamily="34" charset="-128"/>
              </a:rPr>
              <a:t>EV Charging cost calculator</a:t>
            </a:r>
          </a:p>
        </p:txBody>
      </p:sp>
      <p:sp>
        <p:nvSpPr>
          <p:cNvPr id="16" name="TextBox 23">
            <a:extLst>
              <a:ext uri="{FF2B5EF4-FFF2-40B4-BE49-F238E27FC236}">
                <a16:creationId xmlns:a16="http://schemas.microsoft.com/office/drawing/2014/main" id="{72B3AC43-A2D3-90B7-55E1-28FFA98AC994}"/>
              </a:ext>
            </a:extLst>
          </p:cNvPr>
          <p:cNvSpPr txBox="1">
            <a:spLocks noChangeArrowheads="1"/>
          </p:cNvSpPr>
          <p:nvPr/>
        </p:nvSpPr>
        <p:spPr bwMode="auto">
          <a:xfrm>
            <a:off x="8953759" y="3380000"/>
            <a:ext cx="2624998" cy="2734092"/>
          </a:xfrm>
          <a:prstGeom prst="rect">
            <a:avLst/>
          </a:prstGeom>
          <a:solidFill>
            <a:schemeClr val="bg2"/>
          </a:solidFill>
          <a:ln>
            <a:noFill/>
          </a:ln>
        </p:spPr>
        <p:txBody>
          <a:bodyPr lIns="73133" tIns="73133" rIns="73133" bIns="73133"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altLang="en-US" sz="1500" b="1">
                <a:latin typeface="Arial" panose="020B0604020202020204" pitchFamily="34" charset="0"/>
                <a:ea typeface="ＭＳ Ｐゴシック" panose="020B0600070205080204" pitchFamily="34" charset="-128"/>
              </a:rPr>
              <a:t>Demo Projects</a:t>
            </a:r>
            <a:endParaRPr lang="en-US" altLang="en-US" sz="1500">
              <a:latin typeface="Arial" panose="020B0604020202020204" pitchFamily="34" charset="0"/>
              <a:ea typeface="ＭＳ Ｐゴシック" panose="020B0600070205080204" pitchFamily="34" charset="-128"/>
            </a:endParaRPr>
          </a:p>
          <a:p>
            <a:pPr algn="ctr" defTabSz="914126">
              <a:defRPr/>
            </a:pPr>
            <a:r>
              <a:rPr lang="en-US" altLang="en-US" sz="1500">
                <a:latin typeface="Arial" panose="020B0604020202020204" pitchFamily="34" charset="0"/>
                <a:ea typeface="ＭＳ Ｐゴシック" panose="020B0600070205080204" pitchFamily="34" charset="-128"/>
              </a:rPr>
              <a:t>NYC DOT curbside charger demonstration project to install 120 plugs</a:t>
            </a:r>
          </a:p>
          <a:p>
            <a:pPr algn="ctr" defTabSz="914126">
              <a:defRPr/>
            </a:pPr>
            <a:endParaRPr lang="en-US" altLang="en-US" sz="1500">
              <a:latin typeface="Arial" panose="020B0604020202020204" pitchFamily="34" charset="0"/>
              <a:ea typeface="ＭＳ Ｐゴシック" panose="020B0600070205080204" pitchFamily="34" charset="-128"/>
            </a:endParaRPr>
          </a:p>
          <a:p>
            <a:pPr algn="ctr" defTabSz="914126">
              <a:defRPr/>
            </a:pPr>
            <a:r>
              <a:rPr lang="en-US" altLang="en-US" sz="1500">
                <a:latin typeface="Arial" panose="020B0604020202020204" pitchFamily="34" charset="0"/>
                <a:ea typeface="ＭＳ Ｐゴシック" panose="020B0600070205080204" pitchFamily="34" charset="-128"/>
              </a:rPr>
              <a:t>RFI seeking partners to deploy cost-effect EV charging solutions for fleets</a:t>
            </a:r>
          </a:p>
          <a:p>
            <a:pPr algn="ctr" defTabSz="914126">
              <a:defRPr/>
            </a:pPr>
            <a:endParaRPr lang="en-US" altLang="en-US" sz="1500">
              <a:latin typeface="Arial" panose="020B0604020202020204" pitchFamily="34" charset="0"/>
              <a:ea typeface="ＭＳ Ｐゴシック" panose="020B0600070205080204" pitchFamily="34" charset="-128"/>
            </a:endParaRPr>
          </a:p>
          <a:p>
            <a:pPr algn="ctr" defTabSz="914126">
              <a:defRPr/>
            </a:pPr>
            <a:r>
              <a:rPr lang="en-US" altLang="en-US" sz="1500">
                <a:latin typeface="Arial" panose="020B0604020202020204" pitchFamily="34" charset="0"/>
                <a:ea typeface="ＭＳ Ｐゴシック" panose="020B0600070205080204" pitchFamily="34" charset="-128"/>
              </a:rPr>
              <a:t>School bus </a:t>
            </a:r>
          </a:p>
          <a:p>
            <a:pPr algn="ctr" defTabSz="914126">
              <a:defRPr/>
            </a:pPr>
            <a:r>
              <a:rPr lang="en-US" altLang="en-US" sz="1500">
                <a:latin typeface="Arial" panose="020B0604020202020204" pitchFamily="34" charset="0"/>
                <a:ea typeface="ＭＳ Ｐゴシック" panose="020B0600070205080204" pitchFamily="34" charset="-128"/>
              </a:rPr>
              <a:t>vehicle-to-grid project</a:t>
            </a:r>
          </a:p>
        </p:txBody>
      </p:sp>
      <p:sp>
        <p:nvSpPr>
          <p:cNvPr id="10" name="TextBox 23">
            <a:extLst>
              <a:ext uri="{FF2B5EF4-FFF2-40B4-BE49-F238E27FC236}">
                <a16:creationId xmlns:a16="http://schemas.microsoft.com/office/drawing/2014/main" id="{46699F82-E4E9-119A-821B-DECFC2808B86}"/>
              </a:ext>
            </a:extLst>
          </p:cNvPr>
          <p:cNvSpPr txBox="1">
            <a:spLocks noChangeArrowheads="1"/>
          </p:cNvSpPr>
          <p:nvPr/>
        </p:nvSpPr>
        <p:spPr bwMode="auto">
          <a:xfrm>
            <a:off x="3393416" y="5127532"/>
            <a:ext cx="2624998" cy="986562"/>
          </a:xfrm>
          <a:prstGeom prst="rect">
            <a:avLst/>
          </a:prstGeom>
          <a:solidFill>
            <a:srgbClr val="F8F8F8"/>
          </a:solidFill>
          <a:ln>
            <a:noFill/>
          </a:ln>
        </p:spPr>
        <p:txBody>
          <a:bodyPr lIns="73133" tIns="36576" rIns="73133"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altLang="en-US" sz="1500" b="1">
                <a:solidFill>
                  <a:schemeClr val="bg1">
                    <a:lumMod val="65000"/>
                  </a:schemeClr>
                </a:solidFill>
                <a:latin typeface="Arial" panose="020B0604020202020204" pitchFamily="34" charset="0"/>
                <a:ea typeface="ＭＳ Ｐゴシック" panose="020B0600070205080204" pitchFamily="34" charset="-128"/>
              </a:rPr>
              <a:t>SmartCharge Load Tech</a:t>
            </a:r>
          </a:p>
          <a:p>
            <a:pPr algn="ctr" defTabSz="914126">
              <a:defRPr/>
            </a:pPr>
            <a:r>
              <a:rPr lang="en-US" altLang="en-US" sz="1500">
                <a:solidFill>
                  <a:schemeClr val="bg1">
                    <a:lumMod val="65000"/>
                  </a:schemeClr>
                </a:solidFill>
                <a:latin typeface="Arial" panose="020B0604020202020204" pitchFamily="34" charset="0"/>
                <a:ea typeface="ＭＳ Ｐゴシック" panose="020B0600070205080204" pitchFamily="34" charset="-128"/>
              </a:rPr>
              <a:t>For installing load management technology</a:t>
            </a:r>
          </a:p>
          <a:p>
            <a:pPr algn="ctr" defTabSz="914126">
              <a:defRPr/>
            </a:pPr>
            <a:r>
              <a:rPr lang="en-US" altLang="en-US" sz="1200">
                <a:solidFill>
                  <a:schemeClr val="tx2"/>
                </a:solidFill>
                <a:latin typeface="Arial"/>
                <a:ea typeface="ＭＳ Ｐゴシック"/>
                <a:cs typeface="Arial"/>
              </a:rPr>
              <a:t>(Coming soon)</a:t>
            </a:r>
            <a:endParaRPr lang="en-US" altLang="en-US" sz="1200">
              <a:solidFill>
                <a:schemeClr val="bg1">
                  <a:lumMod val="65000"/>
                </a:schemeClr>
              </a:solidFill>
              <a:latin typeface="Arial" panose="020B0604020202020204" pitchFamily="34" charset="0"/>
              <a:ea typeface="ＭＳ Ｐゴシック" panose="020B0600070205080204" pitchFamily="34" charset="-128"/>
            </a:endParaRPr>
          </a:p>
        </p:txBody>
      </p:sp>
      <p:sp>
        <p:nvSpPr>
          <p:cNvPr id="13" name="TextBox 23">
            <a:extLst>
              <a:ext uri="{FF2B5EF4-FFF2-40B4-BE49-F238E27FC236}">
                <a16:creationId xmlns:a16="http://schemas.microsoft.com/office/drawing/2014/main" id="{32C8C877-14D0-07B6-78B7-98DE8541904D}"/>
              </a:ext>
            </a:extLst>
          </p:cNvPr>
          <p:cNvSpPr txBox="1">
            <a:spLocks noChangeArrowheads="1"/>
          </p:cNvSpPr>
          <p:nvPr/>
        </p:nvSpPr>
        <p:spPr bwMode="auto">
          <a:xfrm>
            <a:off x="613244" y="5240329"/>
            <a:ext cx="2624998" cy="873765"/>
          </a:xfrm>
          <a:prstGeom prst="rect">
            <a:avLst/>
          </a:prstGeom>
          <a:solidFill>
            <a:srgbClr val="F8F8F8"/>
          </a:solidFill>
          <a:ln>
            <a:noFill/>
          </a:ln>
        </p:spPr>
        <p:txBody>
          <a:bodyPr lIns="73133" tIns="73133" rIns="73133" bIns="73133"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altLang="en-US" sz="1500" b="1">
                <a:solidFill>
                  <a:schemeClr val="bg1">
                    <a:lumMod val="65000"/>
                  </a:schemeClr>
                </a:solidFill>
                <a:latin typeface="Arial"/>
                <a:ea typeface="ＭＳ Ｐゴシック"/>
                <a:cs typeface="Arial"/>
              </a:rPr>
              <a:t>Micromobility</a:t>
            </a:r>
          </a:p>
          <a:p>
            <a:pPr algn="ctr" defTabSz="914126">
              <a:defRPr/>
            </a:pPr>
            <a:r>
              <a:rPr lang="en-US" altLang="en-US" sz="1500">
                <a:solidFill>
                  <a:schemeClr val="bg1">
                    <a:lumMod val="65000"/>
                  </a:schemeClr>
                </a:solidFill>
                <a:latin typeface="Arial"/>
                <a:ea typeface="ＭＳ Ｐゴシック"/>
                <a:cs typeface="Arial"/>
              </a:rPr>
              <a:t>$18M for e-bikes</a:t>
            </a:r>
          </a:p>
          <a:p>
            <a:pPr algn="ctr" defTabSz="914126">
              <a:defRPr/>
            </a:pPr>
            <a:r>
              <a:rPr lang="en-US" altLang="en-US" sz="1200">
                <a:solidFill>
                  <a:schemeClr val="tx2"/>
                </a:solidFill>
                <a:latin typeface="Arial"/>
                <a:ea typeface="ＭＳ Ｐゴシック"/>
                <a:cs typeface="Arial"/>
              </a:rPr>
              <a:t>(Coming soon)</a:t>
            </a:r>
          </a:p>
        </p:txBody>
      </p:sp>
      <p:sp>
        <p:nvSpPr>
          <p:cNvPr id="23" name="AutoShape 3">
            <a:extLst>
              <a:ext uri="{FF2B5EF4-FFF2-40B4-BE49-F238E27FC236}">
                <a16:creationId xmlns:a16="http://schemas.microsoft.com/office/drawing/2014/main" id="{8214E28F-872A-552A-A4D5-39BCCB811D83}"/>
              </a:ext>
            </a:extLst>
          </p:cNvPr>
          <p:cNvSpPr>
            <a:spLocks noChangeAspect="1" noChangeArrowheads="1" noTextEdit="1"/>
          </p:cNvSpPr>
          <p:nvPr/>
        </p:nvSpPr>
        <p:spPr bwMode="auto">
          <a:xfrm>
            <a:off x="4159966" y="1267238"/>
            <a:ext cx="1092566" cy="109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prstTxWarp prst="textNoShape">
              <a:avLst/>
            </a:prstTxWarp>
          </a:bodyPr>
          <a:lstStyle/>
          <a:p>
            <a:pPr defTabSz="913852">
              <a:defRPr/>
            </a:pPr>
            <a:endParaRPr lang="en-US" sz="1798" kern="0">
              <a:solidFill>
                <a:srgbClr val="030303"/>
              </a:solidFill>
              <a:latin typeface="Arial"/>
            </a:endParaRPr>
          </a:p>
        </p:txBody>
      </p:sp>
      <p:grpSp>
        <p:nvGrpSpPr>
          <p:cNvPr id="24" name="Group 23">
            <a:extLst>
              <a:ext uri="{FF2B5EF4-FFF2-40B4-BE49-F238E27FC236}">
                <a16:creationId xmlns:a16="http://schemas.microsoft.com/office/drawing/2014/main" id="{0929EAF3-71E7-8AF3-C7F6-2B61BBB6E716}"/>
              </a:ext>
            </a:extLst>
          </p:cNvPr>
          <p:cNvGrpSpPr/>
          <p:nvPr/>
        </p:nvGrpSpPr>
        <p:grpSpPr>
          <a:xfrm>
            <a:off x="4273754" y="1503241"/>
            <a:ext cx="866045" cy="618454"/>
            <a:chOff x="6635750" y="2962275"/>
            <a:chExt cx="1304925" cy="931863"/>
          </a:xfrm>
        </p:grpSpPr>
        <p:sp>
          <p:nvSpPr>
            <p:cNvPr id="25" name="Freeform 10">
              <a:extLst>
                <a:ext uri="{FF2B5EF4-FFF2-40B4-BE49-F238E27FC236}">
                  <a16:creationId xmlns:a16="http://schemas.microsoft.com/office/drawing/2014/main" id="{D1E3BFFC-6896-C981-024D-1E11CC374BF6}"/>
                </a:ext>
              </a:extLst>
            </p:cNvPr>
            <p:cNvSpPr>
              <a:spLocks/>
            </p:cNvSpPr>
            <p:nvPr/>
          </p:nvSpPr>
          <p:spPr bwMode="auto">
            <a:xfrm>
              <a:off x="6635750" y="2962275"/>
              <a:ext cx="1304925" cy="931863"/>
            </a:xfrm>
            <a:custGeom>
              <a:avLst/>
              <a:gdLst>
                <a:gd name="connsiteX0" fmla="*/ 346518 w 1304925"/>
                <a:gd name="connsiteY0" fmla="*/ 566738 h 931863"/>
                <a:gd name="connsiteX1" fmla="*/ 306388 w 1304925"/>
                <a:gd name="connsiteY1" fmla="*/ 607572 h 931863"/>
                <a:gd name="connsiteX2" fmla="*/ 306388 w 1304925"/>
                <a:gd name="connsiteY2" fmla="*/ 609684 h 931863"/>
                <a:gd name="connsiteX3" fmla="*/ 319765 w 1304925"/>
                <a:gd name="connsiteY3" fmla="*/ 637141 h 931863"/>
                <a:gd name="connsiteX4" fmla="*/ 346518 w 1304925"/>
                <a:gd name="connsiteY4" fmla="*/ 647701 h 931863"/>
                <a:gd name="connsiteX5" fmla="*/ 387351 w 1304925"/>
                <a:gd name="connsiteY5" fmla="*/ 607572 h 931863"/>
                <a:gd name="connsiteX6" fmla="*/ 383127 w 1304925"/>
                <a:gd name="connsiteY6" fmla="*/ 589971 h 931863"/>
                <a:gd name="connsiteX7" fmla="*/ 360598 w 1304925"/>
                <a:gd name="connsiteY7" fmla="*/ 569554 h 931863"/>
                <a:gd name="connsiteX8" fmla="*/ 346518 w 1304925"/>
                <a:gd name="connsiteY8" fmla="*/ 566738 h 931863"/>
                <a:gd name="connsiteX9" fmla="*/ 808397 w 1304925"/>
                <a:gd name="connsiteY9" fmla="*/ 458788 h 931863"/>
                <a:gd name="connsiteX10" fmla="*/ 780402 w 1304925"/>
                <a:gd name="connsiteY10" fmla="*/ 468731 h 931863"/>
                <a:gd name="connsiteX11" fmla="*/ 766763 w 1304925"/>
                <a:gd name="connsiteY11" fmla="*/ 497139 h 931863"/>
                <a:gd name="connsiteX12" fmla="*/ 766763 w 1304925"/>
                <a:gd name="connsiteY12" fmla="*/ 499270 h 931863"/>
                <a:gd name="connsiteX13" fmla="*/ 808397 w 1304925"/>
                <a:gd name="connsiteY13" fmla="*/ 539751 h 931863"/>
                <a:gd name="connsiteX14" fmla="*/ 849313 w 1304925"/>
                <a:gd name="connsiteY14" fmla="*/ 499270 h 931863"/>
                <a:gd name="connsiteX15" fmla="*/ 847878 w 1304925"/>
                <a:gd name="connsiteY15" fmla="*/ 487906 h 931863"/>
                <a:gd name="connsiteX16" fmla="*/ 827778 w 1304925"/>
                <a:gd name="connsiteY16" fmla="*/ 463760 h 931863"/>
                <a:gd name="connsiteX17" fmla="*/ 808397 w 1304925"/>
                <a:gd name="connsiteY17" fmla="*/ 458788 h 931863"/>
                <a:gd name="connsiteX18" fmla="*/ 556420 w 1304925"/>
                <a:gd name="connsiteY18" fmla="*/ 336550 h 931863"/>
                <a:gd name="connsiteX19" fmla="*/ 515938 w 1304925"/>
                <a:gd name="connsiteY19" fmla="*/ 376680 h 931863"/>
                <a:gd name="connsiteX20" fmla="*/ 519489 w 1304925"/>
                <a:gd name="connsiteY20" fmla="*/ 394280 h 931863"/>
                <a:gd name="connsiteX21" fmla="*/ 542926 w 1304925"/>
                <a:gd name="connsiteY21" fmla="*/ 414697 h 931863"/>
                <a:gd name="connsiteX22" fmla="*/ 556420 w 1304925"/>
                <a:gd name="connsiteY22" fmla="*/ 417513 h 931863"/>
                <a:gd name="connsiteX23" fmla="*/ 583407 w 1304925"/>
                <a:gd name="connsiteY23" fmla="*/ 406953 h 931863"/>
                <a:gd name="connsiteX24" fmla="*/ 596901 w 1304925"/>
                <a:gd name="connsiteY24" fmla="*/ 379496 h 931863"/>
                <a:gd name="connsiteX25" fmla="*/ 596901 w 1304925"/>
                <a:gd name="connsiteY25" fmla="*/ 376680 h 931863"/>
                <a:gd name="connsiteX26" fmla="*/ 556420 w 1304925"/>
                <a:gd name="connsiteY26" fmla="*/ 336550 h 931863"/>
                <a:gd name="connsiteX27" fmla="*/ 1089384 w 1304925"/>
                <a:gd name="connsiteY27" fmla="*/ 233363 h 931863"/>
                <a:gd name="connsiteX28" fmla="*/ 1047750 w 1304925"/>
                <a:gd name="connsiteY28" fmla="*/ 274997 h 931863"/>
                <a:gd name="connsiteX29" fmla="*/ 1049186 w 1304925"/>
                <a:gd name="connsiteY29" fmla="*/ 286482 h 931863"/>
                <a:gd name="connsiteX30" fmla="*/ 1069285 w 1304925"/>
                <a:gd name="connsiteY30" fmla="*/ 310888 h 931863"/>
                <a:gd name="connsiteX31" fmla="*/ 1089384 w 1304925"/>
                <a:gd name="connsiteY31" fmla="*/ 315913 h 931863"/>
                <a:gd name="connsiteX32" fmla="*/ 1130300 w 1304925"/>
                <a:gd name="connsiteY32" fmla="*/ 274997 h 931863"/>
                <a:gd name="connsiteX33" fmla="*/ 1128865 w 1304925"/>
                <a:gd name="connsiteY33" fmla="*/ 264230 h 931863"/>
                <a:gd name="connsiteX34" fmla="*/ 1109483 w 1304925"/>
                <a:gd name="connsiteY34" fmla="*/ 239106 h 931863"/>
                <a:gd name="connsiteX35" fmla="*/ 1089384 w 1304925"/>
                <a:gd name="connsiteY35" fmla="*/ 233363 h 931863"/>
                <a:gd name="connsiteX36" fmla="*/ 1274763 w 1304925"/>
                <a:gd name="connsiteY36" fmla="*/ 150813 h 931863"/>
                <a:gd name="connsiteX37" fmla="*/ 1243291 w 1304925"/>
                <a:gd name="connsiteY37" fmla="*/ 175076 h 931863"/>
                <a:gd name="connsiteX38" fmla="*/ 1155310 w 1304925"/>
                <a:gd name="connsiteY38" fmla="*/ 242870 h 931863"/>
                <a:gd name="connsiteX39" fmla="*/ 1162463 w 1304925"/>
                <a:gd name="connsiteY39" fmla="*/ 274269 h 931863"/>
                <a:gd name="connsiteX40" fmla="*/ 1090219 w 1304925"/>
                <a:gd name="connsiteY40" fmla="*/ 346345 h 931863"/>
                <a:gd name="connsiteX41" fmla="*/ 1044441 w 1304925"/>
                <a:gd name="connsiteY41" fmla="*/ 330645 h 931863"/>
                <a:gd name="connsiteX42" fmla="*/ 874202 w 1304925"/>
                <a:gd name="connsiteY42" fmla="*/ 466233 h 931863"/>
                <a:gd name="connsiteX43" fmla="*/ 881355 w 1304925"/>
                <a:gd name="connsiteY43" fmla="*/ 498346 h 931863"/>
                <a:gd name="connsiteX44" fmla="*/ 809111 w 1304925"/>
                <a:gd name="connsiteY44" fmla="*/ 570421 h 931863"/>
                <a:gd name="connsiteX45" fmla="*/ 736152 w 1304925"/>
                <a:gd name="connsiteY45" fmla="*/ 498346 h 931863"/>
                <a:gd name="connsiteX46" fmla="*/ 738298 w 1304925"/>
                <a:gd name="connsiteY46" fmla="*/ 481932 h 931863"/>
                <a:gd name="connsiteX47" fmla="*/ 613122 w 1304925"/>
                <a:gd name="connsiteY47" fmla="*/ 421275 h 931863"/>
                <a:gd name="connsiteX48" fmla="*/ 555899 w 1304925"/>
                <a:gd name="connsiteY48" fmla="*/ 449106 h 931863"/>
                <a:gd name="connsiteX49" fmla="*/ 520135 w 1304925"/>
                <a:gd name="connsiteY49" fmla="*/ 439115 h 931863"/>
                <a:gd name="connsiteX50" fmla="*/ 405689 w 1304925"/>
                <a:gd name="connsiteY50" fmla="*/ 564712 h 931863"/>
                <a:gd name="connsiteX51" fmla="*/ 419280 w 1304925"/>
                <a:gd name="connsiteY51" fmla="*/ 606816 h 931863"/>
                <a:gd name="connsiteX52" fmla="*/ 346320 w 1304925"/>
                <a:gd name="connsiteY52" fmla="*/ 678891 h 931863"/>
                <a:gd name="connsiteX53" fmla="*/ 289813 w 1304925"/>
                <a:gd name="connsiteY53" fmla="*/ 651060 h 931863"/>
                <a:gd name="connsiteX54" fmla="*/ 61636 w 1304925"/>
                <a:gd name="connsiteY54" fmla="*/ 760957 h 931863"/>
                <a:gd name="connsiteX55" fmla="*/ 30163 w 1304925"/>
                <a:gd name="connsiteY55" fmla="*/ 775943 h 931863"/>
                <a:gd name="connsiteX56" fmla="*/ 30163 w 1304925"/>
                <a:gd name="connsiteY56" fmla="*/ 900113 h 931863"/>
                <a:gd name="connsiteX57" fmla="*/ 1274763 w 1304925"/>
                <a:gd name="connsiteY57" fmla="*/ 900113 h 931863"/>
                <a:gd name="connsiteX58" fmla="*/ 1274763 w 1304925"/>
                <a:gd name="connsiteY58" fmla="*/ 150813 h 931863"/>
                <a:gd name="connsiteX59" fmla="*/ 30163 w 1304925"/>
                <a:gd name="connsiteY59" fmla="*/ 31750 h 931863"/>
                <a:gd name="connsiteX60" fmla="*/ 30163 w 1304925"/>
                <a:gd name="connsiteY60" fmla="*/ 741363 h 931863"/>
                <a:gd name="connsiteX61" fmla="*/ 61636 w 1304925"/>
                <a:gd name="connsiteY61" fmla="*/ 726386 h 931863"/>
                <a:gd name="connsiteX62" fmla="*/ 276222 w 1304925"/>
                <a:gd name="connsiteY62" fmla="*/ 623689 h 931863"/>
                <a:gd name="connsiteX63" fmla="*/ 274076 w 1304925"/>
                <a:gd name="connsiteY63" fmla="*/ 607286 h 931863"/>
                <a:gd name="connsiteX64" fmla="*/ 346320 w 1304925"/>
                <a:gd name="connsiteY64" fmla="*/ 534541 h 931863"/>
                <a:gd name="connsiteX65" fmla="*/ 382800 w 1304925"/>
                <a:gd name="connsiteY65" fmla="*/ 543813 h 931863"/>
                <a:gd name="connsiteX66" fmla="*/ 496531 w 1304925"/>
                <a:gd name="connsiteY66" fmla="*/ 419006 h 931863"/>
                <a:gd name="connsiteX67" fmla="*/ 483655 w 1304925"/>
                <a:gd name="connsiteY67" fmla="*/ 376929 h 931863"/>
                <a:gd name="connsiteX68" fmla="*/ 555899 w 1304925"/>
                <a:gd name="connsiteY68" fmla="*/ 304898 h 931863"/>
                <a:gd name="connsiteX69" fmla="*/ 628143 w 1304925"/>
                <a:gd name="connsiteY69" fmla="*/ 376929 h 931863"/>
                <a:gd name="connsiteX70" fmla="*/ 626713 w 1304925"/>
                <a:gd name="connsiteY70" fmla="*/ 394045 h 931863"/>
                <a:gd name="connsiteX71" fmla="*/ 751888 w 1304925"/>
                <a:gd name="connsiteY71" fmla="*/ 453952 h 931863"/>
                <a:gd name="connsiteX72" fmla="*/ 809111 w 1304925"/>
                <a:gd name="connsiteY72" fmla="*/ 426851 h 931863"/>
                <a:gd name="connsiteX73" fmla="*/ 854174 w 1304925"/>
                <a:gd name="connsiteY73" fmla="*/ 442541 h 931863"/>
                <a:gd name="connsiteX74" fmla="*/ 1025128 w 1304925"/>
                <a:gd name="connsiteY74" fmla="*/ 306324 h 931863"/>
                <a:gd name="connsiteX75" fmla="*/ 1017260 w 1304925"/>
                <a:gd name="connsiteY75" fmla="*/ 274944 h 931863"/>
                <a:gd name="connsiteX76" fmla="*/ 1090219 w 1304925"/>
                <a:gd name="connsiteY76" fmla="*/ 202200 h 931863"/>
                <a:gd name="connsiteX77" fmla="*/ 1135997 w 1304925"/>
                <a:gd name="connsiteY77" fmla="*/ 219316 h 931863"/>
                <a:gd name="connsiteX78" fmla="*/ 1243291 w 1304925"/>
                <a:gd name="connsiteY78" fmla="*/ 136587 h 931863"/>
                <a:gd name="connsiteX79" fmla="*/ 1271187 w 1304925"/>
                <a:gd name="connsiteY79" fmla="*/ 115192 h 931863"/>
                <a:gd name="connsiteX80" fmla="*/ 1274763 w 1304925"/>
                <a:gd name="connsiteY80" fmla="*/ 113053 h 931863"/>
                <a:gd name="connsiteX81" fmla="*/ 1274763 w 1304925"/>
                <a:gd name="connsiteY81" fmla="*/ 31750 h 931863"/>
                <a:gd name="connsiteX82" fmla="*/ 30163 w 1304925"/>
                <a:gd name="connsiteY82" fmla="*/ 31750 h 931863"/>
                <a:gd name="connsiteX83" fmla="*/ 15705 w 1304925"/>
                <a:gd name="connsiteY83" fmla="*/ 0 h 931863"/>
                <a:gd name="connsiteX84" fmla="*/ 1289220 w 1304925"/>
                <a:gd name="connsiteY84" fmla="*/ 0 h 931863"/>
                <a:gd name="connsiteX85" fmla="*/ 1304925 w 1304925"/>
                <a:gd name="connsiteY85" fmla="*/ 15698 h 931863"/>
                <a:gd name="connsiteX86" fmla="*/ 1304925 w 1304925"/>
                <a:gd name="connsiteY86" fmla="*/ 916166 h 931863"/>
                <a:gd name="connsiteX87" fmla="*/ 1289220 w 1304925"/>
                <a:gd name="connsiteY87" fmla="*/ 931863 h 931863"/>
                <a:gd name="connsiteX88" fmla="*/ 15705 w 1304925"/>
                <a:gd name="connsiteY88" fmla="*/ 931863 h 931863"/>
                <a:gd name="connsiteX89" fmla="*/ 0 w 1304925"/>
                <a:gd name="connsiteY89" fmla="*/ 916166 h 931863"/>
                <a:gd name="connsiteX90" fmla="*/ 0 w 1304925"/>
                <a:gd name="connsiteY90" fmla="*/ 15698 h 931863"/>
                <a:gd name="connsiteX91" fmla="*/ 15705 w 1304925"/>
                <a:gd name="connsiteY91" fmla="*/ 0 h 9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04925" h="931863">
                  <a:moveTo>
                    <a:pt x="346518" y="566738"/>
                  </a:moveTo>
                  <a:cubicBezTo>
                    <a:pt x="324693" y="566738"/>
                    <a:pt x="306388" y="585043"/>
                    <a:pt x="306388" y="607572"/>
                  </a:cubicBezTo>
                  <a:cubicBezTo>
                    <a:pt x="306388" y="608276"/>
                    <a:pt x="306388" y="608980"/>
                    <a:pt x="306388" y="609684"/>
                  </a:cubicBezTo>
                  <a:cubicBezTo>
                    <a:pt x="307092" y="620244"/>
                    <a:pt x="312020" y="630805"/>
                    <a:pt x="319765" y="637141"/>
                  </a:cubicBezTo>
                  <a:cubicBezTo>
                    <a:pt x="326805" y="643477"/>
                    <a:pt x="336661" y="647701"/>
                    <a:pt x="346518" y="647701"/>
                  </a:cubicBezTo>
                  <a:cubicBezTo>
                    <a:pt x="369047" y="647701"/>
                    <a:pt x="387351" y="629396"/>
                    <a:pt x="387351" y="607572"/>
                  </a:cubicBezTo>
                  <a:cubicBezTo>
                    <a:pt x="387351" y="601235"/>
                    <a:pt x="385943" y="595603"/>
                    <a:pt x="383127" y="589971"/>
                  </a:cubicBezTo>
                  <a:cubicBezTo>
                    <a:pt x="378903" y="580115"/>
                    <a:pt x="370455" y="573074"/>
                    <a:pt x="360598" y="569554"/>
                  </a:cubicBezTo>
                  <a:cubicBezTo>
                    <a:pt x="356374" y="567442"/>
                    <a:pt x="351446" y="566738"/>
                    <a:pt x="346518" y="566738"/>
                  </a:cubicBezTo>
                  <a:close/>
                  <a:moveTo>
                    <a:pt x="808397" y="458788"/>
                  </a:moveTo>
                  <a:cubicBezTo>
                    <a:pt x="797630" y="458788"/>
                    <a:pt x="788298" y="462339"/>
                    <a:pt x="780402" y="468731"/>
                  </a:cubicBezTo>
                  <a:cubicBezTo>
                    <a:pt x="772506" y="475833"/>
                    <a:pt x="767481" y="485776"/>
                    <a:pt x="766763" y="497139"/>
                  </a:cubicBezTo>
                  <a:cubicBezTo>
                    <a:pt x="766763" y="497849"/>
                    <a:pt x="766763" y="498559"/>
                    <a:pt x="766763" y="499270"/>
                  </a:cubicBezTo>
                  <a:cubicBezTo>
                    <a:pt x="766763" y="521996"/>
                    <a:pt x="785427" y="539751"/>
                    <a:pt x="808397" y="539751"/>
                  </a:cubicBezTo>
                  <a:cubicBezTo>
                    <a:pt x="830650" y="539751"/>
                    <a:pt x="849313" y="521996"/>
                    <a:pt x="849313" y="499270"/>
                  </a:cubicBezTo>
                  <a:cubicBezTo>
                    <a:pt x="849313" y="495008"/>
                    <a:pt x="848595" y="491457"/>
                    <a:pt x="847878" y="487906"/>
                  </a:cubicBezTo>
                  <a:cubicBezTo>
                    <a:pt x="844288" y="477253"/>
                    <a:pt x="837110" y="468731"/>
                    <a:pt x="827778" y="463760"/>
                  </a:cubicBezTo>
                  <a:cubicBezTo>
                    <a:pt x="822036" y="460209"/>
                    <a:pt x="815575" y="458788"/>
                    <a:pt x="808397" y="458788"/>
                  </a:cubicBezTo>
                  <a:close/>
                  <a:moveTo>
                    <a:pt x="556420" y="336550"/>
                  </a:moveTo>
                  <a:cubicBezTo>
                    <a:pt x="533693" y="336550"/>
                    <a:pt x="515938" y="354855"/>
                    <a:pt x="515938" y="376680"/>
                  </a:cubicBezTo>
                  <a:cubicBezTo>
                    <a:pt x="515938" y="383016"/>
                    <a:pt x="517359" y="388648"/>
                    <a:pt x="519489" y="394280"/>
                  </a:cubicBezTo>
                  <a:cubicBezTo>
                    <a:pt x="524461" y="403433"/>
                    <a:pt x="532273" y="411177"/>
                    <a:pt x="542926" y="414697"/>
                  </a:cubicBezTo>
                  <a:cubicBezTo>
                    <a:pt x="547187" y="416809"/>
                    <a:pt x="551448" y="417513"/>
                    <a:pt x="556420" y="417513"/>
                  </a:cubicBezTo>
                  <a:cubicBezTo>
                    <a:pt x="567073" y="417513"/>
                    <a:pt x="576305" y="413289"/>
                    <a:pt x="583407" y="406953"/>
                  </a:cubicBezTo>
                  <a:cubicBezTo>
                    <a:pt x="591220" y="399912"/>
                    <a:pt x="596191" y="390056"/>
                    <a:pt x="596901" y="379496"/>
                  </a:cubicBezTo>
                  <a:cubicBezTo>
                    <a:pt x="596901" y="378088"/>
                    <a:pt x="596901" y="377384"/>
                    <a:pt x="596901" y="376680"/>
                  </a:cubicBezTo>
                  <a:cubicBezTo>
                    <a:pt x="596901" y="354855"/>
                    <a:pt x="579146" y="336550"/>
                    <a:pt x="556420" y="336550"/>
                  </a:cubicBezTo>
                  <a:close/>
                  <a:moveTo>
                    <a:pt x="1089384" y="233363"/>
                  </a:moveTo>
                  <a:cubicBezTo>
                    <a:pt x="1066414" y="233363"/>
                    <a:pt x="1047750" y="252027"/>
                    <a:pt x="1047750" y="274997"/>
                  </a:cubicBezTo>
                  <a:cubicBezTo>
                    <a:pt x="1047750" y="278586"/>
                    <a:pt x="1048468" y="282893"/>
                    <a:pt x="1049186" y="286482"/>
                  </a:cubicBezTo>
                  <a:cubicBezTo>
                    <a:pt x="1052775" y="296532"/>
                    <a:pt x="1059953" y="305864"/>
                    <a:pt x="1069285" y="310888"/>
                  </a:cubicBezTo>
                  <a:cubicBezTo>
                    <a:pt x="1075028" y="314477"/>
                    <a:pt x="1082206" y="315913"/>
                    <a:pt x="1089384" y="315913"/>
                  </a:cubicBezTo>
                  <a:cubicBezTo>
                    <a:pt x="1111637" y="315913"/>
                    <a:pt x="1130300" y="297250"/>
                    <a:pt x="1130300" y="274997"/>
                  </a:cubicBezTo>
                  <a:cubicBezTo>
                    <a:pt x="1130300" y="271408"/>
                    <a:pt x="1129582" y="267101"/>
                    <a:pt x="1128865" y="264230"/>
                  </a:cubicBezTo>
                  <a:cubicBezTo>
                    <a:pt x="1125993" y="253462"/>
                    <a:pt x="1118815" y="244131"/>
                    <a:pt x="1109483" y="239106"/>
                  </a:cubicBezTo>
                  <a:cubicBezTo>
                    <a:pt x="1103741" y="235517"/>
                    <a:pt x="1096562" y="233363"/>
                    <a:pt x="1089384" y="233363"/>
                  </a:cubicBezTo>
                  <a:close/>
                  <a:moveTo>
                    <a:pt x="1274763" y="150813"/>
                  </a:moveTo>
                  <a:cubicBezTo>
                    <a:pt x="1274763" y="150813"/>
                    <a:pt x="1274763" y="150813"/>
                    <a:pt x="1243291" y="175076"/>
                  </a:cubicBezTo>
                  <a:cubicBezTo>
                    <a:pt x="1243291" y="175076"/>
                    <a:pt x="1243291" y="175076"/>
                    <a:pt x="1155310" y="242870"/>
                  </a:cubicBezTo>
                  <a:cubicBezTo>
                    <a:pt x="1160317" y="252861"/>
                    <a:pt x="1162463" y="262851"/>
                    <a:pt x="1162463" y="274269"/>
                  </a:cubicBezTo>
                  <a:cubicBezTo>
                    <a:pt x="1162463" y="314232"/>
                    <a:pt x="1130275" y="346345"/>
                    <a:pt x="1090219" y="346345"/>
                  </a:cubicBezTo>
                  <a:cubicBezTo>
                    <a:pt x="1072337" y="346345"/>
                    <a:pt x="1056601" y="340636"/>
                    <a:pt x="1044441" y="330645"/>
                  </a:cubicBezTo>
                  <a:cubicBezTo>
                    <a:pt x="1044441" y="330645"/>
                    <a:pt x="1044441" y="330645"/>
                    <a:pt x="874202" y="466233"/>
                  </a:cubicBezTo>
                  <a:cubicBezTo>
                    <a:pt x="878494" y="476223"/>
                    <a:pt x="881355" y="486928"/>
                    <a:pt x="881355" y="498346"/>
                  </a:cubicBezTo>
                  <a:cubicBezTo>
                    <a:pt x="881355" y="538308"/>
                    <a:pt x="849167" y="570421"/>
                    <a:pt x="809111" y="570421"/>
                  </a:cubicBezTo>
                  <a:cubicBezTo>
                    <a:pt x="769055" y="570421"/>
                    <a:pt x="736152" y="538308"/>
                    <a:pt x="736152" y="498346"/>
                  </a:cubicBezTo>
                  <a:cubicBezTo>
                    <a:pt x="736152" y="492637"/>
                    <a:pt x="736867" y="486928"/>
                    <a:pt x="738298" y="481932"/>
                  </a:cubicBezTo>
                  <a:cubicBezTo>
                    <a:pt x="738298" y="481932"/>
                    <a:pt x="738298" y="481932"/>
                    <a:pt x="613122" y="421275"/>
                  </a:cubicBezTo>
                  <a:cubicBezTo>
                    <a:pt x="599532" y="438402"/>
                    <a:pt x="578789" y="449106"/>
                    <a:pt x="555899" y="449106"/>
                  </a:cubicBezTo>
                  <a:cubicBezTo>
                    <a:pt x="543024" y="449106"/>
                    <a:pt x="530864" y="445538"/>
                    <a:pt x="520135" y="439115"/>
                  </a:cubicBezTo>
                  <a:cubicBezTo>
                    <a:pt x="520135" y="439115"/>
                    <a:pt x="520135" y="439115"/>
                    <a:pt x="405689" y="564712"/>
                  </a:cubicBezTo>
                  <a:cubicBezTo>
                    <a:pt x="414273" y="576844"/>
                    <a:pt x="419280" y="591116"/>
                    <a:pt x="419280" y="606816"/>
                  </a:cubicBezTo>
                  <a:cubicBezTo>
                    <a:pt x="419280" y="646778"/>
                    <a:pt x="386376" y="678891"/>
                    <a:pt x="346320" y="678891"/>
                  </a:cubicBezTo>
                  <a:cubicBezTo>
                    <a:pt x="323431" y="678891"/>
                    <a:pt x="302688" y="668187"/>
                    <a:pt x="289813" y="651060"/>
                  </a:cubicBezTo>
                  <a:cubicBezTo>
                    <a:pt x="289813" y="651060"/>
                    <a:pt x="289813" y="651060"/>
                    <a:pt x="61636" y="760957"/>
                  </a:cubicBezTo>
                  <a:cubicBezTo>
                    <a:pt x="61636" y="760957"/>
                    <a:pt x="61636" y="760957"/>
                    <a:pt x="30163" y="775943"/>
                  </a:cubicBezTo>
                  <a:cubicBezTo>
                    <a:pt x="30163" y="900113"/>
                    <a:pt x="30163" y="900113"/>
                    <a:pt x="30163" y="900113"/>
                  </a:cubicBezTo>
                  <a:cubicBezTo>
                    <a:pt x="1274763" y="900113"/>
                    <a:pt x="1274763" y="900113"/>
                    <a:pt x="1274763" y="900113"/>
                  </a:cubicBezTo>
                  <a:cubicBezTo>
                    <a:pt x="1274763" y="480505"/>
                    <a:pt x="1274763" y="263565"/>
                    <a:pt x="1274763" y="150813"/>
                  </a:cubicBezTo>
                  <a:close/>
                  <a:moveTo>
                    <a:pt x="30163" y="31750"/>
                  </a:moveTo>
                  <a:cubicBezTo>
                    <a:pt x="30163" y="406882"/>
                    <a:pt x="30163" y="620836"/>
                    <a:pt x="30163" y="741363"/>
                  </a:cubicBezTo>
                  <a:cubicBezTo>
                    <a:pt x="30163" y="741363"/>
                    <a:pt x="30163" y="741363"/>
                    <a:pt x="61636" y="726386"/>
                  </a:cubicBezTo>
                  <a:cubicBezTo>
                    <a:pt x="61636" y="726386"/>
                    <a:pt x="61636" y="726386"/>
                    <a:pt x="276222" y="623689"/>
                  </a:cubicBezTo>
                  <a:cubicBezTo>
                    <a:pt x="274792" y="617983"/>
                    <a:pt x="274076" y="612991"/>
                    <a:pt x="274076" y="607286"/>
                  </a:cubicBezTo>
                  <a:cubicBezTo>
                    <a:pt x="274076" y="567348"/>
                    <a:pt x="306264" y="534541"/>
                    <a:pt x="346320" y="534541"/>
                  </a:cubicBezTo>
                  <a:cubicBezTo>
                    <a:pt x="359911" y="534541"/>
                    <a:pt x="372071" y="538107"/>
                    <a:pt x="382800" y="543813"/>
                  </a:cubicBezTo>
                  <a:cubicBezTo>
                    <a:pt x="382800" y="543813"/>
                    <a:pt x="382800" y="543813"/>
                    <a:pt x="496531" y="419006"/>
                  </a:cubicBezTo>
                  <a:cubicBezTo>
                    <a:pt x="487947" y="406882"/>
                    <a:pt x="483655" y="392619"/>
                    <a:pt x="483655" y="376929"/>
                  </a:cubicBezTo>
                  <a:cubicBezTo>
                    <a:pt x="483655" y="336991"/>
                    <a:pt x="515843" y="304898"/>
                    <a:pt x="555899" y="304898"/>
                  </a:cubicBezTo>
                  <a:cubicBezTo>
                    <a:pt x="595956" y="304898"/>
                    <a:pt x="628143" y="336991"/>
                    <a:pt x="628143" y="376929"/>
                  </a:cubicBezTo>
                  <a:cubicBezTo>
                    <a:pt x="628143" y="382634"/>
                    <a:pt x="627428" y="388340"/>
                    <a:pt x="626713" y="394045"/>
                  </a:cubicBezTo>
                  <a:cubicBezTo>
                    <a:pt x="626713" y="394045"/>
                    <a:pt x="626713" y="394045"/>
                    <a:pt x="751888" y="453952"/>
                  </a:cubicBezTo>
                  <a:cubicBezTo>
                    <a:pt x="765479" y="437549"/>
                    <a:pt x="785507" y="426851"/>
                    <a:pt x="809111" y="426851"/>
                  </a:cubicBezTo>
                  <a:cubicBezTo>
                    <a:pt x="826278" y="426851"/>
                    <a:pt x="842014" y="432557"/>
                    <a:pt x="854174" y="442541"/>
                  </a:cubicBezTo>
                  <a:cubicBezTo>
                    <a:pt x="854174" y="442541"/>
                    <a:pt x="854174" y="442541"/>
                    <a:pt x="1025128" y="306324"/>
                  </a:cubicBezTo>
                  <a:cubicBezTo>
                    <a:pt x="1020121" y="297053"/>
                    <a:pt x="1017260" y="286355"/>
                    <a:pt x="1017260" y="274944"/>
                  </a:cubicBezTo>
                  <a:cubicBezTo>
                    <a:pt x="1017260" y="235006"/>
                    <a:pt x="1050163" y="202200"/>
                    <a:pt x="1090219" y="202200"/>
                  </a:cubicBezTo>
                  <a:cubicBezTo>
                    <a:pt x="1107386" y="202200"/>
                    <a:pt x="1123838" y="208618"/>
                    <a:pt x="1135997" y="219316"/>
                  </a:cubicBezTo>
                  <a:cubicBezTo>
                    <a:pt x="1135997" y="219316"/>
                    <a:pt x="1135997" y="219316"/>
                    <a:pt x="1243291" y="136587"/>
                  </a:cubicBezTo>
                  <a:cubicBezTo>
                    <a:pt x="1243291" y="136587"/>
                    <a:pt x="1243291" y="136587"/>
                    <a:pt x="1271187" y="115192"/>
                  </a:cubicBezTo>
                  <a:cubicBezTo>
                    <a:pt x="1271902" y="114479"/>
                    <a:pt x="1273333" y="113766"/>
                    <a:pt x="1274763" y="113053"/>
                  </a:cubicBezTo>
                  <a:cubicBezTo>
                    <a:pt x="1274763" y="31750"/>
                    <a:pt x="1274763" y="31750"/>
                    <a:pt x="1274763" y="31750"/>
                  </a:cubicBezTo>
                  <a:cubicBezTo>
                    <a:pt x="30163" y="31750"/>
                    <a:pt x="30163" y="31750"/>
                    <a:pt x="30163" y="31750"/>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chemeClr val="accent1"/>
            </a:solidFill>
            <a:ln>
              <a:noFill/>
            </a:ln>
          </p:spPr>
          <p:txBody>
            <a:bodyPr vert="horz" wrap="square" lIns="91392" tIns="45696" rIns="91392" bIns="45696" numCol="1" anchor="t" anchorCtr="0" compatLnSpc="1">
              <a:prstTxWarp prst="textNoShape">
                <a:avLst/>
              </a:prstTxWarp>
              <a:noAutofit/>
            </a:bodyPr>
            <a:lstStyle/>
            <a:p>
              <a:pPr defTabSz="913852">
                <a:defRPr/>
              </a:pPr>
              <a:endParaRPr lang="en-US" sz="1798" kern="0">
                <a:solidFill>
                  <a:srgbClr val="030303"/>
                </a:solidFill>
                <a:latin typeface="Arial"/>
              </a:endParaRPr>
            </a:p>
          </p:txBody>
        </p:sp>
        <p:sp>
          <p:nvSpPr>
            <p:cNvPr id="26" name="Freeform 12">
              <a:extLst>
                <a:ext uri="{FF2B5EF4-FFF2-40B4-BE49-F238E27FC236}">
                  <a16:creationId xmlns:a16="http://schemas.microsoft.com/office/drawing/2014/main" id="{CD2B647C-F6E2-EF62-E339-4BE71B91AAB9}"/>
                </a:ext>
              </a:extLst>
            </p:cNvPr>
            <p:cNvSpPr>
              <a:spLocks/>
            </p:cNvSpPr>
            <p:nvPr/>
          </p:nvSpPr>
          <p:spPr bwMode="auto">
            <a:xfrm>
              <a:off x="6697663" y="3178175"/>
              <a:ext cx="1181100" cy="654050"/>
            </a:xfrm>
            <a:custGeom>
              <a:avLst/>
              <a:gdLst>
                <a:gd name="T0" fmla="*/ 1580 w 1652"/>
                <a:gd name="T1" fmla="*/ 56 h 916"/>
                <a:gd name="T2" fmla="*/ 1583 w 1652"/>
                <a:gd name="T3" fmla="*/ 83 h 916"/>
                <a:gd name="T4" fmla="*/ 1438 w 1652"/>
                <a:gd name="T5" fmla="*/ 228 h 916"/>
                <a:gd name="T6" fmla="*/ 1378 w 1652"/>
                <a:gd name="T7" fmla="*/ 215 h 916"/>
                <a:gd name="T8" fmla="*/ 1187 w 1652"/>
                <a:gd name="T9" fmla="*/ 368 h 916"/>
                <a:gd name="T10" fmla="*/ 1190 w 1652"/>
                <a:gd name="T11" fmla="*/ 397 h 916"/>
                <a:gd name="T12" fmla="*/ 1045 w 1652"/>
                <a:gd name="T13" fmla="*/ 542 h 916"/>
                <a:gd name="T14" fmla="*/ 899 w 1652"/>
                <a:gd name="T15" fmla="*/ 400 h 916"/>
                <a:gd name="T16" fmla="*/ 779 w 1652"/>
                <a:gd name="T17" fmla="*/ 342 h 916"/>
                <a:gd name="T18" fmla="*/ 691 w 1652"/>
                <a:gd name="T19" fmla="*/ 372 h 916"/>
                <a:gd name="T20" fmla="*/ 653 w 1652"/>
                <a:gd name="T21" fmla="*/ 367 h 916"/>
                <a:gd name="T22" fmla="*/ 534 w 1652"/>
                <a:gd name="T23" fmla="*/ 497 h 916"/>
                <a:gd name="T24" fmla="*/ 544 w 1652"/>
                <a:gd name="T25" fmla="*/ 549 h 916"/>
                <a:gd name="T26" fmla="*/ 398 w 1652"/>
                <a:gd name="T27" fmla="*/ 694 h 916"/>
                <a:gd name="T28" fmla="*/ 310 w 1652"/>
                <a:gd name="T29" fmla="*/ 664 h 916"/>
                <a:gd name="T30" fmla="*/ 0 w 1652"/>
                <a:gd name="T31" fmla="*/ 814 h 916"/>
                <a:gd name="T32" fmla="*/ 0 w 1652"/>
                <a:gd name="T33" fmla="*/ 916 h 916"/>
                <a:gd name="T34" fmla="*/ 1652 w 1652"/>
                <a:gd name="T35" fmla="*/ 916 h 916"/>
                <a:gd name="T36" fmla="*/ 1652 w 1652"/>
                <a:gd name="T37" fmla="*/ 0 h 916"/>
                <a:gd name="T38" fmla="*/ 1580 w 1652"/>
                <a:gd name="T39" fmla="*/ 5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52" h="916">
                  <a:moveTo>
                    <a:pt x="1580" y="56"/>
                  </a:moveTo>
                  <a:cubicBezTo>
                    <a:pt x="1582" y="64"/>
                    <a:pt x="1583" y="74"/>
                    <a:pt x="1583" y="83"/>
                  </a:cubicBezTo>
                  <a:cubicBezTo>
                    <a:pt x="1583" y="163"/>
                    <a:pt x="1518" y="228"/>
                    <a:pt x="1438" y="228"/>
                  </a:cubicBezTo>
                  <a:cubicBezTo>
                    <a:pt x="1417" y="228"/>
                    <a:pt x="1396" y="224"/>
                    <a:pt x="1378" y="215"/>
                  </a:cubicBezTo>
                  <a:cubicBezTo>
                    <a:pt x="1187" y="368"/>
                    <a:pt x="1187" y="368"/>
                    <a:pt x="1187" y="368"/>
                  </a:cubicBezTo>
                  <a:cubicBezTo>
                    <a:pt x="1189" y="377"/>
                    <a:pt x="1190" y="387"/>
                    <a:pt x="1190" y="397"/>
                  </a:cubicBezTo>
                  <a:cubicBezTo>
                    <a:pt x="1190" y="477"/>
                    <a:pt x="1125" y="542"/>
                    <a:pt x="1045" y="542"/>
                  </a:cubicBezTo>
                  <a:cubicBezTo>
                    <a:pt x="965" y="542"/>
                    <a:pt x="901" y="479"/>
                    <a:pt x="899" y="400"/>
                  </a:cubicBezTo>
                  <a:cubicBezTo>
                    <a:pt x="779" y="342"/>
                    <a:pt x="779" y="342"/>
                    <a:pt x="779" y="342"/>
                  </a:cubicBezTo>
                  <a:cubicBezTo>
                    <a:pt x="754" y="361"/>
                    <a:pt x="723" y="372"/>
                    <a:pt x="691" y="372"/>
                  </a:cubicBezTo>
                  <a:cubicBezTo>
                    <a:pt x="678" y="372"/>
                    <a:pt x="665" y="370"/>
                    <a:pt x="653" y="367"/>
                  </a:cubicBezTo>
                  <a:cubicBezTo>
                    <a:pt x="534" y="497"/>
                    <a:pt x="534" y="497"/>
                    <a:pt x="534" y="497"/>
                  </a:cubicBezTo>
                  <a:cubicBezTo>
                    <a:pt x="541" y="513"/>
                    <a:pt x="544" y="531"/>
                    <a:pt x="544" y="549"/>
                  </a:cubicBezTo>
                  <a:cubicBezTo>
                    <a:pt x="544" y="629"/>
                    <a:pt x="479" y="694"/>
                    <a:pt x="398" y="694"/>
                  </a:cubicBezTo>
                  <a:cubicBezTo>
                    <a:pt x="366" y="694"/>
                    <a:pt x="335" y="683"/>
                    <a:pt x="310" y="664"/>
                  </a:cubicBezTo>
                  <a:cubicBezTo>
                    <a:pt x="0" y="814"/>
                    <a:pt x="0" y="814"/>
                    <a:pt x="0" y="814"/>
                  </a:cubicBezTo>
                  <a:cubicBezTo>
                    <a:pt x="0" y="916"/>
                    <a:pt x="0" y="916"/>
                    <a:pt x="0" y="916"/>
                  </a:cubicBezTo>
                  <a:cubicBezTo>
                    <a:pt x="1652" y="916"/>
                    <a:pt x="1652" y="916"/>
                    <a:pt x="1652" y="916"/>
                  </a:cubicBezTo>
                  <a:cubicBezTo>
                    <a:pt x="1652" y="0"/>
                    <a:pt x="1652" y="0"/>
                    <a:pt x="1652" y="0"/>
                  </a:cubicBezTo>
                  <a:lnTo>
                    <a:pt x="1580" y="56"/>
                  </a:lnTo>
                  <a:close/>
                </a:path>
              </a:pathLst>
            </a:custGeom>
            <a:solidFill>
              <a:schemeClr val="tx2"/>
            </a:solidFill>
            <a:ln>
              <a:noFill/>
            </a:ln>
          </p:spPr>
          <p:txBody>
            <a:bodyPr vert="horz" wrap="square" lIns="91392" tIns="45696" rIns="91392" bIns="45696" numCol="1" anchor="t" anchorCtr="0" compatLnSpc="1">
              <a:prstTxWarp prst="textNoShape">
                <a:avLst/>
              </a:prstTxWarp>
            </a:bodyPr>
            <a:lstStyle/>
            <a:p>
              <a:pPr defTabSz="913852">
                <a:defRPr/>
              </a:pPr>
              <a:endParaRPr lang="en-US" sz="1798" kern="0">
                <a:solidFill>
                  <a:srgbClr val="030303"/>
                </a:solidFill>
                <a:latin typeface="Arial"/>
              </a:endParaRPr>
            </a:p>
          </p:txBody>
        </p:sp>
      </p:grpSp>
      <p:sp>
        <p:nvSpPr>
          <p:cNvPr id="28" name="Oval 27">
            <a:extLst>
              <a:ext uri="{FF2B5EF4-FFF2-40B4-BE49-F238E27FC236}">
                <a16:creationId xmlns:a16="http://schemas.microsoft.com/office/drawing/2014/main" id="{1C14F53F-FAD7-5B5C-9C6E-8340793E3726}"/>
              </a:ext>
            </a:extLst>
          </p:cNvPr>
          <p:cNvSpPr/>
          <p:nvPr/>
        </p:nvSpPr>
        <p:spPr>
          <a:xfrm>
            <a:off x="1268706" y="1162702"/>
            <a:ext cx="1314075" cy="1314075"/>
          </a:xfrm>
          <a:prstGeom prst="ellipse">
            <a:avLst/>
          </a:prstGeom>
          <a:solidFill>
            <a:sysClr val="window" lastClr="FFFFFF"/>
          </a:solidFill>
          <a:ln w="57150" cap="flat" cmpd="sng" algn="ctr">
            <a:gradFill>
              <a:gsLst>
                <a:gs pos="0">
                  <a:srgbClr val="6E6F73"/>
                </a:gs>
                <a:gs pos="100000">
                  <a:srgbClr val="BEBEC0"/>
                </a:gs>
              </a:gsLst>
              <a:lin ang="2700000" scaled="0"/>
            </a:gradFill>
            <a:prstDash val="solid"/>
          </a:ln>
          <a:effectLst/>
        </p:spPr>
        <p:txBody>
          <a:bodyPr lIns="0" tIns="0" rIns="0" bIns="913924" rtlCol="0" anchor="ctr"/>
          <a:lstStyle/>
          <a:p>
            <a:pPr algn="ctr" defTabSz="913852">
              <a:defRPr/>
            </a:pPr>
            <a:endParaRPr lang="en-US" sz="2398" kern="0">
              <a:solidFill>
                <a:srgbClr val="575757"/>
              </a:solidFill>
              <a:latin typeface="Trebuchet MS" panose="020B0603020202020204" pitchFamily="34" charset="0"/>
            </a:endParaRPr>
          </a:p>
        </p:txBody>
      </p:sp>
      <p:sp>
        <p:nvSpPr>
          <p:cNvPr id="35" name="Oval 34">
            <a:extLst>
              <a:ext uri="{FF2B5EF4-FFF2-40B4-BE49-F238E27FC236}">
                <a16:creationId xmlns:a16="http://schemas.microsoft.com/office/drawing/2014/main" id="{24C79F8F-1E24-6193-6260-86156A3ACF20}"/>
              </a:ext>
            </a:extLst>
          </p:cNvPr>
          <p:cNvSpPr/>
          <p:nvPr/>
        </p:nvSpPr>
        <p:spPr>
          <a:xfrm>
            <a:off x="6829050" y="1162702"/>
            <a:ext cx="1314075" cy="1314075"/>
          </a:xfrm>
          <a:prstGeom prst="ellipse">
            <a:avLst/>
          </a:prstGeom>
          <a:solidFill>
            <a:sysClr val="window" lastClr="FFFFFF"/>
          </a:solidFill>
          <a:ln w="57150" cap="flat" cmpd="sng" algn="ctr">
            <a:gradFill>
              <a:gsLst>
                <a:gs pos="0">
                  <a:srgbClr val="6E6F73"/>
                </a:gs>
                <a:gs pos="100000">
                  <a:srgbClr val="BEBEC0"/>
                </a:gs>
              </a:gsLst>
              <a:lin ang="2700000" scaled="0"/>
            </a:gradFill>
            <a:prstDash val="solid"/>
          </a:ln>
          <a:effectLst/>
        </p:spPr>
        <p:txBody>
          <a:bodyPr lIns="0" tIns="0" rIns="0" bIns="913924" rtlCol="0" anchor="ctr"/>
          <a:lstStyle/>
          <a:p>
            <a:pPr algn="ctr" defTabSz="913852">
              <a:defRPr/>
            </a:pPr>
            <a:endParaRPr lang="en-US" sz="2398" kern="0">
              <a:solidFill>
                <a:srgbClr val="575757"/>
              </a:solidFill>
              <a:latin typeface="Trebuchet MS" panose="020B0603020202020204" pitchFamily="34" charset="0"/>
            </a:endParaRPr>
          </a:p>
        </p:txBody>
      </p:sp>
      <p:sp>
        <p:nvSpPr>
          <p:cNvPr id="42" name="Oval 41">
            <a:extLst>
              <a:ext uri="{FF2B5EF4-FFF2-40B4-BE49-F238E27FC236}">
                <a16:creationId xmlns:a16="http://schemas.microsoft.com/office/drawing/2014/main" id="{9C7DB734-3FF9-5C66-A721-C55ED75A1F94}"/>
              </a:ext>
            </a:extLst>
          </p:cNvPr>
          <p:cNvSpPr/>
          <p:nvPr/>
        </p:nvSpPr>
        <p:spPr>
          <a:xfrm>
            <a:off x="9609222" y="1162702"/>
            <a:ext cx="1314075" cy="1314075"/>
          </a:xfrm>
          <a:prstGeom prst="ellipse">
            <a:avLst/>
          </a:prstGeom>
          <a:solidFill>
            <a:sysClr val="window" lastClr="FFFFFF"/>
          </a:solidFill>
          <a:ln w="57150" cap="flat" cmpd="sng" algn="ctr">
            <a:gradFill>
              <a:gsLst>
                <a:gs pos="0">
                  <a:srgbClr val="6E6F73"/>
                </a:gs>
                <a:gs pos="100000">
                  <a:srgbClr val="BEBEC0"/>
                </a:gs>
              </a:gsLst>
              <a:lin ang="2700000" scaled="0"/>
            </a:gradFill>
            <a:prstDash val="solid"/>
          </a:ln>
          <a:effectLst/>
        </p:spPr>
        <p:txBody>
          <a:bodyPr lIns="0" tIns="0" rIns="0" bIns="913924" rtlCol="0" anchor="ctr"/>
          <a:lstStyle/>
          <a:p>
            <a:pPr algn="ctr" defTabSz="913852">
              <a:defRPr/>
            </a:pPr>
            <a:endParaRPr lang="en-US" sz="2398" kern="0">
              <a:solidFill>
                <a:srgbClr val="575757"/>
              </a:solidFill>
              <a:latin typeface="Trebuchet MS" panose="020B0603020202020204" pitchFamily="34" charset="0"/>
            </a:endParaRPr>
          </a:p>
        </p:txBody>
      </p:sp>
      <p:grpSp>
        <p:nvGrpSpPr>
          <p:cNvPr id="48" name="Group 47">
            <a:extLst>
              <a:ext uri="{FF2B5EF4-FFF2-40B4-BE49-F238E27FC236}">
                <a16:creationId xmlns:a16="http://schemas.microsoft.com/office/drawing/2014/main" id="{C0CD68CB-FE5C-48FE-4B26-CA2061D0501C}"/>
              </a:ext>
            </a:extLst>
          </p:cNvPr>
          <p:cNvGrpSpPr>
            <a:grpSpLocks noChangeAspect="1"/>
          </p:cNvGrpSpPr>
          <p:nvPr/>
        </p:nvGrpSpPr>
        <p:grpSpPr bwMode="auto">
          <a:xfrm>
            <a:off x="9697318" y="1209722"/>
            <a:ext cx="1191425" cy="1192528"/>
            <a:chOff x="1682" y="0"/>
            <a:chExt cx="4316" cy="4320"/>
          </a:xfrm>
        </p:grpSpPr>
        <p:sp>
          <p:nvSpPr>
            <p:cNvPr id="49" name="AutoShape 3">
              <a:extLst>
                <a:ext uri="{FF2B5EF4-FFF2-40B4-BE49-F238E27FC236}">
                  <a16:creationId xmlns:a16="http://schemas.microsoft.com/office/drawing/2014/main" id="{A3881E57-C00C-CC70-6B81-6A913FA2747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14">
              <a:extLst>
                <a:ext uri="{FF2B5EF4-FFF2-40B4-BE49-F238E27FC236}">
                  <a16:creationId xmlns:a16="http://schemas.microsoft.com/office/drawing/2014/main" id="{F4E330BB-E9B9-B025-25D3-587C7C58FABD}"/>
                </a:ext>
              </a:extLst>
            </p:cNvPr>
            <p:cNvSpPr>
              <a:spLocks noEditPoints="1"/>
            </p:cNvSpPr>
            <p:nvPr/>
          </p:nvSpPr>
          <p:spPr bwMode="auto">
            <a:xfrm>
              <a:off x="2860" y="501"/>
              <a:ext cx="1952" cy="2366"/>
            </a:xfrm>
            <a:custGeom>
              <a:avLst/>
              <a:gdLst>
                <a:gd name="T0" fmla="*/ 679 w 1042"/>
                <a:gd name="T1" fmla="*/ 1055 h 1262"/>
                <a:gd name="T2" fmla="*/ 528 w 1042"/>
                <a:gd name="T3" fmla="*/ 913 h 1262"/>
                <a:gd name="T4" fmla="*/ 579 w 1042"/>
                <a:gd name="T5" fmla="*/ 571 h 1262"/>
                <a:gd name="T6" fmla="*/ 500 w 1042"/>
                <a:gd name="T7" fmla="*/ 812 h 1262"/>
                <a:gd name="T8" fmla="*/ 579 w 1042"/>
                <a:gd name="T9" fmla="*/ 571 h 1262"/>
                <a:gd name="T10" fmla="*/ 738 w 1042"/>
                <a:gd name="T11" fmla="*/ 499 h 1262"/>
                <a:gd name="T12" fmla="*/ 926 w 1042"/>
                <a:gd name="T13" fmla="*/ 576 h 1262"/>
                <a:gd name="T14" fmla="*/ 934 w 1042"/>
                <a:gd name="T15" fmla="*/ 533 h 1262"/>
                <a:gd name="T16" fmla="*/ 800 w 1042"/>
                <a:gd name="T17" fmla="*/ 133 h 1262"/>
                <a:gd name="T18" fmla="*/ 1022 w 1042"/>
                <a:gd name="T19" fmla="*/ 477 h 1262"/>
                <a:gd name="T20" fmla="*/ 821 w 1042"/>
                <a:gd name="T21" fmla="*/ 94 h 1262"/>
                <a:gd name="T22" fmla="*/ 728 w 1042"/>
                <a:gd name="T23" fmla="*/ 165 h 1262"/>
                <a:gd name="T24" fmla="*/ 639 w 1042"/>
                <a:gd name="T25" fmla="*/ 403 h 1262"/>
                <a:gd name="T26" fmla="*/ 682 w 1042"/>
                <a:gd name="T27" fmla="*/ 411 h 1262"/>
                <a:gd name="T28" fmla="*/ 728 w 1042"/>
                <a:gd name="T29" fmla="*/ 165 h 1262"/>
                <a:gd name="T30" fmla="*/ 654 w 1042"/>
                <a:gd name="T31" fmla="*/ 130 h 1262"/>
                <a:gd name="T32" fmla="*/ 338 w 1042"/>
                <a:gd name="T33" fmla="*/ 237 h 1262"/>
                <a:gd name="T34" fmla="*/ 135 w 1042"/>
                <a:gd name="T35" fmla="*/ 664 h 1262"/>
                <a:gd name="T36" fmla="*/ 207 w 1042"/>
                <a:gd name="T37" fmla="*/ 376 h 1262"/>
                <a:gd name="T38" fmla="*/ 135 w 1042"/>
                <a:gd name="T39" fmla="*/ 664 h 1262"/>
                <a:gd name="T40" fmla="*/ 979 w 1042"/>
                <a:gd name="T41" fmla="*/ 659 h 1262"/>
                <a:gd name="T42" fmla="*/ 772 w 1042"/>
                <a:gd name="T43" fmla="*/ 988 h 1262"/>
                <a:gd name="T44" fmla="*/ 915 w 1042"/>
                <a:gd name="T45" fmla="*/ 864 h 1262"/>
                <a:gd name="T46" fmla="*/ 1022 w 1042"/>
                <a:gd name="T47" fmla="*/ 669 h 1262"/>
                <a:gd name="T48" fmla="*/ 548 w 1042"/>
                <a:gd name="T49" fmla="*/ 516 h 1262"/>
                <a:gd name="T50" fmla="*/ 173 w 1042"/>
                <a:gd name="T51" fmla="*/ 725 h 1262"/>
                <a:gd name="T52" fmla="*/ 548 w 1042"/>
                <a:gd name="T53" fmla="*/ 516 h 1262"/>
                <a:gd name="T54" fmla="*/ 44 w 1042"/>
                <a:gd name="T55" fmla="*/ 521 h 1262"/>
                <a:gd name="T56" fmla="*/ 633 w 1042"/>
                <a:gd name="T57" fmla="*/ 57 h 1262"/>
                <a:gd name="T58" fmla="*/ 522 w 1042"/>
                <a:gd name="T59" fmla="*/ 0 h 1262"/>
                <a:gd name="T60" fmla="*/ 21 w 1042"/>
                <a:gd name="T61" fmla="*/ 665 h 1262"/>
                <a:gd name="T62" fmla="*/ 781 w 1042"/>
                <a:gd name="T63" fmla="*/ 1262 h 1262"/>
                <a:gd name="T64" fmla="*/ 770 w 1042"/>
                <a:gd name="T65" fmla="*/ 1180 h 1262"/>
                <a:gd name="T66" fmla="*/ 737 w 1042"/>
                <a:gd name="T67" fmla="*/ 1262 h 1262"/>
                <a:gd name="T68" fmla="*/ 263 w 1042"/>
                <a:gd name="T69" fmla="*/ 1262 h 1262"/>
                <a:gd name="T70" fmla="*/ 307 w 1042"/>
                <a:gd name="T71" fmla="*/ 1130 h 1262"/>
                <a:gd name="T72" fmla="*/ 144 w 1042"/>
                <a:gd name="T73" fmla="*/ 813 h 1262"/>
                <a:gd name="T74" fmla="*/ 128 w 1042"/>
                <a:gd name="T75" fmla="*/ 862 h 1262"/>
                <a:gd name="T76" fmla="*/ 263 w 1042"/>
                <a:gd name="T77" fmla="*/ 113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2" h="1262">
                  <a:moveTo>
                    <a:pt x="505" y="951"/>
                  </a:moveTo>
                  <a:cubicBezTo>
                    <a:pt x="679" y="1055"/>
                    <a:pt x="679" y="1055"/>
                    <a:pt x="679" y="1055"/>
                  </a:cubicBezTo>
                  <a:cubicBezTo>
                    <a:pt x="683" y="1040"/>
                    <a:pt x="691" y="1028"/>
                    <a:pt x="702" y="1017"/>
                  </a:cubicBezTo>
                  <a:cubicBezTo>
                    <a:pt x="528" y="913"/>
                    <a:pt x="528" y="913"/>
                    <a:pt x="528" y="913"/>
                  </a:cubicBezTo>
                  <a:cubicBezTo>
                    <a:pt x="523" y="927"/>
                    <a:pt x="515" y="940"/>
                    <a:pt x="505" y="951"/>
                  </a:cubicBezTo>
                  <a:close/>
                  <a:moveTo>
                    <a:pt x="579" y="571"/>
                  </a:moveTo>
                  <a:cubicBezTo>
                    <a:pt x="461" y="791"/>
                    <a:pt x="461" y="791"/>
                    <a:pt x="461" y="791"/>
                  </a:cubicBezTo>
                  <a:cubicBezTo>
                    <a:pt x="476" y="795"/>
                    <a:pt x="489" y="802"/>
                    <a:pt x="500" y="812"/>
                  </a:cubicBezTo>
                  <a:cubicBezTo>
                    <a:pt x="618" y="592"/>
                    <a:pt x="618" y="592"/>
                    <a:pt x="618" y="592"/>
                  </a:cubicBezTo>
                  <a:cubicBezTo>
                    <a:pt x="603" y="588"/>
                    <a:pt x="590" y="580"/>
                    <a:pt x="579" y="571"/>
                  </a:cubicBezTo>
                  <a:close/>
                  <a:moveTo>
                    <a:pt x="738" y="495"/>
                  </a:moveTo>
                  <a:cubicBezTo>
                    <a:pt x="738" y="496"/>
                    <a:pt x="738" y="498"/>
                    <a:pt x="738" y="499"/>
                  </a:cubicBezTo>
                  <a:cubicBezTo>
                    <a:pt x="738" y="513"/>
                    <a:pt x="735" y="526"/>
                    <a:pt x="730" y="538"/>
                  </a:cubicBezTo>
                  <a:cubicBezTo>
                    <a:pt x="926" y="576"/>
                    <a:pt x="926" y="576"/>
                    <a:pt x="926" y="576"/>
                  </a:cubicBezTo>
                  <a:cubicBezTo>
                    <a:pt x="926" y="575"/>
                    <a:pt x="926" y="574"/>
                    <a:pt x="926" y="573"/>
                  </a:cubicBezTo>
                  <a:cubicBezTo>
                    <a:pt x="926" y="559"/>
                    <a:pt x="929" y="545"/>
                    <a:pt x="934" y="533"/>
                  </a:cubicBezTo>
                  <a:lnTo>
                    <a:pt x="738" y="495"/>
                  </a:lnTo>
                  <a:close/>
                  <a:moveTo>
                    <a:pt x="800" y="133"/>
                  </a:moveTo>
                  <a:cubicBezTo>
                    <a:pt x="910" y="212"/>
                    <a:pt x="986" y="337"/>
                    <a:pt x="998" y="480"/>
                  </a:cubicBezTo>
                  <a:cubicBezTo>
                    <a:pt x="1005" y="478"/>
                    <a:pt x="1013" y="477"/>
                    <a:pt x="1022" y="477"/>
                  </a:cubicBezTo>
                  <a:cubicBezTo>
                    <a:pt x="1029" y="477"/>
                    <a:pt x="1035" y="478"/>
                    <a:pt x="1042" y="479"/>
                  </a:cubicBezTo>
                  <a:cubicBezTo>
                    <a:pt x="1029" y="320"/>
                    <a:pt x="945" y="181"/>
                    <a:pt x="821" y="94"/>
                  </a:cubicBezTo>
                  <a:cubicBezTo>
                    <a:pt x="817" y="108"/>
                    <a:pt x="809" y="122"/>
                    <a:pt x="800" y="133"/>
                  </a:cubicBezTo>
                  <a:close/>
                  <a:moveTo>
                    <a:pt x="728" y="165"/>
                  </a:moveTo>
                  <a:cubicBezTo>
                    <a:pt x="714" y="165"/>
                    <a:pt x="700" y="162"/>
                    <a:pt x="688" y="156"/>
                  </a:cubicBezTo>
                  <a:cubicBezTo>
                    <a:pt x="639" y="403"/>
                    <a:pt x="639" y="403"/>
                    <a:pt x="639" y="403"/>
                  </a:cubicBezTo>
                  <a:cubicBezTo>
                    <a:pt x="640" y="403"/>
                    <a:pt x="641" y="403"/>
                    <a:pt x="642" y="403"/>
                  </a:cubicBezTo>
                  <a:cubicBezTo>
                    <a:pt x="657" y="403"/>
                    <a:pt x="670" y="406"/>
                    <a:pt x="682" y="411"/>
                  </a:cubicBezTo>
                  <a:cubicBezTo>
                    <a:pt x="731" y="165"/>
                    <a:pt x="731" y="165"/>
                    <a:pt x="731" y="165"/>
                  </a:cubicBezTo>
                  <a:cubicBezTo>
                    <a:pt x="730" y="165"/>
                    <a:pt x="729" y="165"/>
                    <a:pt x="728" y="165"/>
                  </a:cubicBezTo>
                  <a:close/>
                  <a:moveTo>
                    <a:pt x="357" y="277"/>
                  </a:moveTo>
                  <a:cubicBezTo>
                    <a:pt x="654" y="130"/>
                    <a:pt x="654" y="130"/>
                    <a:pt x="654" y="130"/>
                  </a:cubicBezTo>
                  <a:cubicBezTo>
                    <a:pt x="645" y="119"/>
                    <a:pt x="638" y="105"/>
                    <a:pt x="635" y="90"/>
                  </a:cubicBezTo>
                  <a:cubicBezTo>
                    <a:pt x="338" y="237"/>
                    <a:pt x="338" y="237"/>
                    <a:pt x="338" y="237"/>
                  </a:cubicBezTo>
                  <a:cubicBezTo>
                    <a:pt x="347" y="248"/>
                    <a:pt x="354" y="262"/>
                    <a:pt x="357" y="277"/>
                  </a:cubicBezTo>
                  <a:close/>
                  <a:moveTo>
                    <a:pt x="135" y="664"/>
                  </a:moveTo>
                  <a:cubicBezTo>
                    <a:pt x="248" y="393"/>
                    <a:pt x="248" y="393"/>
                    <a:pt x="248" y="393"/>
                  </a:cubicBezTo>
                  <a:cubicBezTo>
                    <a:pt x="233" y="391"/>
                    <a:pt x="219" y="385"/>
                    <a:pt x="207" y="376"/>
                  </a:cubicBezTo>
                  <a:cubicBezTo>
                    <a:pt x="94" y="647"/>
                    <a:pt x="94" y="647"/>
                    <a:pt x="94" y="647"/>
                  </a:cubicBezTo>
                  <a:cubicBezTo>
                    <a:pt x="109" y="650"/>
                    <a:pt x="123" y="656"/>
                    <a:pt x="135" y="664"/>
                  </a:cubicBezTo>
                  <a:close/>
                  <a:moveTo>
                    <a:pt x="1022" y="669"/>
                  </a:moveTo>
                  <a:cubicBezTo>
                    <a:pt x="1006" y="669"/>
                    <a:pt x="992" y="665"/>
                    <a:pt x="979" y="659"/>
                  </a:cubicBezTo>
                  <a:cubicBezTo>
                    <a:pt x="960" y="722"/>
                    <a:pt x="928" y="782"/>
                    <a:pt x="884" y="833"/>
                  </a:cubicBezTo>
                  <a:cubicBezTo>
                    <a:pt x="875" y="841"/>
                    <a:pt x="812" y="903"/>
                    <a:pt x="772" y="988"/>
                  </a:cubicBezTo>
                  <a:cubicBezTo>
                    <a:pt x="787" y="988"/>
                    <a:pt x="802" y="992"/>
                    <a:pt x="815" y="999"/>
                  </a:cubicBezTo>
                  <a:cubicBezTo>
                    <a:pt x="855" y="921"/>
                    <a:pt x="914" y="865"/>
                    <a:pt x="915" y="864"/>
                  </a:cubicBezTo>
                  <a:cubicBezTo>
                    <a:pt x="917" y="862"/>
                    <a:pt x="917" y="862"/>
                    <a:pt x="917" y="862"/>
                  </a:cubicBezTo>
                  <a:cubicBezTo>
                    <a:pt x="966" y="806"/>
                    <a:pt x="1001" y="740"/>
                    <a:pt x="1022" y="669"/>
                  </a:cubicBezTo>
                  <a:cubicBezTo>
                    <a:pt x="1022" y="669"/>
                    <a:pt x="1022" y="669"/>
                    <a:pt x="1022" y="669"/>
                  </a:cubicBezTo>
                  <a:close/>
                  <a:moveTo>
                    <a:pt x="548" y="516"/>
                  </a:moveTo>
                  <a:cubicBezTo>
                    <a:pt x="156" y="685"/>
                    <a:pt x="156" y="685"/>
                    <a:pt x="156" y="685"/>
                  </a:cubicBezTo>
                  <a:cubicBezTo>
                    <a:pt x="164" y="696"/>
                    <a:pt x="171" y="710"/>
                    <a:pt x="173" y="725"/>
                  </a:cubicBezTo>
                  <a:cubicBezTo>
                    <a:pt x="565" y="556"/>
                    <a:pt x="565" y="556"/>
                    <a:pt x="565" y="556"/>
                  </a:cubicBezTo>
                  <a:cubicBezTo>
                    <a:pt x="557" y="544"/>
                    <a:pt x="551" y="531"/>
                    <a:pt x="548" y="516"/>
                  </a:cubicBezTo>
                  <a:close/>
                  <a:moveTo>
                    <a:pt x="61" y="648"/>
                  </a:moveTo>
                  <a:cubicBezTo>
                    <a:pt x="50" y="607"/>
                    <a:pt x="44" y="564"/>
                    <a:pt x="44" y="521"/>
                  </a:cubicBezTo>
                  <a:cubicBezTo>
                    <a:pt x="44" y="258"/>
                    <a:pt x="259" y="44"/>
                    <a:pt x="522" y="44"/>
                  </a:cubicBezTo>
                  <a:cubicBezTo>
                    <a:pt x="560" y="44"/>
                    <a:pt x="597" y="48"/>
                    <a:pt x="633" y="57"/>
                  </a:cubicBezTo>
                  <a:cubicBezTo>
                    <a:pt x="635" y="41"/>
                    <a:pt x="640" y="27"/>
                    <a:pt x="649" y="15"/>
                  </a:cubicBezTo>
                  <a:cubicBezTo>
                    <a:pt x="608" y="5"/>
                    <a:pt x="566" y="0"/>
                    <a:pt x="522" y="0"/>
                  </a:cubicBezTo>
                  <a:cubicBezTo>
                    <a:pt x="234" y="0"/>
                    <a:pt x="0" y="234"/>
                    <a:pt x="0" y="521"/>
                  </a:cubicBezTo>
                  <a:cubicBezTo>
                    <a:pt x="0" y="570"/>
                    <a:pt x="7" y="619"/>
                    <a:pt x="21" y="665"/>
                  </a:cubicBezTo>
                  <a:cubicBezTo>
                    <a:pt x="33" y="657"/>
                    <a:pt x="46" y="650"/>
                    <a:pt x="61" y="648"/>
                  </a:cubicBezTo>
                  <a:close/>
                  <a:moveTo>
                    <a:pt x="781" y="1262"/>
                  </a:moveTo>
                  <a:cubicBezTo>
                    <a:pt x="781" y="1179"/>
                    <a:pt x="781" y="1179"/>
                    <a:pt x="781" y="1179"/>
                  </a:cubicBezTo>
                  <a:cubicBezTo>
                    <a:pt x="777" y="1180"/>
                    <a:pt x="774" y="1180"/>
                    <a:pt x="770" y="1180"/>
                  </a:cubicBezTo>
                  <a:cubicBezTo>
                    <a:pt x="758" y="1180"/>
                    <a:pt x="747" y="1178"/>
                    <a:pt x="737" y="1174"/>
                  </a:cubicBezTo>
                  <a:cubicBezTo>
                    <a:pt x="737" y="1262"/>
                    <a:pt x="737" y="1262"/>
                    <a:pt x="737" y="1262"/>
                  </a:cubicBezTo>
                  <a:lnTo>
                    <a:pt x="781" y="1262"/>
                  </a:lnTo>
                  <a:close/>
                  <a:moveTo>
                    <a:pt x="263" y="1262"/>
                  </a:moveTo>
                  <a:cubicBezTo>
                    <a:pt x="307" y="1262"/>
                    <a:pt x="307" y="1262"/>
                    <a:pt x="307" y="1262"/>
                  </a:cubicBezTo>
                  <a:cubicBezTo>
                    <a:pt x="307" y="1130"/>
                    <a:pt x="307" y="1130"/>
                    <a:pt x="307" y="1130"/>
                  </a:cubicBezTo>
                  <a:cubicBezTo>
                    <a:pt x="307" y="976"/>
                    <a:pt x="174" y="846"/>
                    <a:pt x="160" y="833"/>
                  </a:cubicBezTo>
                  <a:cubicBezTo>
                    <a:pt x="154" y="826"/>
                    <a:pt x="149" y="819"/>
                    <a:pt x="144" y="813"/>
                  </a:cubicBezTo>
                  <a:cubicBezTo>
                    <a:pt x="133" y="823"/>
                    <a:pt x="120" y="830"/>
                    <a:pt x="105" y="834"/>
                  </a:cubicBezTo>
                  <a:cubicBezTo>
                    <a:pt x="112" y="844"/>
                    <a:pt x="120" y="853"/>
                    <a:pt x="128" y="862"/>
                  </a:cubicBezTo>
                  <a:cubicBezTo>
                    <a:pt x="129" y="864"/>
                    <a:pt x="129" y="864"/>
                    <a:pt x="129" y="864"/>
                  </a:cubicBezTo>
                  <a:cubicBezTo>
                    <a:pt x="131" y="865"/>
                    <a:pt x="263" y="991"/>
                    <a:pt x="263" y="1130"/>
                  </a:cubicBezTo>
                  <a:lnTo>
                    <a:pt x="263" y="12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15">
              <a:extLst>
                <a:ext uri="{FF2B5EF4-FFF2-40B4-BE49-F238E27FC236}">
                  <a16:creationId xmlns:a16="http://schemas.microsoft.com/office/drawing/2014/main" id="{C388EC9B-5976-D4FF-5C0F-0F1CCBB522AF}"/>
                </a:ext>
              </a:extLst>
            </p:cNvPr>
            <p:cNvSpPr>
              <a:spLocks noEditPoints="1"/>
            </p:cNvSpPr>
            <p:nvPr/>
          </p:nvSpPr>
          <p:spPr bwMode="auto">
            <a:xfrm>
              <a:off x="2911" y="532"/>
              <a:ext cx="1961" cy="3276"/>
            </a:xfrm>
            <a:custGeom>
              <a:avLst/>
              <a:gdLst>
                <a:gd name="T0" fmla="*/ 0 w 1047"/>
                <a:gd name="T1" fmla="*/ 725 h 1747"/>
                <a:gd name="T2" fmla="*/ 104 w 1047"/>
                <a:gd name="T3" fmla="*/ 725 h 1747"/>
                <a:gd name="T4" fmla="*/ 701 w 1047"/>
                <a:gd name="T5" fmla="*/ 0 h 1747"/>
                <a:gd name="T6" fmla="*/ 701 w 1047"/>
                <a:gd name="T7" fmla="*/ 104 h 1747"/>
                <a:gd name="T8" fmla="*/ 701 w 1047"/>
                <a:gd name="T9" fmla="*/ 0 h 1747"/>
                <a:gd name="T10" fmla="*/ 943 w 1047"/>
                <a:gd name="T11" fmla="*/ 556 h 1747"/>
                <a:gd name="T12" fmla="*/ 1047 w 1047"/>
                <a:gd name="T13" fmla="*/ 556 h 1747"/>
                <a:gd name="T14" fmla="*/ 237 w 1047"/>
                <a:gd name="T15" fmla="*/ 229 h 1747"/>
                <a:gd name="T16" fmla="*/ 237 w 1047"/>
                <a:gd name="T17" fmla="*/ 333 h 1747"/>
                <a:gd name="T18" fmla="*/ 237 w 1047"/>
                <a:gd name="T19" fmla="*/ 229 h 1747"/>
                <a:gd name="T20" fmla="*/ 357 w 1047"/>
                <a:gd name="T21" fmla="*/ 867 h 1747"/>
                <a:gd name="T22" fmla="*/ 461 w 1047"/>
                <a:gd name="T23" fmla="*/ 867 h 1747"/>
                <a:gd name="T24" fmla="*/ 743 w 1047"/>
                <a:gd name="T25" fmla="*/ 1015 h 1747"/>
                <a:gd name="T26" fmla="*/ 743 w 1047"/>
                <a:gd name="T27" fmla="*/ 1119 h 1747"/>
                <a:gd name="T28" fmla="*/ 743 w 1047"/>
                <a:gd name="T29" fmla="*/ 1015 h 1747"/>
                <a:gd name="T30" fmla="*/ 563 w 1047"/>
                <a:gd name="T31" fmla="*/ 482 h 1747"/>
                <a:gd name="T32" fmla="*/ 667 w 1047"/>
                <a:gd name="T33" fmla="*/ 482 h 1747"/>
                <a:gd name="T34" fmla="*/ 820 w 1047"/>
                <a:gd name="T35" fmla="*/ 1288 h 1747"/>
                <a:gd name="T36" fmla="*/ 216 w 1047"/>
                <a:gd name="T37" fmla="*/ 1245 h 1747"/>
                <a:gd name="T38" fmla="*/ 173 w 1047"/>
                <a:gd name="T39" fmla="*/ 1376 h 1747"/>
                <a:gd name="T40" fmla="*/ 173 w 1047"/>
                <a:gd name="T41" fmla="*/ 1418 h 1747"/>
                <a:gd name="T42" fmla="*/ 179 w 1047"/>
                <a:gd name="T43" fmla="*/ 1507 h 1747"/>
                <a:gd name="T44" fmla="*/ 173 w 1047"/>
                <a:gd name="T45" fmla="*/ 1599 h 1747"/>
                <a:gd name="T46" fmla="*/ 267 w 1047"/>
                <a:gd name="T47" fmla="*/ 1642 h 1747"/>
                <a:gd name="T48" fmla="*/ 280 w 1047"/>
                <a:gd name="T49" fmla="*/ 1701 h 1747"/>
                <a:gd name="T50" fmla="*/ 520 w 1047"/>
                <a:gd name="T51" fmla="*/ 1741 h 1747"/>
                <a:gd name="T52" fmla="*/ 723 w 1047"/>
                <a:gd name="T53" fmla="*/ 1681 h 1747"/>
                <a:gd name="T54" fmla="*/ 777 w 1047"/>
                <a:gd name="T55" fmla="*/ 1642 h 1747"/>
                <a:gd name="T56" fmla="*/ 820 w 1047"/>
                <a:gd name="T57" fmla="*/ 1528 h 1747"/>
                <a:gd name="T58" fmla="*/ 820 w 1047"/>
                <a:gd name="T59" fmla="*/ 1486 h 1747"/>
                <a:gd name="T60" fmla="*/ 815 w 1047"/>
                <a:gd name="T61" fmla="*/ 1397 h 1747"/>
                <a:gd name="T62" fmla="*/ 820 w 1047"/>
                <a:gd name="T63" fmla="*/ 1288 h 1747"/>
                <a:gd name="T64" fmla="*/ 369 w 1047"/>
                <a:gd name="T65" fmla="*/ 1419 h 1747"/>
                <a:gd name="T66" fmla="*/ 373 w 1047"/>
                <a:gd name="T67" fmla="*/ 1485 h 1747"/>
                <a:gd name="T68" fmla="*/ 217 w 1047"/>
                <a:gd name="T69" fmla="*/ 1419 h 1747"/>
                <a:gd name="T70" fmla="*/ 497 w 1047"/>
                <a:gd name="T71" fmla="*/ 1696 h 1747"/>
                <a:gd name="T72" fmla="*/ 311 w 1047"/>
                <a:gd name="T73" fmla="*/ 1667 h 1747"/>
                <a:gd name="T74" fmla="*/ 679 w 1047"/>
                <a:gd name="T75" fmla="*/ 1642 h 1747"/>
                <a:gd name="T76" fmla="*/ 776 w 1047"/>
                <a:gd name="T77" fmla="*/ 1598 h 1747"/>
                <a:gd name="T78" fmla="*/ 217 w 1047"/>
                <a:gd name="T79" fmla="*/ 1529 h 1747"/>
                <a:gd name="T80" fmla="*/ 497 w 1047"/>
                <a:gd name="T81" fmla="*/ 1574 h 1747"/>
                <a:gd name="T82" fmla="*/ 776 w 1047"/>
                <a:gd name="T83" fmla="*/ 1529 h 1747"/>
                <a:gd name="T84" fmla="*/ 543 w 1047"/>
                <a:gd name="T85" fmla="*/ 1412 h 1747"/>
                <a:gd name="T86" fmla="*/ 544 w 1047"/>
                <a:gd name="T87" fmla="*/ 1412 h 1747"/>
                <a:gd name="T88" fmla="*/ 549 w 1047"/>
                <a:gd name="T89" fmla="*/ 1416 h 1747"/>
                <a:gd name="T90" fmla="*/ 483 w 1047"/>
                <a:gd name="T91" fmla="*/ 1539 h 1747"/>
                <a:gd name="T92" fmla="*/ 477 w 1047"/>
                <a:gd name="T93" fmla="*/ 1541 h 1747"/>
                <a:gd name="T94" fmla="*/ 486 w 1047"/>
                <a:gd name="T95" fmla="*/ 1467 h 1747"/>
                <a:gd name="T96" fmla="*/ 449 w 1047"/>
                <a:gd name="T97" fmla="*/ 1476 h 1747"/>
                <a:gd name="T98" fmla="*/ 445 w 1047"/>
                <a:gd name="T99" fmla="*/ 1470 h 1747"/>
                <a:gd name="T100" fmla="*/ 514 w 1047"/>
                <a:gd name="T101" fmla="*/ 1347 h 1747"/>
                <a:gd name="T102" fmla="*/ 519 w 1047"/>
                <a:gd name="T103" fmla="*/ 1352 h 1747"/>
                <a:gd name="T104" fmla="*/ 543 w 1047"/>
                <a:gd name="T105" fmla="*/ 1412 h 1747"/>
                <a:gd name="T106" fmla="*/ 620 w 1047"/>
                <a:gd name="T107" fmla="*/ 1485 h 1747"/>
                <a:gd name="T108" fmla="*/ 624 w 1047"/>
                <a:gd name="T109" fmla="*/ 1419 h 1747"/>
                <a:gd name="T110" fmla="*/ 776 w 1047"/>
                <a:gd name="T111" fmla="*/ 1485 h 1747"/>
                <a:gd name="T112" fmla="*/ 606 w 1047"/>
                <a:gd name="T113" fmla="*/ 1375 h 1747"/>
                <a:gd name="T114" fmla="*/ 387 w 1047"/>
                <a:gd name="T115" fmla="*/ 1375 h 1747"/>
                <a:gd name="T116" fmla="*/ 217 w 1047"/>
                <a:gd name="T117" fmla="*/ 1289 h 1747"/>
                <a:gd name="T118" fmla="*/ 776 w 1047"/>
                <a:gd name="T119" fmla="*/ 1375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7" h="1747">
                  <a:moveTo>
                    <a:pt x="52" y="673"/>
                  </a:moveTo>
                  <a:cubicBezTo>
                    <a:pt x="23" y="673"/>
                    <a:pt x="0" y="696"/>
                    <a:pt x="0" y="725"/>
                  </a:cubicBezTo>
                  <a:cubicBezTo>
                    <a:pt x="0" y="754"/>
                    <a:pt x="23" y="777"/>
                    <a:pt x="52" y="777"/>
                  </a:cubicBezTo>
                  <a:cubicBezTo>
                    <a:pt x="80" y="777"/>
                    <a:pt x="104" y="754"/>
                    <a:pt x="104" y="725"/>
                  </a:cubicBezTo>
                  <a:cubicBezTo>
                    <a:pt x="104" y="696"/>
                    <a:pt x="80" y="673"/>
                    <a:pt x="52" y="673"/>
                  </a:cubicBezTo>
                  <a:close/>
                  <a:moveTo>
                    <a:pt x="701" y="0"/>
                  </a:moveTo>
                  <a:cubicBezTo>
                    <a:pt x="673" y="0"/>
                    <a:pt x="649" y="23"/>
                    <a:pt x="649" y="52"/>
                  </a:cubicBezTo>
                  <a:cubicBezTo>
                    <a:pt x="649" y="80"/>
                    <a:pt x="673" y="104"/>
                    <a:pt x="701" y="104"/>
                  </a:cubicBezTo>
                  <a:cubicBezTo>
                    <a:pt x="730" y="104"/>
                    <a:pt x="753" y="80"/>
                    <a:pt x="753" y="52"/>
                  </a:cubicBezTo>
                  <a:cubicBezTo>
                    <a:pt x="753" y="23"/>
                    <a:pt x="730" y="0"/>
                    <a:pt x="701" y="0"/>
                  </a:cubicBezTo>
                  <a:close/>
                  <a:moveTo>
                    <a:pt x="995" y="504"/>
                  </a:moveTo>
                  <a:cubicBezTo>
                    <a:pt x="966" y="504"/>
                    <a:pt x="943" y="527"/>
                    <a:pt x="943" y="556"/>
                  </a:cubicBezTo>
                  <a:cubicBezTo>
                    <a:pt x="943" y="584"/>
                    <a:pt x="966" y="608"/>
                    <a:pt x="995" y="608"/>
                  </a:cubicBezTo>
                  <a:cubicBezTo>
                    <a:pt x="1023" y="608"/>
                    <a:pt x="1047" y="584"/>
                    <a:pt x="1047" y="556"/>
                  </a:cubicBezTo>
                  <a:cubicBezTo>
                    <a:pt x="1047" y="527"/>
                    <a:pt x="1023" y="504"/>
                    <a:pt x="995" y="504"/>
                  </a:cubicBezTo>
                  <a:close/>
                  <a:moveTo>
                    <a:pt x="237" y="229"/>
                  </a:moveTo>
                  <a:cubicBezTo>
                    <a:pt x="208" y="229"/>
                    <a:pt x="185" y="253"/>
                    <a:pt x="185" y="281"/>
                  </a:cubicBezTo>
                  <a:cubicBezTo>
                    <a:pt x="185" y="310"/>
                    <a:pt x="208" y="333"/>
                    <a:pt x="237" y="333"/>
                  </a:cubicBezTo>
                  <a:cubicBezTo>
                    <a:pt x="265" y="333"/>
                    <a:pt x="289" y="310"/>
                    <a:pt x="289" y="281"/>
                  </a:cubicBezTo>
                  <a:cubicBezTo>
                    <a:pt x="289" y="253"/>
                    <a:pt x="265" y="229"/>
                    <a:pt x="237" y="229"/>
                  </a:cubicBezTo>
                  <a:close/>
                  <a:moveTo>
                    <a:pt x="409" y="815"/>
                  </a:moveTo>
                  <a:cubicBezTo>
                    <a:pt x="381" y="815"/>
                    <a:pt x="357" y="838"/>
                    <a:pt x="357" y="867"/>
                  </a:cubicBezTo>
                  <a:cubicBezTo>
                    <a:pt x="357" y="896"/>
                    <a:pt x="381" y="919"/>
                    <a:pt x="409" y="919"/>
                  </a:cubicBezTo>
                  <a:cubicBezTo>
                    <a:pt x="438" y="919"/>
                    <a:pt x="461" y="896"/>
                    <a:pt x="461" y="867"/>
                  </a:cubicBezTo>
                  <a:cubicBezTo>
                    <a:pt x="461" y="838"/>
                    <a:pt x="438" y="815"/>
                    <a:pt x="409" y="815"/>
                  </a:cubicBezTo>
                  <a:close/>
                  <a:moveTo>
                    <a:pt x="743" y="1015"/>
                  </a:moveTo>
                  <a:cubicBezTo>
                    <a:pt x="715" y="1015"/>
                    <a:pt x="691" y="1038"/>
                    <a:pt x="691" y="1067"/>
                  </a:cubicBezTo>
                  <a:cubicBezTo>
                    <a:pt x="691" y="1096"/>
                    <a:pt x="715" y="1119"/>
                    <a:pt x="743" y="1119"/>
                  </a:cubicBezTo>
                  <a:cubicBezTo>
                    <a:pt x="772" y="1119"/>
                    <a:pt x="795" y="1096"/>
                    <a:pt x="795" y="1067"/>
                  </a:cubicBezTo>
                  <a:cubicBezTo>
                    <a:pt x="795" y="1038"/>
                    <a:pt x="772" y="1015"/>
                    <a:pt x="743" y="1015"/>
                  </a:cubicBezTo>
                  <a:close/>
                  <a:moveTo>
                    <a:pt x="615" y="430"/>
                  </a:moveTo>
                  <a:cubicBezTo>
                    <a:pt x="587" y="430"/>
                    <a:pt x="563" y="453"/>
                    <a:pt x="563" y="482"/>
                  </a:cubicBezTo>
                  <a:cubicBezTo>
                    <a:pt x="563" y="510"/>
                    <a:pt x="587" y="534"/>
                    <a:pt x="615" y="534"/>
                  </a:cubicBezTo>
                  <a:cubicBezTo>
                    <a:pt x="644" y="534"/>
                    <a:pt x="667" y="510"/>
                    <a:pt x="667" y="482"/>
                  </a:cubicBezTo>
                  <a:cubicBezTo>
                    <a:pt x="667" y="453"/>
                    <a:pt x="644" y="430"/>
                    <a:pt x="615" y="430"/>
                  </a:cubicBezTo>
                  <a:close/>
                  <a:moveTo>
                    <a:pt x="820" y="1288"/>
                  </a:moveTo>
                  <a:cubicBezTo>
                    <a:pt x="820" y="1264"/>
                    <a:pt x="801" y="1245"/>
                    <a:pt x="777" y="1245"/>
                  </a:cubicBezTo>
                  <a:cubicBezTo>
                    <a:pt x="216" y="1245"/>
                    <a:pt x="216" y="1245"/>
                    <a:pt x="216" y="1245"/>
                  </a:cubicBezTo>
                  <a:cubicBezTo>
                    <a:pt x="192" y="1245"/>
                    <a:pt x="173" y="1264"/>
                    <a:pt x="173" y="1288"/>
                  </a:cubicBezTo>
                  <a:cubicBezTo>
                    <a:pt x="173" y="1376"/>
                    <a:pt x="173" y="1376"/>
                    <a:pt x="173" y="1376"/>
                  </a:cubicBezTo>
                  <a:cubicBezTo>
                    <a:pt x="173" y="1384"/>
                    <a:pt x="175" y="1391"/>
                    <a:pt x="179" y="1397"/>
                  </a:cubicBezTo>
                  <a:cubicBezTo>
                    <a:pt x="175" y="1403"/>
                    <a:pt x="173" y="1410"/>
                    <a:pt x="173" y="1418"/>
                  </a:cubicBezTo>
                  <a:cubicBezTo>
                    <a:pt x="173" y="1486"/>
                    <a:pt x="173" y="1486"/>
                    <a:pt x="173" y="1486"/>
                  </a:cubicBezTo>
                  <a:cubicBezTo>
                    <a:pt x="173" y="1493"/>
                    <a:pt x="175" y="1500"/>
                    <a:pt x="179" y="1507"/>
                  </a:cubicBezTo>
                  <a:cubicBezTo>
                    <a:pt x="175" y="1513"/>
                    <a:pt x="173" y="1520"/>
                    <a:pt x="173" y="1528"/>
                  </a:cubicBezTo>
                  <a:cubicBezTo>
                    <a:pt x="173" y="1599"/>
                    <a:pt x="173" y="1599"/>
                    <a:pt x="173" y="1599"/>
                  </a:cubicBezTo>
                  <a:cubicBezTo>
                    <a:pt x="173" y="1623"/>
                    <a:pt x="192" y="1642"/>
                    <a:pt x="216" y="1642"/>
                  </a:cubicBezTo>
                  <a:cubicBezTo>
                    <a:pt x="267" y="1642"/>
                    <a:pt x="267" y="1642"/>
                    <a:pt x="267" y="1642"/>
                  </a:cubicBezTo>
                  <a:cubicBezTo>
                    <a:pt x="267" y="1681"/>
                    <a:pt x="267" y="1681"/>
                    <a:pt x="267" y="1681"/>
                  </a:cubicBezTo>
                  <a:cubicBezTo>
                    <a:pt x="267" y="1690"/>
                    <a:pt x="272" y="1698"/>
                    <a:pt x="280" y="1701"/>
                  </a:cubicBezTo>
                  <a:cubicBezTo>
                    <a:pt x="383" y="1747"/>
                    <a:pt x="479" y="1741"/>
                    <a:pt x="495" y="1740"/>
                  </a:cubicBezTo>
                  <a:cubicBezTo>
                    <a:pt x="499" y="1741"/>
                    <a:pt x="508" y="1741"/>
                    <a:pt x="520" y="1741"/>
                  </a:cubicBezTo>
                  <a:cubicBezTo>
                    <a:pt x="558" y="1741"/>
                    <a:pt x="632" y="1736"/>
                    <a:pt x="710" y="1701"/>
                  </a:cubicBezTo>
                  <a:cubicBezTo>
                    <a:pt x="718" y="1698"/>
                    <a:pt x="723" y="1690"/>
                    <a:pt x="723" y="1681"/>
                  </a:cubicBezTo>
                  <a:cubicBezTo>
                    <a:pt x="723" y="1642"/>
                    <a:pt x="723" y="1642"/>
                    <a:pt x="723" y="1642"/>
                  </a:cubicBezTo>
                  <a:cubicBezTo>
                    <a:pt x="777" y="1642"/>
                    <a:pt x="777" y="1642"/>
                    <a:pt x="777" y="1642"/>
                  </a:cubicBezTo>
                  <a:cubicBezTo>
                    <a:pt x="801" y="1642"/>
                    <a:pt x="820" y="1623"/>
                    <a:pt x="820" y="1599"/>
                  </a:cubicBezTo>
                  <a:cubicBezTo>
                    <a:pt x="820" y="1528"/>
                    <a:pt x="820" y="1528"/>
                    <a:pt x="820" y="1528"/>
                  </a:cubicBezTo>
                  <a:cubicBezTo>
                    <a:pt x="820" y="1520"/>
                    <a:pt x="818" y="1513"/>
                    <a:pt x="815" y="1507"/>
                  </a:cubicBezTo>
                  <a:cubicBezTo>
                    <a:pt x="818" y="1500"/>
                    <a:pt x="820" y="1493"/>
                    <a:pt x="820" y="1486"/>
                  </a:cubicBezTo>
                  <a:cubicBezTo>
                    <a:pt x="820" y="1418"/>
                    <a:pt x="820" y="1418"/>
                    <a:pt x="820" y="1418"/>
                  </a:cubicBezTo>
                  <a:cubicBezTo>
                    <a:pt x="820" y="1410"/>
                    <a:pt x="818" y="1403"/>
                    <a:pt x="815" y="1397"/>
                  </a:cubicBezTo>
                  <a:cubicBezTo>
                    <a:pt x="818" y="1391"/>
                    <a:pt x="820" y="1384"/>
                    <a:pt x="820" y="1376"/>
                  </a:cubicBezTo>
                  <a:lnTo>
                    <a:pt x="820" y="1288"/>
                  </a:lnTo>
                  <a:close/>
                  <a:moveTo>
                    <a:pt x="217" y="1419"/>
                  </a:moveTo>
                  <a:cubicBezTo>
                    <a:pt x="369" y="1419"/>
                    <a:pt x="369" y="1419"/>
                    <a:pt x="369" y="1419"/>
                  </a:cubicBezTo>
                  <a:cubicBezTo>
                    <a:pt x="368" y="1427"/>
                    <a:pt x="367" y="1436"/>
                    <a:pt x="367" y="1444"/>
                  </a:cubicBezTo>
                  <a:cubicBezTo>
                    <a:pt x="367" y="1458"/>
                    <a:pt x="369" y="1472"/>
                    <a:pt x="373" y="1485"/>
                  </a:cubicBezTo>
                  <a:cubicBezTo>
                    <a:pt x="217" y="1485"/>
                    <a:pt x="217" y="1485"/>
                    <a:pt x="217" y="1485"/>
                  </a:cubicBezTo>
                  <a:lnTo>
                    <a:pt x="217" y="1419"/>
                  </a:lnTo>
                  <a:close/>
                  <a:moveTo>
                    <a:pt x="679" y="1667"/>
                  </a:moveTo>
                  <a:cubicBezTo>
                    <a:pt x="584" y="1704"/>
                    <a:pt x="498" y="1696"/>
                    <a:pt x="497" y="1696"/>
                  </a:cubicBezTo>
                  <a:cubicBezTo>
                    <a:pt x="496" y="1696"/>
                    <a:pt x="494" y="1696"/>
                    <a:pt x="493" y="1696"/>
                  </a:cubicBezTo>
                  <a:cubicBezTo>
                    <a:pt x="492" y="1696"/>
                    <a:pt x="406" y="1704"/>
                    <a:pt x="311" y="1667"/>
                  </a:cubicBezTo>
                  <a:cubicBezTo>
                    <a:pt x="311" y="1642"/>
                    <a:pt x="311" y="1642"/>
                    <a:pt x="311" y="1642"/>
                  </a:cubicBezTo>
                  <a:cubicBezTo>
                    <a:pt x="679" y="1642"/>
                    <a:pt x="679" y="1642"/>
                    <a:pt x="679" y="1642"/>
                  </a:cubicBezTo>
                  <a:lnTo>
                    <a:pt x="679" y="1667"/>
                  </a:lnTo>
                  <a:close/>
                  <a:moveTo>
                    <a:pt x="776" y="1598"/>
                  </a:moveTo>
                  <a:cubicBezTo>
                    <a:pt x="217" y="1598"/>
                    <a:pt x="217" y="1598"/>
                    <a:pt x="217" y="1598"/>
                  </a:cubicBezTo>
                  <a:cubicBezTo>
                    <a:pt x="217" y="1529"/>
                    <a:pt x="217" y="1529"/>
                    <a:pt x="217" y="1529"/>
                  </a:cubicBezTo>
                  <a:cubicBezTo>
                    <a:pt x="398" y="1529"/>
                    <a:pt x="398" y="1529"/>
                    <a:pt x="398" y="1529"/>
                  </a:cubicBezTo>
                  <a:cubicBezTo>
                    <a:pt x="422" y="1556"/>
                    <a:pt x="457" y="1574"/>
                    <a:pt x="497" y="1574"/>
                  </a:cubicBezTo>
                  <a:cubicBezTo>
                    <a:pt x="536" y="1574"/>
                    <a:pt x="571" y="1556"/>
                    <a:pt x="595" y="1529"/>
                  </a:cubicBezTo>
                  <a:cubicBezTo>
                    <a:pt x="776" y="1529"/>
                    <a:pt x="776" y="1529"/>
                    <a:pt x="776" y="1529"/>
                  </a:cubicBezTo>
                  <a:lnTo>
                    <a:pt x="776" y="1598"/>
                  </a:lnTo>
                  <a:close/>
                  <a:moveTo>
                    <a:pt x="543" y="1412"/>
                  </a:moveTo>
                  <a:cubicBezTo>
                    <a:pt x="543" y="1412"/>
                    <a:pt x="544" y="1412"/>
                    <a:pt x="544" y="1412"/>
                  </a:cubicBezTo>
                  <a:cubicBezTo>
                    <a:pt x="544" y="1412"/>
                    <a:pt x="544" y="1412"/>
                    <a:pt x="544" y="1412"/>
                  </a:cubicBezTo>
                  <a:cubicBezTo>
                    <a:pt x="544" y="1412"/>
                    <a:pt x="544" y="1412"/>
                    <a:pt x="544" y="1412"/>
                  </a:cubicBezTo>
                  <a:cubicBezTo>
                    <a:pt x="547" y="1412"/>
                    <a:pt x="549" y="1414"/>
                    <a:pt x="549" y="1416"/>
                  </a:cubicBezTo>
                  <a:cubicBezTo>
                    <a:pt x="549" y="1417"/>
                    <a:pt x="549" y="1418"/>
                    <a:pt x="548" y="1419"/>
                  </a:cubicBezTo>
                  <a:cubicBezTo>
                    <a:pt x="483" y="1539"/>
                    <a:pt x="483" y="1539"/>
                    <a:pt x="483" y="1539"/>
                  </a:cubicBezTo>
                  <a:cubicBezTo>
                    <a:pt x="482" y="1541"/>
                    <a:pt x="480" y="1542"/>
                    <a:pt x="479" y="1542"/>
                  </a:cubicBezTo>
                  <a:cubicBezTo>
                    <a:pt x="478" y="1542"/>
                    <a:pt x="478" y="1541"/>
                    <a:pt x="477" y="1541"/>
                  </a:cubicBezTo>
                  <a:cubicBezTo>
                    <a:pt x="475" y="1541"/>
                    <a:pt x="474" y="1538"/>
                    <a:pt x="474" y="1536"/>
                  </a:cubicBezTo>
                  <a:cubicBezTo>
                    <a:pt x="486" y="1467"/>
                    <a:pt x="486" y="1467"/>
                    <a:pt x="486" y="1467"/>
                  </a:cubicBezTo>
                  <a:cubicBezTo>
                    <a:pt x="450" y="1476"/>
                    <a:pt x="450" y="1476"/>
                    <a:pt x="450" y="1476"/>
                  </a:cubicBezTo>
                  <a:cubicBezTo>
                    <a:pt x="450" y="1476"/>
                    <a:pt x="449" y="1476"/>
                    <a:pt x="449" y="1476"/>
                  </a:cubicBezTo>
                  <a:cubicBezTo>
                    <a:pt x="448" y="1476"/>
                    <a:pt x="446" y="1476"/>
                    <a:pt x="445" y="1475"/>
                  </a:cubicBezTo>
                  <a:cubicBezTo>
                    <a:pt x="444" y="1473"/>
                    <a:pt x="444" y="1471"/>
                    <a:pt x="445" y="1470"/>
                  </a:cubicBezTo>
                  <a:cubicBezTo>
                    <a:pt x="510" y="1349"/>
                    <a:pt x="510" y="1349"/>
                    <a:pt x="510" y="1349"/>
                  </a:cubicBezTo>
                  <a:cubicBezTo>
                    <a:pt x="511" y="1347"/>
                    <a:pt x="513" y="1347"/>
                    <a:pt x="514" y="1347"/>
                  </a:cubicBezTo>
                  <a:cubicBezTo>
                    <a:pt x="515" y="1347"/>
                    <a:pt x="515" y="1347"/>
                    <a:pt x="516" y="1347"/>
                  </a:cubicBezTo>
                  <a:cubicBezTo>
                    <a:pt x="518" y="1348"/>
                    <a:pt x="519" y="1350"/>
                    <a:pt x="519" y="1352"/>
                  </a:cubicBezTo>
                  <a:cubicBezTo>
                    <a:pt x="508" y="1422"/>
                    <a:pt x="508" y="1422"/>
                    <a:pt x="508" y="1422"/>
                  </a:cubicBezTo>
                  <a:lnTo>
                    <a:pt x="543" y="1412"/>
                  </a:lnTo>
                  <a:close/>
                  <a:moveTo>
                    <a:pt x="776" y="1485"/>
                  </a:moveTo>
                  <a:cubicBezTo>
                    <a:pt x="620" y="1485"/>
                    <a:pt x="620" y="1485"/>
                    <a:pt x="620" y="1485"/>
                  </a:cubicBezTo>
                  <a:cubicBezTo>
                    <a:pt x="624" y="1472"/>
                    <a:pt x="626" y="1458"/>
                    <a:pt x="626" y="1444"/>
                  </a:cubicBezTo>
                  <a:cubicBezTo>
                    <a:pt x="626" y="1436"/>
                    <a:pt x="625" y="1427"/>
                    <a:pt x="624" y="1419"/>
                  </a:cubicBezTo>
                  <a:cubicBezTo>
                    <a:pt x="776" y="1419"/>
                    <a:pt x="776" y="1419"/>
                    <a:pt x="776" y="1419"/>
                  </a:cubicBezTo>
                  <a:lnTo>
                    <a:pt x="776" y="1485"/>
                  </a:lnTo>
                  <a:close/>
                  <a:moveTo>
                    <a:pt x="776" y="1375"/>
                  </a:moveTo>
                  <a:cubicBezTo>
                    <a:pt x="606" y="1375"/>
                    <a:pt x="606" y="1375"/>
                    <a:pt x="606" y="1375"/>
                  </a:cubicBezTo>
                  <a:cubicBezTo>
                    <a:pt x="583" y="1339"/>
                    <a:pt x="543" y="1314"/>
                    <a:pt x="497" y="1314"/>
                  </a:cubicBezTo>
                  <a:cubicBezTo>
                    <a:pt x="450" y="1314"/>
                    <a:pt x="410" y="1339"/>
                    <a:pt x="387" y="1375"/>
                  </a:cubicBezTo>
                  <a:cubicBezTo>
                    <a:pt x="217" y="1375"/>
                    <a:pt x="217" y="1375"/>
                    <a:pt x="217" y="1375"/>
                  </a:cubicBezTo>
                  <a:cubicBezTo>
                    <a:pt x="217" y="1289"/>
                    <a:pt x="217" y="1289"/>
                    <a:pt x="217" y="1289"/>
                  </a:cubicBezTo>
                  <a:cubicBezTo>
                    <a:pt x="776" y="1289"/>
                    <a:pt x="776" y="1289"/>
                    <a:pt x="776" y="1289"/>
                  </a:cubicBezTo>
                  <a:lnTo>
                    <a:pt x="776" y="13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52" name="bcgIcons_Electric charging station ">
            <a:extLst>
              <a:ext uri="{FF2B5EF4-FFF2-40B4-BE49-F238E27FC236}">
                <a16:creationId xmlns:a16="http://schemas.microsoft.com/office/drawing/2014/main" id="{F83898AC-AB72-8AAA-549F-A535087BE326}"/>
              </a:ext>
            </a:extLst>
          </p:cNvPr>
          <p:cNvGrpSpPr>
            <a:grpSpLocks noChangeAspect="1"/>
          </p:cNvGrpSpPr>
          <p:nvPr/>
        </p:nvGrpSpPr>
        <p:grpSpPr>
          <a:xfrm>
            <a:off x="1503854" y="1358992"/>
            <a:ext cx="926636" cy="926636"/>
            <a:chOff x="2670175" y="216"/>
            <a:chExt cx="6858000" cy="6858000"/>
          </a:xfrm>
        </p:grpSpPr>
        <p:sp>
          <p:nvSpPr>
            <p:cNvPr id="53" name="AutoShape 3">
              <a:extLst>
                <a:ext uri="{FF2B5EF4-FFF2-40B4-BE49-F238E27FC236}">
                  <a16:creationId xmlns:a16="http://schemas.microsoft.com/office/drawing/2014/main" id="{A4424E69-A1F8-8074-6D02-2748341F18B0}"/>
                </a:ext>
              </a:extLst>
            </p:cNvPr>
            <p:cNvSpPr>
              <a:spLocks noChangeAspect="1" noChangeArrowheads="1" noTextEdit="1"/>
            </p:cNvSpPr>
            <p:nvPr/>
          </p:nvSpPr>
          <p:spPr bwMode="auto">
            <a:xfrm>
              <a:off x="2670175" y="216"/>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prstTxWarp prst="textNoShape">
                <a:avLst/>
              </a:prstTxWarp>
            </a:bodyPr>
            <a:lstStyle/>
            <a:p>
              <a:pPr defTabSz="913852">
                <a:defRPr/>
              </a:pPr>
              <a:endParaRPr lang="en-US" sz="1798" kern="0">
                <a:solidFill>
                  <a:srgbClr val="030303"/>
                </a:solidFill>
                <a:latin typeface="Arial"/>
              </a:endParaRPr>
            </a:p>
          </p:txBody>
        </p:sp>
        <p:grpSp>
          <p:nvGrpSpPr>
            <p:cNvPr id="54" name="Group 53">
              <a:extLst>
                <a:ext uri="{FF2B5EF4-FFF2-40B4-BE49-F238E27FC236}">
                  <a16:creationId xmlns:a16="http://schemas.microsoft.com/office/drawing/2014/main" id="{A182097E-9902-53C9-9B06-E894BB7E0959}"/>
                </a:ext>
              </a:extLst>
            </p:cNvPr>
            <p:cNvGrpSpPr/>
            <p:nvPr/>
          </p:nvGrpSpPr>
          <p:grpSpPr>
            <a:xfrm>
              <a:off x="3789363" y="708028"/>
              <a:ext cx="4619625" cy="5442379"/>
              <a:chOff x="3789363" y="708025"/>
              <a:chExt cx="4619625" cy="5442378"/>
            </a:xfrm>
          </p:grpSpPr>
          <p:sp>
            <p:nvSpPr>
              <p:cNvPr id="55" name="Freeform 24">
                <a:extLst>
                  <a:ext uri="{FF2B5EF4-FFF2-40B4-BE49-F238E27FC236}">
                    <a16:creationId xmlns:a16="http://schemas.microsoft.com/office/drawing/2014/main" id="{2FA5F2A1-3030-9B82-0B50-EF7112942184}"/>
                  </a:ext>
                </a:extLst>
              </p:cNvPr>
              <p:cNvSpPr>
                <a:spLocks/>
              </p:cNvSpPr>
              <p:nvPr/>
            </p:nvSpPr>
            <p:spPr bwMode="auto">
              <a:xfrm>
                <a:off x="6221413" y="1074737"/>
                <a:ext cx="1943100" cy="5075666"/>
              </a:xfrm>
              <a:custGeom>
                <a:avLst/>
                <a:gdLst>
                  <a:gd name="connsiteX0" fmla="*/ 171859 w 1943100"/>
                  <a:gd name="connsiteY0" fmla="*/ 1927126 h 5075666"/>
                  <a:gd name="connsiteX1" fmla="*/ 339253 w 1943100"/>
                  <a:gd name="connsiteY1" fmla="*/ 1931590 h 5075666"/>
                  <a:gd name="connsiteX2" fmla="*/ 842180 w 1943100"/>
                  <a:gd name="connsiteY2" fmla="*/ 2431653 h 5075666"/>
                  <a:gd name="connsiteX3" fmla="*/ 842180 w 1943100"/>
                  <a:gd name="connsiteY3" fmla="*/ 4452739 h 5075666"/>
                  <a:gd name="connsiteX4" fmla="*/ 1095131 w 1943100"/>
                  <a:gd name="connsiteY4" fmla="*/ 4771231 h 5075666"/>
                  <a:gd name="connsiteX5" fmla="*/ 1419504 w 1943100"/>
                  <a:gd name="connsiteY5" fmla="*/ 4586684 h 5075666"/>
                  <a:gd name="connsiteX6" fmla="*/ 1425456 w 1943100"/>
                  <a:gd name="connsiteY6" fmla="*/ 4336653 h 5075666"/>
                  <a:gd name="connsiteX7" fmla="*/ 1303444 w 1943100"/>
                  <a:gd name="connsiteY7" fmla="*/ 3428801 h 5075666"/>
                  <a:gd name="connsiteX8" fmla="*/ 1187384 w 1943100"/>
                  <a:gd name="connsiteY8" fmla="*/ 2011957 h 5075666"/>
                  <a:gd name="connsiteX9" fmla="*/ 1496878 w 1943100"/>
                  <a:gd name="connsiteY9" fmla="*/ 2011957 h 5075666"/>
                  <a:gd name="connsiteX10" fmla="*/ 1589131 w 1943100"/>
                  <a:gd name="connsiteY10" fmla="*/ 3291880 h 5075666"/>
                  <a:gd name="connsiteX11" fmla="*/ 1734950 w 1943100"/>
                  <a:gd name="connsiteY11" fmla="*/ 4372372 h 5075666"/>
                  <a:gd name="connsiteX12" fmla="*/ 1178456 w 1943100"/>
                  <a:gd name="connsiteY12" fmla="*/ 5074841 h 5075666"/>
                  <a:gd name="connsiteX13" fmla="*/ 541614 w 1943100"/>
                  <a:gd name="connsiteY13" fmla="*/ 4440833 h 5075666"/>
                  <a:gd name="connsiteX14" fmla="*/ 541614 w 1943100"/>
                  <a:gd name="connsiteY14" fmla="*/ 2458442 h 5075666"/>
                  <a:gd name="connsiteX15" fmla="*/ 312470 w 1943100"/>
                  <a:gd name="connsiteY15" fmla="*/ 2229247 h 5075666"/>
                  <a:gd name="connsiteX16" fmla="*/ 0 w 1943100"/>
                  <a:gd name="connsiteY16" fmla="*/ 2229247 h 5075666"/>
                  <a:gd name="connsiteX17" fmla="*/ 0 w 1943100"/>
                  <a:gd name="connsiteY17" fmla="*/ 1931590 h 5075666"/>
                  <a:gd name="connsiteX18" fmla="*/ 171859 w 1943100"/>
                  <a:gd name="connsiteY18" fmla="*/ 1927126 h 5075666"/>
                  <a:gd name="connsiteX19" fmla="*/ 925422 w 1943100"/>
                  <a:gd name="connsiteY19" fmla="*/ 0 h 5075666"/>
                  <a:gd name="connsiteX20" fmla="*/ 1054100 w 1943100"/>
                  <a:gd name="connsiteY20" fmla="*/ 127992 h 5075666"/>
                  <a:gd name="connsiteX21" fmla="*/ 1054100 w 1943100"/>
                  <a:gd name="connsiteY21" fmla="*/ 491133 h 5075666"/>
                  <a:gd name="connsiteX22" fmla="*/ 925422 w 1943100"/>
                  <a:gd name="connsiteY22" fmla="*/ 619125 h 5075666"/>
                  <a:gd name="connsiteX23" fmla="*/ 793750 w 1943100"/>
                  <a:gd name="connsiteY23" fmla="*/ 491133 h 5075666"/>
                  <a:gd name="connsiteX24" fmla="*/ 793750 w 1943100"/>
                  <a:gd name="connsiteY24" fmla="*/ 127992 h 5075666"/>
                  <a:gd name="connsiteX25" fmla="*/ 925422 w 1943100"/>
                  <a:gd name="connsiteY25" fmla="*/ 0 h 5075666"/>
                  <a:gd name="connsiteX26" fmla="*/ 1812611 w 1943100"/>
                  <a:gd name="connsiteY26" fmla="*/ 0 h 5075666"/>
                  <a:gd name="connsiteX27" fmla="*/ 1943100 w 1943100"/>
                  <a:gd name="connsiteY27" fmla="*/ 127992 h 5075666"/>
                  <a:gd name="connsiteX28" fmla="*/ 1943100 w 1943100"/>
                  <a:gd name="connsiteY28" fmla="*/ 491133 h 5075666"/>
                  <a:gd name="connsiteX29" fmla="*/ 1812611 w 1943100"/>
                  <a:gd name="connsiteY29" fmla="*/ 619125 h 5075666"/>
                  <a:gd name="connsiteX30" fmla="*/ 1673225 w 1943100"/>
                  <a:gd name="connsiteY30" fmla="*/ 491133 h 5075666"/>
                  <a:gd name="connsiteX31" fmla="*/ 1673225 w 1943100"/>
                  <a:gd name="connsiteY31" fmla="*/ 127992 h 5075666"/>
                  <a:gd name="connsiteX32" fmla="*/ 1812611 w 1943100"/>
                  <a:gd name="connsiteY32" fmla="*/ 0 h 507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3100" h="5075666">
                    <a:moveTo>
                      <a:pt x="171859" y="1927126"/>
                    </a:moveTo>
                    <a:cubicBezTo>
                      <a:pt x="227657" y="1927126"/>
                      <a:pt x="282711" y="1928614"/>
                      <a:pt x="339253" y="1931590"/>
                    </a:cubicBezTo>
                    <a:cubicBezTo>
                      <a:pt x="660650" y="1931590"/>
                      <a:pt x="842180" y="2110184"/>
                      <a:pt x="842180" y="2431653"/>
                    </a:cubicBezTo>
                    <a:cubicBezTo>
                      <a:pt x="842180" y="3104356"/>
                      <a:pt x="842180" y="3780036"/>
                      <a:pt x="842180" y="4452739"/>
                    </a:cubicBezTo>
                    <a:cubicBezTo>
                      <a:pt x="842180" y="4622403"/>
                      <a:pt x="943360" y="4744442"/>
                      <a:pt x="1095131" y="4771231"/>
                    </a:cubicBezTo>
                    <a:cubicBezTo>
                      <a:pt x="1229047" y="4798020"/>
                      <a:pt x="1380818" y="4720630"/>
                      <a:pt x="1419504" y="4586684"/>
                    </a:cubicBezTo>
                    <a:cubicBezTo>
                      <a:pt x="1440336" y="4506317"/>
                      <a:pt x="1437360" y="4417020"/>
                      <a:pt x="1425456" y="4336653"/>
                    </a:cubicBezTo>
                    <a:cubicBezTo>
                      <a:pt x="1389745" y="4030067"/>
                      <a:pt x="1333203" y="3732411"/>
                      <a:pt x="1303444" y="3428801"/>
                    </a:cubicBezTo>
                    <a:cubicBezTo>
                      <a:pt x="1258806" y="2964458"/>
                      <a:pt x="1226071" y="2500114"/>
                      <a:pt x="1187384" y="2011957"/>
                    </a:cubicBezTo>
                    <a:cubicBezTo>
                      <a:pt x="1187384" y="2011957"/>
                      <a:pt x="1187384" y="2011957"/>
                      <a:pt x="1496878" y="2011957"/>
                    </a:cubicBezTo>
                    <a:cubicBezTo>
                      <a:pt x="1526637" y="2431653"/>
                      <a:pt x="1547468" y="2863254"/>
                      <a:pt x="1589131" y="3291880"/>
                    </a:cubicBezTo>
                    <a:cubicBezTo>
                      <a:pt x="1624841" y="3655020"/>
                      <a:pt x="1690311" y="4012208"/>
                      <a:pt x="1734950" y="4372372"/>
                    </a:cubicBezTo>
                    <a:cubicBezTo>
                      <a:pt x="1779588" y="4753372"/>
                      <a:pt x="1538540" y="5056981"/>
                      <a:pt x="1178456" y="5074841"/>
                    </a:cubicBezTo>
                    <a:cubicBezTo>
                      <a:pt x="821349" y="5092700"/>
                      <a:pt x="541614" y="4818856"/>
                      <a:pt x="541614" y="4440833"/>
                    </a:cubicBezTo>
                    <a:cubicBezTo>
                      <a:pt x="541614" y="3780036"/>
                      <a:pt x="541614" y="3119239"/>
                      <a:pt x="541614" y="2458442"/>
                    </a:cubicBezTo>
                    <a:cubicBezTo>
                      <a:pt x="541614" y="2270918"/>
                      <a:pt x="499951" y="2229247"/>
                      <a:pt x="312470" y="2229247"/>
                    </a:cubicBezTo>
                    <a:cubicBezTo>
                      <a:pt x="211289" y="2229247"/>
                      <a:pt x="110109" y="2229247"/>
                      <a:pt x="0" y="2229247"/>
                    </a:cubicBezTo>
                    <a:cubicBezTo>
                      <a:pt x="0" y="2229247"/>
                      <a:pt x="0" y="2229247"/>
                      <a:pt x="0" y="1931590"/>
                    </a:cubicBezTo>
                    <a:cubicBezTo>
                      <a:pt x="59518" y="1928614"/>
                      <a:pt x="116060" y="1927126"/>
                      <a:pt x="171859" y="1927126"/>
                    </a:cubicBezTo>
                    <a:close/>
                    <a:moveTo>
                      <a:pt x="925422" y="0"/>
                    </a:moveTo>
                    <a:cubicBezTo>
                      <a:pt x="997242" y="0"/>
                      <a:pt x="1054100" y="59531"/>
                      <a:pt x="1054100" y="127992"/>
                    </a:cubicBezTo>
                    <a:cubicBezTo>
                      <a:pt x="1054100" y="491133"/>
                      <a:pt x="1054100" y="491133"/>
                      <a:pt x="1054100" y="491133"/>
                    </a:cubicBezTo>
                    <a:cubicBezTo>
                      <a:pt x="1054100" y="559594"/>
                      <a:pt x="997242" y="619125"/>
                      <a:pt x="925422" y="619125"/>
                    </a:cubicBezTo>
                    <a:cubicBezTo>
                      <a:pt x="850608" y="619125"/>
                      <a:pt x="793750" y="559594"/>
                      <a:pt x="793750" y="491133"/>
                    </a:cubicBezTo>
                    <a:cubicBezTo>
                      <a:pt x="793750" y="127992"/>
                      <a:pt x="793750" y="127992"/>
                      <a:pt x="793750" y="127992"/>
                    </a:cubicBezTo>
                    <a:cubicBezTo>
                      <a:pt x="793750" y="59531"/>
                      <a:pt x="850608" y="0"/>
                      <a:pt x="925422" y="0"/>
                    </a:cubicBezTo>
                    <a:close/>
                    <a:moveTo>
                      <a:pt x="1812611" y="0"/>
                    </a:moveTo>
                    <a:cubicBezTo>
                      <a:pt x="1883787" y="0"/>
                      <a:pt x="1943100" y="59531"/>
                      <a:pt x="1943100" y="127992"/>
                    </a:cubicBezTo>
                    <a:cubicBezTo>
                      <a:pt x="1943100" y="491133"/>
                      <a:pt x="1943100" y="491133"/>
                      <a:pt x="1943100" y="491133"/>
                    </a:cubicBezTo>
                    <a:cubicBezTo>
                      <a:pt x="1943100" y="559594"/>
                      <a:pt x="1883787" y="619125"/>
                      <a:pt x="1812611" y="619125"/>
                    </a:cubicBezTo>
                    <a:cubicBezTo>
                      <a:pt x="1735504" y="619125"/>
                      <a:pt x="1673225" y="559594"/>
                      <a:pt x="1673225" y="491133"/>
                    </a:cubicBezTo>
                    <a:cubicBezTo>
                      <a:pt x="1673225" y="127992"/>
                      <a:pt x="1673225" y="127992"/>
                      <a:pt x="1673225" y="127992"/>
                    </a:cubicBezTo>
                    <a:cubicBezTo>
                      <a:pt x="1673225" y="59531"/>
                      <a:pt x="1735504" y="0"/>
                      <a:pt x="1812611" y="0"/>
                    </a:cubicBezTo>
                    <a:close/>
                  </a:path>
                </a:pathLst>
              </a:custGeom>
              <a:solidFill>
                <a:schemeClr val="accent1"/>
              </a:solidFill>
              <a:ln>
                <a:noFill/>
              </a:ln>
            </p:spPr>
            <p:txBody>
              <a:bodyPr vert="horz" wrap="square" lIns="91392" tIns="45696" rIns="91392" bIns="45696" numCol="1" anchor="t" anchorCtr="0" compatLnSpc="1">
                <a:prstTxWarp prst="textNoShape">
                  <a:avLst/>
                </a:prstTxWarp>
                <a:noAutofit/>
              </a:bodyPr>
              <a:lstStyle/>
              <a:p>
                <a:pPr defTabSz="913852">
                  <a:defRPr/>
                </a:pPr>
                <a:endParaRPr lang="en-US" sz="1798" kern="0">
                  <a:solidFill>
                    <a:srgbClr val="030303"/>
                  </a:solidFill>
                  <a:latin typeface="Arial"/>
                </a:endParaRPr>
              </a:p>
            </p:txBody>
          </p:sp>
          <p:sp>
            <p:nvSpPr>
              <p:cNvPr id="56" name="Freeform 23">
                <a:extLst>
                  <a:ext uri="{FF2B5EF4-FFF2-40B4-BE49-F238E27FC236}">
                    <a16:creationId xmlns:a16="http://schemas.microsoft.com/office/drawing/2014/main" id="{E25148F7-669C-115B-1B64-116C33C8EBBE}"/>
                  </a:ext>
                </a:extLst>
              </p:cNvPr>
              <p:cNvSpPr>
                <a:spLocks/>
              </p:cNvSpPr>
              <p:nvPr/>
            </p:nvSpPr>
            <p:spPr bwMode="auto">
              <a:xfrm>
                <a:off x="3789363" y="708025"/>
                <a:ext cx="4619625" cy="5387977"/>
              </a:xfrm>
              <a:custGeom>
                <a:avLst/>
                <a:gdLst>
                  <a:gd name="connsiteX0" fmla="*/ 1182870 w 4619625"/>
                  <a:gd name="connsiteY0" fmla="*/ 2290808 h 5387975"/>
                  <a:gd name="connsiteX1" fmla="*/ 1169987 w 4619625"/>
                  <a:gd name="connsiteY1" fmla="*/ 2301878 h 5387975"/>
                  <a:gd name="connsiteX2" fmla="*/ 559792 w 4619625"/>
                  <a:gd name="connsiteY2" fmla="*/ 3415237 h 5387975"/>
                  <a:gd name="connsiteX3" fmla="*/ 589558 w 4619625"/>
                  <a:gd name="connsiteY3" fmla="*/ 3453936 h 5387975"/>
                  <a:gd name="connsiteX4" fmla="*/ 952698 w 4619625"/>
                  <a:gd name="connsiteY4" fmla="*/ 3358676 h 5387975"/>
                  <a:gd name="connsiteX5" fmla="*/ 985440 w 4619625"/>
                  <a:gd name="connsiteY5" fmla="*/ 3388444 h 5387975"/>
                  <a:gd name="connsiteX6" fmla="*/ 881261 w 4619625"/>
                  <a:gd name="connsiteY6" fmla="*/ 4025500 h 5387975"/>
                  <a:gd name="connsiteX7" fmla="*/ 928886 w 4619625"/>
                  <a:gd name="connsiteY7" fmla="*/ 4040384 h 5387975"/>
                  <a:gd name="connsiteX8" fmla="*/ 1539081 w 4619625"/>
                  <a:gd name="connsiteY8" fmla="*/ 2927026 h 5387975"/>
                  <a:gd name="connsiteX9" fmla="*/ 1506339 w 4619625"/>
                  <a:gd name="connsiteY9" fmla="*/ 2888326 h 5387975"/>
                  <a:gd name="connsiteX10" fmla="*/ 1149151 w 4619625"/>
                  <a:gd name="connsiteY10" fmla="*/ 2986564 h 5387975"/>
                  <a:gd name="connsiteX11" fmla="*/ 1113433 w 4619625"/>
                  <a:gd name="connsiteY11" fmla="*/ 2956795 h 5387975"/>
                  <a:gd name="connsiteX12" fmla="*/ 1217612 w 4619625"/>
                  <a:gd name="connsiteY12" fmla="*/ 2316763 h 5387975"/>
                  <a:gd name="connsiteX13" fmla="*/ 1182870 w 4619625"/>
                  <a:gd name="connsiteY13" fmla="*/ 2290808 h 5387975"/>
                  <a:gd name="connsiteX14" fmla="*/ 2982912 w 4619625"/>
                  <a:gd name="connsiteY14" fmla="*/ 1152525 h 5387975"/>
                  <a:gd name="connsiteX15" fmla="*/ 4619625 w 4619625"/>
                  <a:gd name="connsiteY15" fmla="*/ 1152525 h 5387975"/>
                  <a:gd name="connsiteX16" fmla="*/ 4619625 w 4619625"/>
                  <a:gd name="connsiteY16" fmla="*/ 1381807 h 5387975"/>
                  <a:gd name="connsiteX17" fmla="*/ 3798293 w 4619625"/>
                  <a:gd name="connsiteY17" fmla="*/ 2206625 h 5387975"/>
                  <a:gd name="connsiteX18" fmla="*/ 2982912 w 4619625"/>
                  <a:gd name="connsiteY18" fmla="*/ 1381807 h 5387975"/>
                  <a:gd name="connsiteX19" fmla="*/ 2982912 w 4619625"/>
                  <a:gd name="connsiteY19" fmla="*/ 1152525 h 5387975"/>
                  <a:gd name="connsiteX20" fmla="*/ 1127820 w 4619625"/>
                  <a:gd name="connsiteY20" fmla="*/ 295275 h 5387975"/>
                  <a:gd name="connsiteX21" fmla="*/ 496561 w 4619625"/>
                  <a:gd name="connsiteY21" fmla="*/ 298252 h 5387975"/>
                  <a:gd name="connsiteX22" fmla="*/ 305992 w 4619625"/>
                  <a:gd name="connsiteY22" fmla="*/ 479822 h 5387975"/>
                  <a:gd name="connsiteX23" fmla="*/ 300037 w 4619625"/>
                  <a:gd name="connsiteY23" fmla="*/ 1542455 h 5387975"/>
                  <a:gd name="connsiteX24" fmla="*/ 484651 w 4619625"/>
                  <a:gd name="connsiteY24" fmla="*/ 1724025 h 5387975"/>
                  <a:gd name="connsiteX25" fmla="*/ 1765034 w 4619625"/>
                  <a:gd name="connsiteY25" fmla="*/ 1718072 h 5387975"/>
                  <a:gd name="connsiteX26" fmla="*/ 1952625 w 4619625"/>
                  <a:gd name="connsiteY26" fmla="*/ 1530549 h 5387975"/>
                  <a:gd name="connsiteX27" fmla="*/ 1952625 w 4619625"/>
                  <a:gd name="connsiteY27" fmla="*/ 482799 h 5387975"/>
                  <a:gd name="connsiteX28" fmla="*/ 1762056 w 4619625"/>
                  <a:gd name="connsiteY28" fmla="*/ 298252 h 5387975"/>
                  <a:gd name="connsiteX29" fmla="*/ 1127820 w 4619625"/>
                  <a:gd name="connsiteY29" fmla="*/ 295275 h 5387975"/>
                  <a:gd name="connsiteX30" fmla="*/ 434693 w 4619625"/>
                  <a:gd name="connsiteY30" fmla="*/ 0 h 5387975"/>
                  <a:gd name="connsiteX31" fmla="*/ 1813207 w 4619625"/>
                  <a:gd name="connsiteY31" fmla="*/ 0 h 5387975"/>
                  <a:gd name="connsiteX32" fmla="*/ 2247900 w 4619625"/>
                  <a:gd name="connsiteY32" fmla="*/ 434610 h 5387975"/>
                  <a:gd name="connsiteX33" fmla="*/ 2247900 w 4619625"/>
                  <a:gd name="connsiteY33" fmla="*/ 5387975 h 5387975"/>
                  <a:gd name="connsiteX34" fmla="*/ 0 w 4619625"/>
                  <a:gd name="connsiteY34" fmla="*/ 5387975 h 5387975"/>
                  <a:gd name="connsiteX35" fmla="*/ 0 w 4619625"/>
                  <a:gd name="connsiteY35" fmla="*/ 434610 h 5387975"/>
                  <a:gd name="connsiteX36" fmla="*/ 434693 w 4619625"/>
                  <a:gd name="connsiteY36" fmla="*/ 0 h 538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19625" h="5387975">
                    <a:moveTo>
                      <a:pt x="1182870" y="2290808"/>
                    </a:moveTo>
                    <a:cubicBezTo>
                      <a:pt x="1177615" y="2292390"/>
                      <a:pt x="1172964" y="2295925"/>
                      <a:pt x="1169987" y="2301878"/>
                    </a:cubicBezTo>
                    <a:cubicBezTo>
                      <a:pt x="559792" y="3415237"/>
                      <a:pt x="559792" y="3415237"/>
                      <a:pt x="559792" y="3415237"/>
                    </a:cubicBezTo>
                    <a:cubicBezTo>
                      <a:pt x="550862" y="3439052"/>
                      <a:pt x="568722" y="3459890"/>
                      <a:pt x="589558" y="3453936"/>
                    </a:cubicBezTo>
                    <a:cubicBezTo>
                      <a:pt x="952698" y="3358676"/>
                      <a:pt x="952698" y="3358676"/>
                      <a:pt x="952698" y="3358676"/>
                    </a:cubicBezTo>
                    <a:cubicBezTo>
                      <a:pt x="970558" y="3349745"/>
                      <a:pt x="988417" y="3367606"/>
                      <a:pt x="985440" y="3388444"/>
                    </a:cubicBezTo>
                    <a:cubicBezTo>
                      <a:pt x="881261" y="4025500"/>
                      <a:pt x="881261" y="4025500"/>
                      <a:pt x="881261" y="4025500"/>
                    </a:cubicBezTo>
                    <a:cubicBezTo>
                      <a:pt x="875308" y="4052292"/>
                      <a:pt x="914003" y="4067176"/>
                      <a:pt x="928886" y="4040384"/>
                    </a:cubicBezTo>
                    <a:cubicBezTo>
                      <a:pt x="1539081" y="2927026"/>
                      <a:pt x="1539081" y="2927026"/>
                      <a:pt x="1539081" y="2927026"/>
                    </a:cubicBezTo>
                    <a:cubicBezTo>
                      <a:pt x="1550987" y="2903211"/>
                      <a:pt x="1533128" y="2882373"/>
                      <a:pt x="1506339" y="2888326"/>
                    </a:cubicBezTo>
                    <a:cubicBezTo>
                      <a:pt x="1149151" y="2986564"/>
                      <a:pt x="1149151" y="2986564"/>
                      <a:pt x="1149151" y="2986564"/>
                    </a:cubicBezTo>
                    <a:cubicBezTo>
                      <a:pt x="1128315" y="2992518"/>
                      <a:pt x="1110456" y="2977633"/>
                      <a:pt x="1113433" y="2956795"/>
                    </a:cubicBezTo>
                    <a:cubicBezTo>
                      <a:pt x="1217612" y="2316763"/>
                      <a:pt x="1217612" y="2316763"/>
                      <a:pt x="1217612" y="2316763"/>
                    </a:cubicBezTo>
                    <a:cubicBezTo>
                      <a:pt x="1219845" y="2298901"/>
                      <a:pt x="1198637" y="2286064"/>
                      <a:pt x="1182870" y="2290808"/>
                    </a:cubicBezTo>
                    <a:close/>
                    <a:moveTo>
                      <a:pt x="2982912" y="1152525"/>
                    </a:moveTo>
                    <a:cubicBezTo>
                      <a:pt x="4619625" y="1152525"/>
                      <a:pt x="4619625" y="1152525"/>
                      <a:pt x="4619625" y="1152525"/>
                    </a:cubicBezTo>
                    <a:cubicBezTo>
                      <a:pt x="4619625" y="1381807"/>
                      <a:pt x="4619625" y="1381807"/>
                      <a:pt x="4619625" y="1381807"/>
                    </a:cubicBezTo>
                    <a:cubicBezTo>
                      <a:pt x="4619625" y="1837392"/>
                      <a:pt x="4253597" y="2206625"/>
                      <a:pt x="3798293" y="2206625"/>
                    </a:cubicBezTo>
                    <a:cubicBezTo>
                      <a:pt x="3345965" y="2206625"/>
                      <a:pt x="2982912" y="1837392"/>
                      <a:pt x="2982912" y="1381807"/>
                    </a:cubicBezTo>
                    <a:cubicBezTo>
                      <a:pt x="2982912" y="1152525"/>
                      <a:pt x="2982912" y="1152525"/>
                      <a:pt x="2982912" y="1152525"/>
                    </a:cubicBezTo>
                    <a:close/>
                    <a:moveTo>
                      <a:pt x="1127820" y="295275"/>
                    </a:moveTo>
                    <a:cubicBezTo>
                      <a:pt x="919386" y="295275"/>
                      <a:pt x="707973" y="295275"/>
                      <a:pt x="496561" y="298252"/>
                    </a:cubicBezTo>
                    <a:cubicBezTo>
                      <a:pt x="353635" y="298252"/>
                      <a:pt x="305992" y="342900"/>
                      <a:pt x="305992" y="479822"/>
                    </a:cubicBezTo>
                    <a:cubicBezTo>
                      <a:pt x="300037" y="834033"/>
                      <a:pt x="305992" y="1188244"/>
                      <a:pt x="300037" y="1542455"/>
                    </a:cubicBezTo>
                    <a:cubicBezTo>
                      <a:pt x="300037" y="1667470"/>
                      <a:pt x="365545" y="1724025"/>
                      <a:pt x="484651" y="1724025"/>
                    </a:cubicBezTo>
                    <a:cubicBezTo>
                      <a:pt x="910453" y="1724025"/>
                      <a:pt x="1339232" y="1724025"/>
                      <a:pt x="1765034" y="1718072"/>
                    </a:cubicBezTo>
                    <a:cubicBezTo>
                      <a:pt x="1902005" y="1718072"/>
                      <a:pt x="1952625" y="1670447"/>
                      <a:pt x="1952625" y="1530549"/>
                    </a:cubicBezTo>
                    <a:cubicBezTo>
                      <a:pt x="1952625" y="1185267"/>
                      <a:pt x="1952625" y="834033"/>
                      <a:pt x="1952625" y="482799"/>
                    </a:cubicBezTo>
                    <a:cubicBezTo>
                      <a:pt x="1952625" y="345877"/>
                      <a:pt x="1902005" y="298252"/>
                      <a:pt x="1762056" y="298252"/>
                    </a:cubicBezTo>
                    <a:cubicBezTo>
                      <a:pt x="1550644" y="295275"/>
                      <a:pt x="1339232" y="295275"/>
                      <a:pt x="1127820" y="295275"/>
                    </a:cubicBezTo>
                    <a:close/>
                    <a:moveTo>
                      <a:pt x="434693" y="0"/>
                    </a:moveTo>
                    <a:cubicBezTo>
                      <a:pt x="434693" y="0"/>
                      <a:pt x="434693" y="0"/>
                      <a:pt x="1813207" y="0"/>
                    </a:cubicBezTo>
                    <a:cubicBezTo>
                      <a:pt x="2054372" y="0"/>
                      <a:pt x="2247900" y="196468"/>
                      <a:pt x="2247900" y="434610"/>
                    </a:cubicBezTo>
                    <a:cubicBezTo>
                      <a:pt x="2247900" y="434610"/>
                      <a:pt x="2247900" y="434610"/>
                      <a:pt x="2247900" y="5387975"/>
                    </a:cubicBezTo>
                    <a:cubicBezTo>
                      <a:pt x="2247900" y="5387975"/>
                      <a:pt x="2247900" y="5387975"/>
                      <a:pt x="0" y="5387975"/>
                    </a:cubicBezTo>
                    <a:cubicBezTo>
                      <a:pt x="0" y="5387975"/>
                      <a:pt x="0" y="5387975"/>
                      <a:pt x="0" y="434610"/>
                    </a:cubicBezTo>
                    <a:cubicBezTo>
                      <a:pt x="0" y="196468"/>
                      <a:pt x="193528" y="0"/>
                      <a:pt x="434693" y="0"/>
                    </a:cubicBezTo>
                    <a:close/>
                  </a:path>
                </a:pathLst>
              </a:custGeom>
              <a:solidFill>
                <a:schemeClr val="tx2"/>
              </a:solidFill>
              <a:ln>
                <a:noFill/>
              </a:ln>
            </p:spPr>
            <p:txBody>
              <a:bodyPr vert="horz" wrap="square" lIns="91392" tIns="45696" rIns="91392" bIns="45696" numCol="1" anchor="t" anchorCtr="0" compatLnSpc="1">
                <a:prstTxWarp prst="textNoShape">
                  <a:avLst/>
                </a:prstTxWarp>
                <a:noAutofit/>
              </a:bodyPr>
              <a:lstStyle/>
              <a:p>
                <a:pPr defTabSz="913852">
                  <a:defRPr/>
                </a:pPr>
                <a:endParaRPr lang="en-US" sz="1798" kern="0">
                  <a:solidFill>
                    <a:srgbClr val="030303"/>
                  </a:solidFill>
                  <a:latin typeface="Arial"/>
                </a:endParaRPr>
              </a:p>
            </p:txBody>
          </p:sp>
        </p:grpSp>
      </p:grpSp>
      <p:grpSp>
        <p:nvGrpSpPr>
          <p:cNvPr id="57" name="Group 56">
            <a:extLst>
              <a:ext uri="{FF2B5EF4-FFF2-40B4-BE49-F238E27FC236}">
                <a16:creationId xmlns:a16="http://schemas.microsoft.com/office/drawing/2014/main" id="{C7B2ECE3-9382-87A2-198D-FFD855034DA5}"/>
              </a:ext>
            </a:extLst>
          </p:cNvPr>
          <p:cNvGrpSpPr/>
          <p:nvPr/>
        </p:nvGrpSpPr>
        <p:grpSpPr>
          <a:xfrm>
            <a:off x="7083095" y="1457959"/>
            <a:ext cx="855746" cy="689595"/>
            <a:chOff x="1950880" y="5394266"/>
            <a:chExt cx="855746" cy="689595"/>
          </a:xfrm>
        </p:grpSpPr>
        <p:sp>
          <p:nvSpPr>
            <p:cNvPr id="58" name="Freeform 5">
              <a:extLst>
                <a:ext uri="{FF2B5EF4-FFF2-40B4-BE49-F238E27FC236}">
                  <a16:creationId xmlns:a16="http://schemas.microsoft.com/office/drawing/2014/main" id="{9E8909B6-9ED5-9299-D3D5-06D0F2D10BD6}"/>
                </a:ext>
              </a:extLst>
            </p:cNvPr>
            <p:cNvSpPr>
              <a:spLocks/>
            </p:cNvSpPr>
            <p:nvPr/>
          </p:nvSpPr>
          <p:spPr bwMode="auto">
            <a:xfrm>
              <a:off x="2424617" y="5795713"/>
              <a:ext cx="221193" cy="288148"/>
            </a:xfrm>
            <a:custGeom>
              <a:avLst/>
              <a:gdLst>
                <a:gd name="T0" fmla="*/ 566 w 610"/>
                <a:gd name="T1" fmla="*/ 635 h 761"/>
                <a:gd name="T2" fmla="*/ 566 w 610"/>
                <a:gd name="T3" fmla="*/ 669 h 761"/>
                <a:gd name="T4" fmla="*/ 356 w 610"/>
                <a:gd name="T5" fmla="*/ 717 h 761"/>
                <a:gd name="T6" fmla="*/ 356 w 610"/>
                <a:gd name="T7" fmla="*/ 547 h 761"/>
                <a:gd name="T8" fmla="*/ 346 w 610"/>
                <a:gd name="T9" fmla="*/ 529 h 761"/>
                <a:gd name="T10" fmla="*/ 328 w 610"/>
                <a:gd name="T11" fmla="*/ 526 h 761"/>
                <a:gd name="T12" fmla="*/ 242 w 610"/>
                <a:gd name="T13" fmla="*/ 531 h 761"/>
                <a:gd name="T14" fmla="*/ 154 w 610"/>
                <a:gd name="T15" fmla="*/ 521 h 761"/>
                <a:gd name="T16" fmla="*/ 147 w 610"/>
                <a:gd name="T17" fmla="*/ 336 h 761"/>
                <a:gd name="T18" fmla="*/ 141 w 610"/>
                <a:gd name="T19" fmla="*/ 318 h 761"/>
                <a:gd name="T20" fmla="*/ 123 w 610"/>
                <a:gd name="T21" fmla="*/ 312 h 761"/>
                <a:gd name="T22" fmla="*/ 54 w 610"/>
                <a:gd name="T23" fmla="*/ 297 h 761"/>
                <a:gd name="T24" fmla="*/ 79 w 610"/>
                <a:gd name="T25" fmla="*/ 261 h 761"/>
                <a:gd name="T26" fmla="*/ 130 w 610"/>
                <a:gd name="T27" fmla="*/ 180 h 761"/>
                <a:gd name="T28" fmla="*/ 138 w 610"/>
                <a:gd name="T29" fmla="*/ 104 h 761"/>
                <a:gd name="T30" fmla="*/ 140 w 610"/>
                <a:gd name="T31" fmla="*/ 67 h 761"/>
                <a:gd name="T32" fmla="*/ 142 w 610"/>
                <a:gd name="T33" fmla="*/ 47 h 761"/>
                <a:gd name="T34" fmla="*/ 107 w 610"/>
                <a:gd name="T35" fmla="*/ 0 h 761"/>
                <a:gd name="T36" fmla="*/ 96 w 610"/>
                <a:gd name="T37" fmla="*/ 64 h 761"/>
                <a:gd name="T38" fmla="*/ 94 w 610"/>
                <a:gd name="T39" fmla="*/ 103 h 761"/>
                <a:gd name="T40" fmla="*/ 90 w 610"/>
                <a:gd name="T41" fmla="*/ 164 h 761"/>
                <a:gd name="T42" fmla="*/ 48 w 610"/>
                <a:gd name="T43" fmla="*/ 230 h 761"/>
                <a:gd name="T44" fmla="*/ 11 w 610"/>
                <a:gd name="T45" fmla="*/ 313 h 761"/>
                <a:gd name="T46" fmla="*/ 102 w 610"/>
                <a:gd name="T47" fmla="*/ 357 h 761"/>
                <a:gd name="T48" fmla="*/ 100 w 610"/>
                <a:gd name="T49" fmla="*/ 425 h 761"/>
                <a:gd name="T50" fmla="*/ 122 w 610"/>
                <a:gd name="T51" fmla="*/ 552 h 761"/>
                <a:gd name="T52" fmla="*/ 244 w 610"/>
                <a:gd name="T53" fmla="*/ 575 h 761"/>
                <a:gd name="T54" fmla="*/ 312 w 610"/>
                <a:gd name="T55" fmla="*/ 572 h 761"/>
                <a:gd name="T56" fmla="*/ 312 w 610"/>
                <a:gd name="T57" fmla="*/ 738 h 761"/>
                <a:gd name="T58" fmla="*/ 332 w 610"/>
                <a:gd name="T59" fmla="*/ 760 h 761"/>
                <a:gd name="T60" fmla="*/ 355 w 610"/>
                <a:gd name="T61" fmla="*/ 761 h 761"/>
                <a:gd name="T62" fmla="*/ 600 w 610"/>
                <a:gd name="T63" fmla="*/ 701 h 761"/>
                <a:gd name="T64" fmla="*/ 610 w 610"/>
                <a:gd name="T65" fmla="*/ 682 h 761"/>
                <a:gd name="T66" fmla="*/ 610 w 610"/>
                <a:gd name="T67" fmla="*/ 622 h 761"/>
                <a:gd name="T68" fmla="*/ 566 w 610"/>
                <a:gd name="T69" fmla="*/ 63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0" h="761">
                  <a:moveTo>
                    <a:pt x="566" y="635"/>
                  </a:moveTo>
                  <a:cubicBezTo>
                    <a:pt x="566" y="669"/>
                    <a:pt x="566" y="669"/>
                    <a:pt x="566" y="669"/>
                  </a:cubicBezTo>
                  <a:cubicBezTo>
                    <a:pt x="490" y="711"/>
                    <a:pt x="396" y="716"/>
                    <a:pt x="356" y="717"/>
                  </a:cubicBezTo>
                  <a:cubicBezTo>
                    <a:pt x="356" y="547"/>
                    <a:pt x="356" y="547"/>
                    <a:pt x="356" y="547"/>
                  </a:cubicBezTo>
                  <a:cubicBezTo>
                    <a:pt x="356" y="540"/>
                    <a:pt x="352" y="533"/>
                    <a:pt x="346" y="529"/>
                  </a:cubicBezTo>
                  <a:cubicBezTo>
                    <a:pt x="340" y="526"/>
                    <a:pt x="334" y="525"/>
                    <a:pt x="328" y="526"/>
                  </a:cubicBezTo>
                  <a:cubicBezTo>
                    <a:pt x="322" y="527"/>
                    <a:pt x="284" y="530"/>
                    <a:pt x="242" y="531"/>
                  </a:cubicBezTo>
                  <a:cubicBezTo>
                    <a:pt x="171" y="531"/>
                    <a:pt x="155" y="522"/>
                    <a:pt x="154" y="521"/>
                  </a:cubicBezTo>
                  <a:cubicBezTo>
                    <a:pt x="144" y="506"/>
                    <a:pt x="141" y="422"/>
                    <a:pt x="147" y="336"/>
                  </a:cubicBezTo>
                  <a:cubicBezTo>
                    <a:pt x="148" y="329"/>
                    <a:pt x="145" y="323"/>
                    <a:pt x="141" y="318"/>
                  </a:cubicBezTo>
                  <a:cubicBezTo>
                    <a:pt x="136" y="314"/>
                    <a:pt x="129" y="311"/>
                    <a:pt x="123" y="312"/>
                  </a:cubicBezTo>
                  <a:cubicBezTo>
                    <a:pt x="82" y="317"/>
                    <a:pt x="61" y="305"/>
                    <a:pt x="54" y="297"/>
                  </a:cubicBezTo>
                  <a:cubicBezTo>
                    <a:pt x="56" y="290"/>
                    <a:pt x="64" y="276"/>
                    <a:pt x="79" y="261"/>
                  </a:cubicBezTo>
                  <a:cubicBezTo>
                    <a:pt x="108" y="233"/>
                    <a:pt x="126" y="192"/>
                    <a:pt x="130" y="180"/>
                  </a:cubicBezTo>
                  <a:cubicBezTo>
                    <a:pt x="136" y="166"/>
                    <a:pt x="137" y="142"/>
                    <a:pt x="138" y="104"/>
                  </a:cubicBezTo>
                  <a:cubicBezTo>
                    <a:pt x="138" y="90"/>
                    <a:pt x="139" y="77"/>
                    <a:pt x="140" y="67"/>
                  </a:cubicBezTo>
                  <a:cubicBezTo>
                    <a:pt x="140" y="62"/>
                    <a:pt x="141" y="55"/>
                    <a:pt x="142" y="47"/>
                  </a:cubicBezTo>
                  <a:cubicBezTo>
                    <a:pt x="130" y="32"/>
                    <a:pt x="118" y="16"/>
                    <a:pt x="107" y="0"/>
                  </a:cubicBezTo>
                  <a:cubicBezTo>
                    <a:pt x="102" y="20"/>
                    <a:pt x="97" y="46"/>
                    <a:pt x="96" y="64"/>
                  </a:cubicBezTo>
                  <a:cubicBezTo>
                    <a:pt x="95" y="74"/>
                    <a:pt x="94" y="88"/>
                    <a:pt x="94" y="103"/>
                  </a:cubicBezTo>
                  <a:cubicBezTo>
                    <a:pt x="94" y="123"/>
                    <a:pt x="93" y="156"/>
                    <a:pt x="90" y="164"/>
                  </a:cubicBezTo>
                  <a:cubicBezTo>
                    <a:pt x="81" y="184"/>
                    <a:pt x="66" y="212"/>
                    <a:pt x="48" y="230"/>
                  </a:cubicBezTo>
                  <a:cubicBezTo>
                    <a:pt x="29" y="249"/>
                    <a:pt x="0" y="287"/>
                    <a:pt x="11" y="313"/>
                  </a:cubicBezTo>
                  <a:cubicBezTo>
                    <a:pt x="18" y="329"/>
                    <a:pt x="45" y="356"/>
                    <a:pt x="102" y="357"/>
                  </a:cubicBezTo>
                  <a:cubicBezTo>
                    <a:pt x="101" y="375"/>
                    <a:pt x="100" y="399"/>
                    <a:pt x="100" y="425"/>
                  </a:cubicBezTo>
                  <a:cubicBezTo>
                    <a:pt x="100" y="516"/>
                    <a:pt x="111" y="540"/>
                    <a:pt x="122" y="552"/>
                  </a:cubicBezTo>
                  <a:cubicBezTo>
                    <a:pt x="133" y="563"/>
                    <a:pt x="157" y="575"/>
                    <a:pt x="244" y="575"/>
                  </a:cubicBezTo>
                  <a:cubicBezTo>
                    <a:pt x="258" y="575"/>
                    <a:pt x="288" y="574"/>
                    <a:pt x="312" y="572"/>
                  </a:cubicBezTo>
                  <a:cubicBezTo>
                    <a:pt x="312" y="738"/>
                    <a:pt x="312" y="738"/>
                    <a:pt x="312" y="738"/>
                  </a:cubicBezTo>
                  <a:cubicBezTo>
                    <a:pt x="312" y="750"/>
                    <a:pt x="320" y="759"/>
                    <a:pt x="332" y="760"/>
                  </a:cubicBezTo>
                  <a:cubicBezTo>
                    <a:pt x="333" y="760"/>
                    <a:pt x="342" y="761"/>
                    <a:pt x="355" y="761"/>
                  </a:cubicBezTo>
                  <a:cubicBezTo>
                    <a:pt x="401" y="761"/>
                    <a:pt x="511" y="755"/>
                    <a:pt x="600" y="701"/>
                  </a:cubicBezTo>
                  <a:cubicBezTo>
                    <a:pt x="606" y="697"/>
                    <a:pt x="610" y="690"/>
                    <a:pt x="610" y="682"/>
                  </a:cubicBezTo>
                  <a:cubicBezTo>
                    <a:pt x="610" y="622"/>
                    <a:pt x="610" y="622"/>
                    <a:pt x="610" y="622"/>
                  </a:cubicBezTo>
                  <a:cubicBezTo>
                    <a:pt x="594" y="628"/>
                    <a:pt x="580" y="632"/>
                    <a:pt x="566" y="635"/>
                  </a:cubicBezTo>
                  <a:close/>
                </a:path>
              </a:pathLst>
            </a:custGeom>
            <a:solidFill>
              <a:schemeClr val="tx2"/>
            </a:solidFill>
            <a:ln w="9525" cap="flat" cmpd="sng" algn="ctr">
              <a:no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9" name="Freeform 6">
              <a:extLst>
                <a:ext uri="{FF2B5EF4-FFF2-40B4-BE49-F238E27FC236}">
                  <a16:creationId xmlns:a16="http://schemas.microsoft.com/office/drawing/2014/main" id="{3C1712DC-2B97-0664-8B46-49A74BE9DCC3}"/>
                </a:ext>
              </a:extLst>
            </p:cNvPr>
            <p:cNvSpPr>
              <a:spLocks/>
            </p:cNvSpPr>
            <p:nvPr/>
          </p:nvSpPr>
          <p:spPr bwMode="auto">
            <a:xfrm>
              <a:off x="2461967" y="5709289"/>
              <a:ext cx="344659" cy="319244"/>
            </a:xfrm>
            <a:custGeom>
              <a:avLst/>
              <a:gdLst>
                <a:gd name="T0" fmla="*/ 10 w 951"/>
                <a:gd name="T1" fmla="*/ 156 h 843"/>
                <a:gd name="T2" fmla="*/ 525 w 951"/>
                <a:gd name="T3" fmla="*/ 564 h 843"/>
                <a:gd name="T4" fmla="*/ 414 w 951"/>
                <a:gd name="T5" fmla="*/ 822 h 843"/>
                <a:gd name="T6" fmla="*/ 714 w 951"/>
                <a:gd name="T7" fmla="*/ 218 h 843"/>
                <a:gd name="T8" fmla="*/ 332 w 951"/>
                <a:gd name="T9" fmla="*/ 0 h 843"/>
                <a:gd name="T10" fmla="*/ 10 w 951"/>
                <a:gd name="T11" fmla="*/ 156 h 843"/>
              </a:gdLst>
              <a:ahLst/>
              <a:cxnLst>
                <a:cxn ang="0">
                  <a:pos x="T0" y="T1"/>
                </a:cxn>
                <a:cxn ang="0">
                  <a:pos x="T2" y="T3"/>
                </a:cxn>
                <a:cxn ang="0">
                  <a:pos x="T4" y="T5"/>
                </a:cxn>
                <a:cxn ang="0">
                  <a:pos x="T6" y="T7"/>
                </a:cxn>
                <a:cxn ang="0">
                  <a:pos x="T8" y="T9"/>
                </a:cxn>
                <a:cxn ang="0">
                  <a:pos x="T10" y="T11"/>
                </a:cxn>
              </a:cxnLst>
              <a:rect l="0" t="0" r="r" b="b"/>
              <a:pathLst>
                <a:path w="951" h="843">
                  <a:moveTo>
                    <a:pt x="10" y="156"/>
                  </a:moveTo>
                  <a:cubicBezTo>
                    <a:pt x="155" y="417"/>
                    <a:pt x="525" y="564"/>
                    <a:pt x="525" y="564"/>
                  </a:cubicBezTo>
                  <a:cubicBezTo>
                    <a:pt x="581" y="694"/>
                    <a:pt x="396" y="801"/>
                    <a:pt x="414" y="822"/>
                  </a:cubicBezTo>
                  <a:cubicBezTo>
                    <a:pt x="432" y="843"/>
                    <a:pt x="951" y="708"/>
                    <a:pt x="714" y="218"/>
                  </a:cubicBezTo>
                  <a:cubicBezTo>
                    <a:pt x="662" y="111"/>
                    <a:pt x="538" y="0"/>
                    <a:pt x="332" y="0"/>
                  </a:cubicBezTo>
                  <a:cubicBezTo>
                    <a:pt x="97" y="0"/>
                    <a:pt x="0" y="107"/>
                    <a:pt x="10" y="15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60" name="Freeform 7">
              <a:extLst>
                <a:ext uri="{FF2B5EF4-FFF2-40B4-BE49-F238E27FC236}">
                  <a16:creationId xmlns:a16="http://schemas.microsoft.com/office/drawing/2014/main" id="{13C82082-426B-3834-A454-08119FAD80DA}"/>
                </a:ext>
              </a:extLst>
            </p:cNvPr>
            <p:cNvSpPr>
              <a:spLocks/>
            </p:cNvSpPr>
            <p:nvPr/>
          </p:nvSpPr>
          <p:spPr bwMode="auto">
            <a:xfrm>
              <a:off x="2037770" y="5785819"/>
              <a:ext cx="250608" cy="295821"/>
            </a:xfrm>
            <a:custGeom>
              <a:avLst/>
              <a:gdLst>
                <a:gd name="T0" fmla="*/ 641 w 691"/>
                <a:gd name="T1" fmla="*/ 238 h 781"/>
                <a:gd name="T2" fmla="*/ 633 w 691"/>
                <a:gd name="T3" fmla="*/ 230 h 781"/>
                <a:gd name="T4" fmla="*/ 596 w 691"/>
                <a:gd name="T5" fmla="*/ 156 h 781"/>
                <a:gd name="T6" fmla="*/ 591 w 691"/>
                <a:gd name="T7" fmla="*/ 121 h 781"/>
                <a:gd name="T8" fmla="*/ 581 w 691"/>
                <a:gd name="T9" fmla="*/ 60 h 781"/>
                <a:gd name="T10" fmla="*/ 573 w 691"/>
                <a:gd name="T11" fmla="*/ 0 h 781"/>
                <a:gd name="T12" fmla="*/ 530 w 691"/>
                <a:gd name="T13" fmla="*/ 4 h 781"/>
                <a:gd name="T14" fmla="*/ 529 w 691"/>
                <a:gd name="T15" fmla="*/ 4 h 781"/>
                <a:gd name="T16" fmla="*/ 540 w 691"/>
                <a:gd name="T17" fmla="*/ 74 h 781"/>
                <a:gd name="T18" fmla="*/ 547 w 691"/>
                <a:gd name="T19" fmla="*/ 124 h 781"/>
                <a:gd name="T20" fmla="*/ 554 w 691"/>
                <a:gd name="T21" fmla="*/ 171 h 781"/>
                <a:gd name="T22" fmla="*/ 600 w 691"/>
                <a:gd name="T23" fmla="*/ 259 h 781"/>
                <a:gd name="T24" fmla="*/ 608 w 691"/>
                <a:gd name="T25" fmla="*/ 268 h 781"/>
                <a:gd name="T26" fmla="*/ 639 w 691"/>
                <a:gd name="T27" fmla="*/ 306 h 781"/>
                <a:gd name="T28" fmla="*/ 570 w 691"/>
                <a:gd name="T29" fmla="*/ 323 h 781"/>
                <a:gd name="T30" fmla="*/ 552 w 691"/>
                <a:gd name="T31" fmla="*/ 330 h 781"/>
                <a:gd name="T32" fmla="*/ 546 w 691"/>
                <a:gd name="T33" fmla="*/ 348 h 781"/>
                <a:gd name="T34" fmla="*/ 554 w 691"/>
                <a:gd name="T35" fmla="*/ 486 h 781"/>
                <a:gd name="T36" fmla="*/ 553 w 691"/>
                <a:gd name="T37" fmla="*/ 493 h 781"/>
                <a:gd name="T38" fmla="*/ 546 w 691"/>
                <a:gd name="T39" fmla="*/ 556 h 781"/>
                <a:gd name="T40" fmla="*/ 369 w 691"/>
                <a:gd name="T41" fmla="*/ 558 h 781"/>
                <a:gd name="T42" fmla="*/ 351 w 691"/>
                <a:gd name="T43" fmla="*/ 563 h 781"/>
                <a:gd name="T44" fmla="*/ 344 w 691"/>
                <a:gd name="T45" fmla="*/ 580 h 781"/>
                <a:gd name="T46" fmla="*/ 344 w 691"/>
                <a:gd name="T47" fmla="*/ 736 h 781"/>
                <a:gd name="T48" fmla="*/ 44 w 691"/>
                <a:gd name="T49" fmla="*/ 684 h 781"/>
                <a:gd name="T50" fmla="*/ 44 w 691"/>
                <a:gd name="T51" fmla="*/ 571 h 781"/>
                <a:gd name="T52" fmla="*/ 1 w 691"/>
                <a:gd name="T53" fmla="*/ 539 h 781"/>
                <a:gd name="T54" fmla="*/ 0 w 691"/>
                <a:gd name="T55" fmla="*/ 538 h 781"/>
                <a:gd name="T56" fmla="*/ 0 w 691"/>
                <a:gd name="T57" fmla="*/ 699 h 781"/>
                <a:gd name="T58" fmla="*/ 14 w 691"/>
                <a:gd name="T59" fmla="*/ 719 h 781"/>
                <a:gd name="T60" fmla="*/ 365 w 691"/>
                <a:gd name="T61" fmla="*/ 781 h 781"/>
                <a:gd name="T62" fmla="*/ 366 w 691"/>
                <a:gd name="T63" fmla="*/ 781 h 781"/>
                <a:gd name="T64" fmla="*/ 388 w 691"/>
                <a:gd name="T65" fmla="*/ 759 h 781"/>
                <a:gd name="T66" fmla="*/ 388 w 691"/>
                <a:gd name="T67" fmla="*/ 605 h 781"/>
                <a:gd name="T68" fmla="*/ 567 w 691"/>
                <a:gd name="T69" fmla="*/ 594 h 781"/>
                <a:gd name="T70" fmla="*/ 597 w 691"/>
                <a:gd name="T71" fmla="*/ 496 h 781"/>
                <a:gd name="T72" fmla="*/ 597 w 691"/>
                <a:gd name="T73" fmla="*/ 489 h 781"/>
                <a:gd name="T74" fmla="*/ 592 w 691"/>
                <a:gd name="T75" fmla="*/ 368 h 781"/>
                <a:gd name="T76" fmla="*/ 682 w 691"/>
                <a:gd name="T77" fmla="*/ 318 h 781"/>
                <a:gd name="T78" fmla="*/ 641 w 691"/>
                <a:gd name="T79" fmla="*/ 238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1" h="781">
                  <a:moveTo>
                    <a:pt x="641" y="238"/>
                  </a:moveTo>
                  <a:cubicBezTo>
                    <a:pt x="638" y="235"/>
                    <a:pt x="635" y="232"/>
                    <a:pt x="633" y="230"/>
                  </a:cubicBezTo>
                  <a:cubicBezTo>
                    <a:pt x="621" y="217"/>
                    <a:pt x="608" y="190"/>
                    <a:pt x="596" y="156"/>
                  </a:cubicBezTo>
                  <a:cubicBezTo>
                    <a:pt x="593" y="149"/>
                    <a:pt x="592" y="135"/>
                    <a:pt x="591" y="121"/>
                  </a:cubicBezTo>
                  <a:cubicBezTo>
                    <a:pt x="589" y="101"/>
                    <a:pt x="587" y="79"/>
                    <a:pt x="581" y="60"/>
                  </a:cubicBezTo>
                  <a:cubicBezTo>
                    <a:pt x="576" y="45"/>
                    <a:pt x="574" y="20"/>
                    <a:pt x="573" y="0"/>
                  </a:cubicBezTo>
                  <a:cubicBezTo>
                    <a:pt x="562" y="3"/>
                    <a:pt x="549" y="3"/>
                    <a:pt x="530" y="4"/>
                  </a:cubicBezTo>
                  <a:cubicBezTo>
                    <a:pt x="530" y="4"/>
                    <a:pt x="530" y="4"/>
                    <a:pt x="529" y="4"/>
                  </a:cubicBezTo>
                  <a:cubicBezTo>
                    <a:pt x="530" y="24"/>
                    <a:pt x="533" y="54"/>
                    <a:pt x="540" y="74"/>
                  </a:cubicBezTo>
                  <a:cubicBezTo>
                    <a:pt x="544" y="88"/>
                    <a:pt x="546" y="107"/>
                    <a:pt x="547" y="124"/>
                  </a:cubicBezTo>
                  <a:cubicBezTo>
                    <a:pt x="549" y="143"/>
                    <a:pt x="550" y="158"/>
                    <a:pt x="554" y="171"/>
                  </a:cubicBezTo>
                  <a:cubicBezTo>
                    <a:pt x="564" y="199"/>
                    <a:pt x="580" y="237"/>
                    <a:pt x="600" y="259"/>
                  </a:cubicBezTo>
                  <a:cubicBezTo>
                    <a:pt x="603" y="262"/>
                    <a:pt x="606" y="265"/>
                    <a:pt x="608" y="268"/>
                  </a:cubicBezTo>
                  <a:cubicBezTo>
                    <a:pt x="617" y="278"/>
                    <a:pt x="635" y="297"/>
                    <a:pt x="639" y="306"/>
                  </a:cubicBezTo>
                  <a:cubicBezTo>
                    <a:pt x="634" y="315"/>
                    <a:pt x="614" y="327"/>
                    <a:pt x="570" y="323"/>
                  </a:cubicBezTo>
                  <a:cubicBezTo>
                    <a:pt x="563" y="322"/>
                    <a:pt x="556" y="325"/>
                    <a:pt x="552" y="330"/>
                  </a:cubicBezTo>
                  <a:cubicBezTo>
                    <a:pt x="547" y="334"/>
                    <a:pt x="545" y="341"/>
                    <a:pt x="546" y="348"/>
                  </a:cubicBezTo>
                  <a:cubicBezTo>
                    <a:pt x="546" y="348"/>
                    <a:pt x="557" y="439"/>
                    <a:pt x="554" y="486"/>
                  </a:cubicBezTo>
                  <a:cubicBezTo>
                    <a:pt x="553" y="493"/>
                    <a:pt x="553" y="493"/>
                    <a:pt x="553" y="493"/>
                  </a:cubicBezTo>
                  <a:cubicBezTo>
                    <a:pt x="551" y="519"/>
                    <a:pt x="550" y="548"/>
                    <a:pt x="546" y="556"/>
                  </a:cubicBezTo>
                  <a:cubicBezTo>
                    <a:pt x="531" y="561"/>
                    <a:pt x="466" y="571"/>
                    <a:pt x="369" y="558"/>
                  </a:cubicBezTo>
                  <a:cubicBezTo>
                    <a:pt x="362" y="557"/>
                    <a:pt x="356" y="559"/>
                    <a:pt x="351" y="563"/>
                  </a:cubicBezTo>
                  <a:cubicBezTo>
                    <a:pt x="346" y="568"/>
                    <a:pt x="344" y="574"/>
                    <a:pt x="344" y="580"/>
                  </a:cubicBezTo>
                  <a:cubicBezTo>
                    <a:pt x="344" y="736"/>
                    <a:pt x="344" y="736"/>
                    <a:pt x="344" y="736"/>
                  </a:cubicBezTo>
                  <a:cubicBezTo>
                    <a:pt x="291" y="734"/>
                    <a:pt x="155" y="726"/>
                    <a:pt x="44" y="684"/>
                  </a:cubicBezTo>
                  <a:cubicBezTo>
                    <a:pt x="44" y="571"/>
                    <a:pt x="44" y="571"/>
                    <a:pt x="44" y="571"/>
                  </a:cubicBezTo>
                  <a:cubicBezTo>
                    <a:pt x="28" y="561"/>
                    <a:pt x="7" y="544"/>
                    <a:pt x="1" y="539"/>
                  </a:cubicBezTo>
                  <a:cubicBezTo>
                    <a:pt x="0" y="538"/>
                    <a:pt x="0" y="538"/>
                    <a:pt x="0" y="538"/>
                  </a:cubicBezTo>
                  <a:cubicBezTo>
                    <a:pt x="0" y="699"/>
                    <a:pt x="0" y="699"/>
                    <a:pt x="0" y="699"/>
                  </a:cubicBezTo>
                  <a:cubicBezTo>
                    <a:pt x="0" y="708"/>
                    <a:pt x="5" y="716"/>
                    <a:pt x="14" y="719"/>
                  </a:cubicBezTo>
                  <a:cubicBezTo>
                    <a:pt x="161" y="779"/>
                    <a:pt x="350" y="781"/>
                    <a:pt x="365" y="781"/>
                  </a:cubicBezTo>
                  <a:cubicBezTo>
                    <a:pt x="365" y="781"/>
                    <a:pt x="366" y="781"/>
                    <a:pt x="366" y="781"/>
                  </a:cubicBezTo>
                  <a:cubicBezTo>
                    <a:pt x="378" y="780"/>
                    <a:pt x="388" y="771"/>
                    <a:pt x="388" y="759"/>
                  </a:cubicBezTo>
                  <a:cubicBezTo>
                    <a:pt x="388" y="605"/>
                    <a:pt x="388" y="605"/>
                    <a:pt x="388" y="605"/>
                  </a:cubicBezTo>
                  <a:cubicBezTo>
                    <a:pt x="479" y="614"/>
                    <a:pt x="548" y="605"/>
                    <a:pt x="567" y="594"/>
                  </a:cubicBezTo>
                  <a:cubicBezTo>
                    <a:pt x="591" y="582"/>
                    <a:pt x="593" y="551"/>
                    <a:pt x="597" y="496"/>
                  </a:cubicBezTo>
                  <a:cubicBezTo>
                    <a:pt x="597" y="489"/>
                    <a:pt x="597" y="489"/>
                    <a:pt x="597" y="489"/>
                  </a:cubicBezTo>
                  <a:cubicBezTo>
                    <a:pt x="600" y="454"/>
                    <a:pt x="595" y="399"/>
                    <a:pt x="592" y="368"/>
                  </a:cubicBezTo>
                  <a:cubicBezTo>
                    <a:pt x="660" y="366"/>
                    <a:pt x="678" y="330"/>
                    <a:pt x="682" y="318"/>
                  </a:cubicBezTo>
                  <a:cubicBezTo>
                    <a:pt x="691" y="293"/>
                    <a:pt x="667" y="266"/>
                    <a:pt x="641" y="2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61" name="Freeform 8">
              <a:extLst>
                <a:ext uri="{FF2B5EF4-FFF2-40B4-BE49-F238E27FC236}">
                  <a16:creationId xmlns:a16="http://schemas.microsoft.com/office/drawing/2014/main" id="{101F873B-FFBD-A4EF-9F09-C766021EB811}"/>
                </a:ext>
              </a:extLst>
            </p:cNvPr>
            <p:cNvSpPr>
              <a:spLocks/>
            </p:cNvSpPr>
            <p:nvPr/>
          </p:nvSpPr>
          <p:spPr bwMode="auto">
            <a:xfrm>
              <a:off x="1950880" y="5699193"/>
              <a:ext cx="322598" cy="279465"/>
            </a:xfrm>
            <a:custGeom>
              <a:avLst/>
              <a:gdLst>
                <a:gd name="T0" fmla="*/ 866 w 890"/>
                <a:gd name="T1" fmla="*/ 58 h 738"/>
                <a:gd name="T2" fmla="*/ 810 w 890"/>
                <a:gd name="T3" fmla="*/ 183 h 738"/>
                <a:gd name="T4" fmla="*/ 807 w 890"/>
                <a:gd name="T5" fmla="*/ 186 h 738"/>
                <a:gd name="T6" fmla="*/ 550 w 890"/>
                <a:gd name="T7" fmla="*/ 245 h 738"/>
                <a:gd name="T8" fmla="*/ 462 w 890"/>
                <a:gd name="T9" fmla="*/ 440 h 738"/>
                <a:gd name="T10" fmla="*/ 400 w 890"/>
                <a:gd name="T11" fmla="*/ 445 h 738"/>
                <a:gd name="T12" fmla="*/ 396 w 890"/>
                <a:gd name="T13" fmla="*/ 442 h 738"/>
                <a:gd name="T14" fmla="*/ 277 w 890"/>
                <a:gd name="T15" fmla="*/ 338 h 738"/>
                <a:gd name="T16" fmla="*/ 276 w 890"/>
                <a:gd name="T17" fmla="*/ 565 h 738"/>
                <a:gd name="T18" fmla="*/ 277 w 890"/>
                <a:gd name="T19" fmla="*/ 566 h 738"/>
                <a:gd name="T20" fmla="*/ 277 w 890"/>
                <a:gd name="T21" fmla="*/ 733 h 738"/>
                <a:gd name="T22" fmla="*/ 271 w 890"/>
                <a:gd name="T23" fmla="*/ 736 h 738"/>
                <a:gd name="T24" fmla="*/ 108 w 890"/>
                <a:gd name="T25" fmla="*/ 237 h 738"/>
                <a:gd name="T26" fmla="*/ 478 w 890"/>
                <a:gd name="T27" fmla="*/ 0 h 738"/>
                <a:gd name="T28" fmla="*/ 866 w 890"/>
                <a:gd name="T29" fmla="*/ 5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0" h="738">
                  <a:moveTo>
                    <a:pt x="866" y="58"/>
                  </a:moveTo>
                  <a:cubicBezTo>
                    <a:pt x="890" y="58"/>
                    <a:pt x="821" y="133"/>
                    <a:pt x="810" y="183"/>
                  </a:cubicBezTo>
                  <a:cubicBezTo>
                    <a:pt x="809" y="184"/>
                    <a:pt x="808" y="185"/>
                    <a:pt x="807" y="186"/>
                  </a:cubicBezTo>
                  <a:cubicBezTo>
                    <a:pt x="782" y="194"/>
                    <a:pt x="643" y="177"/>
                    <a:pt x="550" y="245"/>
                  </a:cubicBezTo>
                  <a:cubicBezTo>
                    <a:pt x="500" y="281"/>
                    <a:pt x="462" y="339"/>
                    <a:pt x="462" y="440"/>
                  </a:cubicBezTo>
                  <a:cubicBezTo>
                    <a:pt x="462" y="453"/>
                    <a:pt x="412" y="447"/>
                    <a:pt x="400" y="445"/>
                  </a:cubicBezTo>
                  <a:cubicBezTo>
                    <a:pt x="398" y="445"/>
                    <a:pt x="397" y="444"/>
                    <a:pt x="396" y="442"/>
                  </a:cubicBezTo>
                  <a:cubicBezTo>
                    <a:pt x="394" y="422"/>
                    <a:pt x="370" y="289"/>
                    <a:pt x="277" y="338"/>
                  </a:cubicBezTo>
                  <a:cubicBezTo>
                    <a:pt x="189" y="383"/>
                    <a:pt x="270" y="552"/>
                    <a:pt x="276" y="565"/>
                  </a:cubicBezTo>
                  <a:cubicBezTo>
                    <a:pt x="277" y="565"/>
                    <a:pt x="277" y="565"/>
                    <a:pt x="277" y="566"/>
                  </a:cubicBezTo>
                  <a:cubicBezTo>
                    <a:pt x="277" y="733"/>
                    <a:pt x="277" y="733"/>
                    <a:pt x="277" y="733"/>
                  </a:cubicBezTo>
                  <a:cubicBezTo>
                    <a:pt x="277" y="736"/>
                    <a:pt x="273" y="738"/>
                    <a:pt x="271" y="736"/>
                  </a:cubicBezTo>
                  <a:cubicBezTo>
                    <a:pt x="230" y="698"/>
                    <a:pt x="0" y="468"/>
                    <a:pt x="108" y="237"/>
                  </a:cubicBezTo>
                  <a:cubicBezTo>
                    <a:pt x="160" y="127"/>
                    <a:pt x="266" y="0"/>
                    <a:pt x="478" y="0"/>
                  </a:cubicBezTo>
                  <a:cubicBezTo>
                    <a:pt x="720" y="0"/>
                    <a:pt x="641" y="62"/>
                    <a:pt x="866" y="5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62" name="Freeform 10">
              <a:extLst>
                <a:ext uri="{FF2B5EF4-FFF2-40B4-BE49-F238E27FC236}">
                  <a16:creationId xmlns:a16="http://schemas.microsoft.com/office/drawing/2014/main" id="{154FB667-A9B3-8E24-CC34-6AD49DA35A3F}"/>
                </a:ext>
              </a:extLst>
            </p:cNvPr>
            <p:cNvSpPr>
              <a:spLocks noEditPoints="1"/>
            </p:cNvSpPr>
            <p:nvPr/>
          </p:nvSpPr>
          <p:spPr bwMode="auto">
            <a:xfrm>
              <a:off x="2212569" y="5394266"/>
              <a:ext cx="315002" cy="329067"/>
            </a:xfrm>
            <a:custGeom>
              <a:avLst/>
              <a:gdLst>
                <a:gd name="T0" fmla="*/ 0 w 457"/>
                <a:gd name="T1" fmla="*/ 52 h 457"/>
                <a:gd name="T2" fmla="*/ 0 w 457"/>
                <a:gd name="T3" fmla="*/ 276 h 457"/>
                <a:gd name="T4" fmla="*/ 51 w 457"/>
                <a:gd name="T5" fmla="*/ 328 h 457"/>
                <a:gd name="T6" fmla="*/ 176 w 457"/>
                <a:gd name="T7" fmla="*/ 328 h 457"/>
                <a:gd name="T8" fmla="*/ 287 w 457"/>
                <a:gd name="T9" fmla="*/ 448 h 457"/>
                <a:gd name="T10" fmla="*/ 304 w 457"/>
                <a:gd name="T11" fmla="*/ 457 h 457"/>
                <a:gd name="T12" fmla="*/ 316 w 457"/>
                <a:gd name="T13" fmla="*/ 448 h 457"/>
                <a:gd name="T14" fmla="*/ 316 w 457"/>
                <a:gd name="T15" fmla="*/ 328 h 457"/>
                <a:gd name="T16" fmla="*/ 405 w 457"/>
                <a:gd name="T17" fmla="*/ 328 h 457"/>
                <a:gd name="T18" fmla="*/ 457 w 457"/>
                <a:gd name="T19" fmla="*/ 276 h 457"/>
                <a:gd name="T20" fmla="*/ 457 w 457"/>
                <a:gd name="T21" fmla="*/ 52 h 457"/>
                <a:gd name="T22" fmla="*/ 405 w 457"/>
                <a:gd name="T23" fmla="*/ 0 h 457"/>
                <a:gd name="T24" fmla="*/ 51 w 457"/>
                <a:gd name="T25" fmla="*/ 0 h 457"/>
                <a:gd name="T26" fmla="*/ 29 w 457"/>
                <a:gd name="T27" fmla="*/ 5 h 457"/>
                <a:gd name="T28" fmla="*/ 0 w 457"/>
                <a:gd name="T29" fmla="*/ 52 h 457"/>
                <a:gd name="T30" fmla="*/ 61 w 457"/>
                <a:gd name="T31" fmla="*/ 208 h 457"/>
                <a:gd name="T32" fmla="*/ 388 w 457"/>
                <a:gd name="T33" fmla="*/ 208 h 457"/>
                <a:gd name="T34" fmla="*/ 388 w 457"/>
                <a:gd name="T35" fmla="*/ 239 h 457"/>
                <a:gd name="T36" fmla="*/ 61 w 457"/>
                <a:gd name="T37" fmla="*/ 239 h 457"/>
                <a:gd name="T38" fmla="*/ 61 w 457"/>
                <a:gd name="T39" fmla="*/ 208 h 457"/>
                <a:gd name="T40" fmla="*/ 61 w 457"/>
                <a:gd name="T41" fmla="*/ 208 h 457"/>
                <a:gd name="T42" fmla="*/ 61 w 457"/>
                <a:gd name="T43" fmla="*/ 146 h 457"/>
                <a:gd name="T44" fmla="*/ 388 w 457"/>
                <a:gd name="T45" fmla="*/ 146 h 457"/>
                <a:gd name="T46" fmla="*/ 388 w 457"/>
                <a:gd name="T47" fmla="*/ 176 h 457"/>
                <a:gd name="T48" fmla="*/ 61 w 457"/>
                <a:gd name="T49" fmla="*/ 176 h 457"/>
                <a:gd name="T50" fmla="*/ 61 w 457"/>
                <a:gd name="T51" fmla="*/ 146 h 457"/>
                <a:gd name="T52" fmla="*/ 61 w 457"/>
                <a:gd name="T53" fmla="*/ 146 h 457"/>
                <a:gd name="T54" fmla="*/ 61 w 457"/>
                <a:gd name="T55" fmla="*/ 83 h 457"/>
                <a:gd name="T56" fmla="*/ 388 w 457"/>
                <a:gd name="T57" fmla="*/ 83 h 457"/>
                <a:gd name="T58" fmla="*/ 388 w 457"/>
                <a:gd name="T59" fmla="*/ 113 h 457"/>
                <a:gd name="T60" fmla="*/ 61 w 457"/>
                <a:gd name="T61" fmla="*/ 113 h 457"/>
                <a:gd name="T62" fmla="*/ 61 w 457"/>
                <a:gd name="T63" fmla="*/ 83 h 457"/>
                <a:gd name="T64" fmla="*/ 61 w 457"/>
                <a:gd name="T65" fmla="*/ 83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7" h="457">
                  <a:moveTo>
                    <a:pt x="0" y="52"/>
                  </a:moveTo>
                  <a:cubicBezTo>
                    <a:pt x="0" y="276"/>
                    <a:pt x="0" y="276"/>
                    <a:pt x="0" y="276"/>
                  </a:cubicBezTo>
                  <a:cubicBezTo>
                    <a:pt x="0" y="305"/>
                    <a:pt x="22" y="328"/>
                    <a:pt x="51" y="328"/>
                  </a:cubicBezTo>
                  <a:cubicBezTo>
                    <a:pt x="176" y="328"/>
                    <a:pt x="176" y="328"/>
                    <a:pt x="176" y="328"/>
                  </a:cubicBezTo>
                  <a:cubicBezTo>
                    <a:pt x="221" y="373"/>
                    <a:pt x="272" y="432"/>
                    <a:pt x="287" y="448"/>
                  </a:cubicBezTo>
                  <a:cubicBezTo>
                    <a:pt x="294" y="455"/>
                    <a:pt x="300" y="457"/>
                    <a:pt x="304" y="457"/>
                  </a:cubicBezTo>
                  <a:cubicBezTo>
                    <a:pt x="313" y="457"/>
                    <a:pt x="316" y="448"/>
                    <a:pt x="316" y="448"/>
                  </a:cubicBezTo>
                  <a:cubicBezTo>
                    <a:pt x="316" y="328"/>
                    <a:pt x="316" y="328"/>
                    <a:pt x="316" y="328"/>
                  </a:cubicBezTo>
                  <a:cubicBezTo>
                    <a:pt x="405" y="328"/>
                    <a:pt x="405" y="328"/>
                    <a:pt x="405" y="328"/>
                  </a:cubicBezTo>
                  <a:cubicBezTo>
                    <a:pt x="434" y="328"/>
                    <a:pt x="457" y="305"/>
                    <a:pt x="457" y="276"/>
                  </a:cubicBezTo>
                  <a:cubicBezTo>
                    <a:pt x="457" y="52"/>
                    <a:pt x="457" y="52"/>
                    <a:pt x="457" y="52"/>
                  </a:cubicBezTo>
                  <a:cubicBezTo>
                    <a:pt x="457" y="23"/>
                    <a:pt x="434" y="0"/>
                    <a:pt x="405" y="0"/>
                  </a:cubicBezTo>
                  <a:cubicBezTo>
                    <a:pt x="51" y="0"/>
                    <a:pt x="51" y="0"/>
                    <a:pt x="51" y="0"/>
                  </a:cubicBezTo>
                  <a:cubicBezTo>
                    <a:pt x="43" y="0"/>
                    <a:pt x="36" y="2"/>
                    <a:pt x="29" y="5"/>
                  </a:cubicBezTo>
                  <a:cubicBezTo>
                    <a:pt x="12" y="13"/>
                    <a:pt x="0" y="30"/>
                    <a:pt x="0" y="52"/>
                  </a:cubicBezTo>
                  <a:close/>
                  <a:moveTo>
                    <a:pt x="61" y="208"/>
                  </a:moveTo>
                  <a:cubicBezTo>
                    <a:pt x="388" y="208"/>
                    <a:pt x="388" y="208"/>
                    <a:pt x="388" y="208"/>
                  </a:cubicBezTo>
                  <a:cubicBezTo>
                    <a:pt x="388" y="239"/>
                    <a:pt x="388" y="239"/>
                    <a:pt x="388" y="239"/>
                  </a:cubicBezTo>
                  <a:cubicBezTo>
                    <a:pt x="61" y="239"/>
                    <a:pt x="61" y="239"/>
                    <a:pt x="61" y="239"/>
                  </a:cubicBezTo>
                  <a:cubicBezTo>
                    <a:pt x="61" y="208"/>
                    <a:pt x="61" y="208"/>
                    <a:pt x="61" y="208"/>
                  </a:cubicBezTo>
                  <a:cubicBezTo>
                    <a:pt x="61" y="208"/>
                    <a:pt x="61" y="208"/>
                    <a:pt x="61" y="208"/>
                  </a:cubicBezTo>
                  <a:close/>
                  <a:moveTo>
                    <a:pt x="61" y="146"/>
                  </a:moveTo>
                  <a:cubicBezTo>
                    <a:pt x="388" y="146"/>
                    <a:pt x="388" y="146"/>
                    <a:pt x="388" y="146"/>
                  </a:cubicBezTo>
                  <a:cubicBezTo>
                    <a:pt x="388" y="176"/>
                    <a:pt x="388" y="176"/>
                    <a:pt x="388" y="176"/>
                  </a:cubicBezTo>
                  <a:cubicBezTo>
                    <a:pt x="61" y="176"/>
                    <a:pt x="61" y="176"/>
                    <a:pt x="61" y="176"/>
                  </a:cubicBezTo>
                  <a:cubicBezTo>
                    <a:pt x="61" y="146"/>
                    <a:pt x="61" y="146"/>
                    <a:pt x="61" y="146"/>
                  </a:cubicBezTo>
                  <a:cubicBezTo>
                    <a:pt x="61" y="146"/>
                    <a:pt x="61" y="146"/>
                    <a:pt x="61" y="146"/>
                  </a:cubicBezTo>
                  <a:close/>
                  <a:moveTo>
                    <a:pt x="61" y="83"/>
                  </a:moveTo>
                  <a:cubicBezTo>
                    <a:pt x="388" y="83"/>
                    <a:pt x="388" y="83"/>
                    <a:pt x="388" y="83"/>
                  </a:cubicBezTo>
                  <a:cubicBezTo>
                    <a:pt x="388" y="113"/>
                    <a:pt x="388" y="113"/>
                    <a:pt x="388" y="113"/>
                  </a:cubicBezTo>
                  <a:cubicBezTo>
                    <a:pt x="61" y="113"/>
                    <a:pt x="61" y="113"/>
                    <a:pt x="61" y="113"/>
                  </a:cubicBezTo>
                  <a:cubicBezTo>
                    <a:pt x="61" y="83"/>
                    <a:pt x="61" y="83"/>
                    <a:pt x="61" y="83"/>
                  </a:cubicBezTo>
                  <a:cubicBezTo>
                    <a:pt x="61" y="83"/>
                    <a:pt x="61" y="83"/>
                    <a:pt x="61" y="8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sp>
        <p:nvSpPr>
          <p:cNvPr id="14" name="TextBox 23">
            <a:extLst>
              <a:ext uri="{FF2B5EF4-FFF2-40B4-BE49-F238E27FC236}">
                <a16:creationId xmlns:a16="http://schemas.microsoft.com/office/drawing/2014/main" id="{479EBA07-D185-A833-A755-8829567BE559}"/>
              </a:ext>
            </a:extLst>
          </p:cNvPr>
          <p:cNvSpPr txBox="1">
            <a:spLocks noChangeArrowheads="1"/>
          </p:cNvSpPr>
          <p:nvPr/>
        </p:nvSpPr>
        <p:spPr bwMode="auto">
          <a:xfrm>
            <a:off x="613244" y="2644899"/>
            <a:ext cx="2624998" cy="593368"/>
          </a:xfrm>
          <a:prstGeom prst="rect">
            <a:avLst/>
          </a:prstGeom>
          <a:solidFill>
            <a:schemeClr val="accent1"/>
          </a:solidFill>
          <a:ln>
            <a:noFill/>
          </a:ln>
        </p:spPr>
        <p:txBody>
          <a:bodyPr lIns="73133" tIns="73133" rIns="73133" bIns="731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altLang="en-US" sz="1500" b="1">
                <a:solidFill>
                  <a:schemeClr val="bg1"/>
                </a:solidFill>
                <a:latin typeface="Arial" panose="020B0604020202020204" pitchFamily="34" charset="0"/>
                <a:ea typeface="ＭＳ Ｐゴシック" panose="020B0600070205080204" pitchFamily="34" charset="-128"/>
              </a:rPr>
              <a:t>EV Infrastructure Incentives</a:t>
            </a:r>
          </a:p>
        </p:txBody>
      </p:sp>
      <p:sp>
        <p:nvSpPr>
          <p:cNvPr id="15" name="TextBox 23">
            <a:extLst>
              <a:ext uri="{FF2B5EF4-FFF2-40B4-BE49-F238E27FC236}">
                <a16:creationId xmlns:a16="http://schemas.microsoft.com/office/drawing/2014/main" id="{63D7B393-2A20-829C-2D9D-97024A632F6A}"/>
              </a:ext>
            </a:extLst>
          </p:cNvPr>
          <p:cNvSpPr txBox="1">
            <a:spLocks noChangeArrowheads="1"/>
          </p:cNvSpPr>
          <p:nvPr/>
        </p:nvSpPr>
        <p:spPr bwMode="auto">
          <a:xfrm>
            <a:off x="3393416" y="2644899"/>
            <a:ext cx="2624998" cy="593368"/>
          </a:xfrm>
          <a:prstGeom prst="rect">
            <a:avLst/>
          </a:prstGeom>
          <a:solidFill>
            <a:schemeClr val="accent1"/>
          </a:solidFill>
          <a:ln>
            <a:noFill/>
          </a:ln>
        </p:spPr>
        <p:txBody>
          <a:bodyPr lIns="73133" tIns="73133" rIns="73133" bIns="731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altLang="en-US" sz="1500" b="1">
                <a:solidFill>
                  <a:schemeClr val="bg1"/>
                </a:solidFill>
                <a:latin typeface="Arial" panose="020B0604020202020204" pitchFamily="34" charset="0"/>
                <a:ea typeface="ＭＳ Ｐゴシック" panose="020B0600070205080204" pitchFamily="34" charset="-128"/>
              </a:rPr>
              <a:t>Managed Charging Incentives</a:t>
            </a:r>
          </a:p>
        </p:txBody>
      </p:sp>
      <p:sp>
        <p:nvSpPr>
          <p:cNvPr id="17" name="TextBox 23">
            <a:extLst>
              <a:ext uri="{FF2B5EF4-FFF2-40B4-BE49-F238E27FC236}">
                <a16:creationId xmlns:a16="http://schemas.microsoft.com/office/drawing/2014/main" id="{5029AC27-BE5A-3F35-DBD9-6F562AA2DD73}"/>
              </a:ext>
            </a:extLst>
          </p:cNvPr>
          <p:cNvSpPr txBox="1">
            <a:spLocks noChangeArrowheads="1"/>
          </p:cNvSpPr>
          <p:nvPr/>
        </p:nvSpPr>
        <p:spPr bwMode="auto">
          <a:xfrm>
            <a:off x="6173588" y="2644899"/>
            <a:ext cx="2624998" cy="593368"/>
          </a:xfrm>
          <a:prstGeom prst="rect">
            <a:avLst/>
          </a:prstGeom>
          <a:solidFill>
            <a:schemeClr val="accent1"/>
          </a:solidFill>
          <a:ln>
            <a:noFill/>
          </a:ln>
        </p:spPr>
        <p:txBody>
          <a:bodyPr lIns="73133" tIns="73133" rIns="73133" bIns="731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altLang="en-US" sz="1500" b="1">
                <a:solidFill>
                  <a:schemeClr val="bg1"/>
                </a:solidFill>
                <a:latin typeface="Arial" panose="020B0604020202020204" pitchFamily="34" charset="0"/>
                <a:ea typeface="ＭＳ Ｐゴシック" panose="020B0600070205080204" pitchFamily="34" charset="-128"/>
              </a:rPr>
              <a:t>Customer Education </a:t>
            </a:r>
          </a:p>
          <a:p>
            <a:pPr algn="ctr" defTabSz="914126">
              <a:defRPr/>
            </a:pPr>
            <a:r>
              <a:rPr lang="en-US" altLang="en-US" sz="1500" b="1">
                <a:solidFill>
                  <a:schemeClr val="bg1"/>
                </a:solidFill>
                <a:latin typeface="Arial" panose="020B0604020202020204" pitchFamily="34" charset="0"/>
                <a:ea typeface="ＭＳ Ｐゴシック" panose="020B0600070205080204" pitchFamily="34" charset="-128"/>
              </a:rPr>
              <a:t>and Support</a:t>
            </a:r>
          </a:p>
        </p:txBody>
      </p:sp>
      <p:sp>
        <p:nvSpPr>
          <p:cNvPr id="18" name="TextBox 23">
            <a:extLst>
              <a:ext uri="{FF2B5EF4-FFF2-40B4-BE49-F238E27FC236}">
                <a16:creationId xmlns:a16="http://schemas.microsoft.com/office/drawing/2014/main" id="{C2742243-C996-86E5-4260-24933212264A}"/>
              </a:ext>
            </a:extLst>
          </p:cNvPr>
          <p:cNvSpPr txBox="1">
            <a:spLocks noChangeArrowheads="1"/>
          </p:cNvSpPr>
          <p:nvPr/>
        </p:nvSpPr>
        <p:spPr bwMode="auto">
          <a:xfrm>
            <a:off x="8953759" y="2644899"/>
            <a:ext cx="2624998" cy="593368"/>
          </a:xfrm>
          <a:prstGeom prst="rect">
            <a:avLst/>
          </a:prstGeom>
          <a:solidFill>
            <a:schemeClr val="accent1"/>
          </a:solidFill>
          <a:ln>
            <a:noFill/>
          </a:ln>
        </p:spPr>
        <p:txBody>
          <a:bodyPr lIns="73133" tIns="73133" rIns="73133" bIns="731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altLang="en-US" sz="1500" b="1">
                <a:solidFill>
                  <a:schemeClr val="bg1"/>
                </a:solidFill>
                <a:latin typeface="Arial" panose="020B0604020202020204" pitchFamily="34" charset="0"/>
                <a:ea typeface="ＭＳ Ｐゴシック" panose="020B0600070205080204" pitchFamily="34" charset="-128"/>
              </a:rPr>
              <a:t>Innovation</a:t>
            </a:r>
          </a:p>
        </p:txBody>
      </p:sp>
    </p:spTree>
    <p:custDataLst>
      <p:tags r:id="rId1"/>
    </p:custDataLst>
    <p:extLst>
      <p:ext uri="{BB962C8B-B14F-4D97-AF65-F5344CB8AC3E}">
        <p14:creationId xmlns:p14="http://schemas.microsoft.com/office/powerpoint/2010/main" val="16348674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F118F0-F496-436F-A67D-7CFA607167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3" imgH="503" progId="TCLayout.ActiveDocument.1">
                  <p:embed/>
                </p:oleObj>
              </mc:Choice>
              <mc:Fallback>
                <p:oleObj name="think-cell Slide" r:id="rId4" imgW="503" imgH="503" progId="TCLayout.ActiveDocument.1">
                  <p:embed/>
                  <p:pic>
                    <p:nvPicPr>
                      <p:cNvPr id="5" name="Object 4" hidden="1">
                        <a:extLst>
                          <a:ext uri="{FF2B5EF4-FFF2-40B4-BE49-F238E27FC236}">
                            <a16:creationId xmlns:a16="http://schemas.microsoft.com/office/drawing/2014/main" id="{DDF118F0-F496-436F-A67D-7CFA60716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DFCD83A-BB8B-4DA0-86C2-7B2820788470}"/>
              </a:ext>
            </a:extLst>
          </p:cNvPr>
          <p:cNvSpPr>
            <a:spLocks noGrp="1"/>
          </p:cNvSpPr>
          <p:nvPr>
            <p:ph type="title"/>
          </p:nvPr>
        </p:nvSpPr>
        <p:spPr/>
        <p:txBody>
          <a:bodyPr vert="horz"/>
          <a:lstStyle/>
          <a:p>
            <a:r>
              <a:rPr lang="en-US"/>
              <a:t>SmartCharge Tech Incentive Program to support managed charging and market development </a:t>
            </a:r>
          </a:p>
        </p:txBody>
      </p:sp>
      <p:sp>
        <p:nvSpPr>
          <p:cNvPr id="6" name="Rectangle: Rounded Corners 5">
            <a:extLst>
              <a:ext uri="{FF2B5EF4-FFF2-40B4-BE49-F238E27FC236}">
                <a16:creationId xmlns:a16="http://schemas.microsoft.com/office/drawing/2014/main" id="{15729D2D-9111-4D6F-A7D4-28E24124FFD2}"/>
              </a:ext>
            </a:extLst>
          </p:cNvPr>
          <p:cNvSpPr/>
          <p:nvPr/>
        </p:nvSpPr>
        <p:spPr>
          <a:xfrm>
            <a:off x="606716" y="1650354"/>
            <a:ext cx="5300240" cy="583105"/>
          </a:xfrm>
          <a:prstGeom prst="roundRect">
            <a:avLst>
              <a:gd name="adj" fmla="val 0"/>
            </a:avLst>
          </a:prstGeom>
          <a:solidFill>
            <a:srgbClr val="069BD7"/>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1">
            <a:noAutofit/>
          </a:bodyPr>
          <a:lstStyle/>
          <a:p>
            <a:pPr algn="ctr">
              <a:lnSpc>
                <a:spcPct val="90000"/>
              </a:lnSpc>
              <a:spcBef>
                <a:spcPts val="400"/>
              </a:spcBef>
            </a:pPr>
            <a:r>
              <a:rPr lang="en-US" b="1">
                <a:solidFill>
                  <a:schemeClr val="bg1"/>
                </a:solidFill>
              </a:rPr>
              <a:t>Incentive Program Details</a:t>
            </a:r>
          </a:p>
        </p:txBody>
      </p:sp>
      <p:sp>
        <p:nvSpPr>
          <p:cNvPr id="7" name="Rectangle: Rounded Corners 6">
            <a:extLst>
              <a:ext uri="{FF2B5EF4-FFF2-40B4-BE49-F238E27FC236}">
                <a16:creationId xmlns:a16="http://schemas.microsoft.com/office/drawing/2014/main" id="{FE281A8B-9866-4A5C-857D-8935A8B39A37}"/>
              </a:ext>
            </a:extLst>
          </p:cNvPr>
          <p:cNvSpPr/>
          <p:nvPr/>
        </p:nvSpPr>
        <p:spPr>
          <a:xfrm>
            <a:off x="6125566" y="1650354"/>
            <a:ext cx="5300240" cy="571283"/>
          </a:xfrm>
          <a:prstGeom prst="roundRect">
            <a:avLst>
              <a:gd name="adj" fmla="val 3154"/>
            </a:avLst>
          </a:prstGeom>
          <a:solidFill>
            <a:srgbClr val="069BD7"/>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1">
            <a:noAutofit/>
          </a:bodyPr>
          <a:lstStyle/>
          <a:p>
            <a:pPr algn="ctr">
              <a:lnSpc>
                <a:spcPct val="90000"/>
              </a:lnSpc>
              <a:spcBef>
                <a:spcPts val="400"/>
              </a:spcBef>
            </a:pPr>
            <a:r>
              <a:rPr lang="en-US" b="1">
                <a:solidFill>
                  <a:schemeClr val="bg1"/>
                </a:solidFill>
              </a:rPr>
              <a:t>Program Eligibility</a:t>
            </a:r>
            <a:endParaRPr lang="en-US" b="1" strike="sngStrike">
              <a:solidFill>
                <a:schemeClr val="bg1"/>
              </a:solidFill>
            </a:endParaRPr>
          </a:p>
        </p:txBody>
      </p:sp>
      <p:sp>
        <p:nvSpPr>
          <p:cNvPr id="9" name="Rectangle: Rounded Corners 8">
            <a:extLst>
              <a:ext uri="{FF2B5EF4-FFF2-40B4-BE49-F238E27FC236}">
                <a16:creationId xmlns:a16="http://schemas.microsoft.com/office/drawing/2014/main" id="{4EC5F86E-5372-C032-A5E4-D37989AD49FF}"/>
              </a:ext>
            </a:extLst>
          </p:cNvPr>
          <p:cNvSpPr/>
          <p:nvPr/>
        </p:nvSpPr>
        <p:spPr>
          <a:xfrm>
            <a:off x="606716" y="2227076"/>
            <a:ext cx="5300240" cy="3157723"/>
          </a:xfrm>
          <a:prstGeom prst="roundRect">
            <a:avLst>
              <a:gd name="adj" fmla="val 0"/>
            </a:avLst>
          </a:prstGeom>
          <a:solidFill>
            <a:schemeClr val="bg2"/>
          </a:solidFill>
          <a:ln w="9525">
            <a:noFill/>
          </a:ln>
          <a:effectLst/>
        </p:spPr>
        <p:style>
          <a:lnRef idx="1">
            <a:schemeClr val="accent1"/>
          </a:lnRef>
          <a:fillRef idx="0">
            <a:schemeClr val="accent1"/>
          </a:fillRef>
          <a:effectRef idx="0">
            <a:schemeClr val="accent1"/>
          </a:effectRef>
          <a:fontRef idx="minor">
            <a:schemeClr val="tx1"/>
          </a:fontRef>
        </p:style>
        <p:txBody>
          <a:bodyPr lIns="73152" tIns="72000" rIns="73152" bIns="72000" rtlCol="0" anchor="t" anchorCtr="0">
            <a:noAutofit/>
          </a:bodyPr>
          <a:lstStyle/>
          <a:p>
            <a:pPr marL="342900" indent="-342900">
              <a:spcAft>
                <a:spcPts val="1500"/>
              </a:spcAft>
              <a:buSzPct val="100000"/>
              <a:buFont typeface="Arial" panose="020B0604020202020204" pitchFamily="34" charset="0"/>
              <a:buChar char="•"/>
              <a:defRPr/>
            </a:pPr>
            <a:r>
              <a:rPr lang="en-US" kern="0">
                <a:latin typeface="Arial"/>
                <a:ea typeface="ＭＳ Ｐゴシック"/>
                <a:cs typeface="Arial" panose="020B0604020202020204"/>
              </a:rPr>
              <a:t>The program will provide funding to </a:t>
            </a:r>
            <a:r>
              <a:rPr lang="en-US" kern="0">
                <a:ea typeface="+mn-lt"/>
                <a:cs typeface="+mn-lt"/>
              </a:rPr>
              <a:t>offset costs of load management systems and battery storage to enable a site to balance and shift EV charging load.</a:t>
            </a:r>
            <a:endParaRPr lang="en-US" kern="0">
              <a:latin typeface="Arial"/>
              <a:ea typeface="ＭＳ Ｐゴシック"/>
              <a:cs typeface="Arial" panose="020B0604020202020204"/>
            </a:endParaRPr>
          </a:p>
          <a:p>
            <a:pPr marL="342900" lvl="1" indent="-342900">
              <a:spcAft>
                <a:spcPts val="1500"/>
              </a:spcAft>
              <a:buSzPct val="100000"/>
              <a:buFont typeface="Arial" panose="020B0604020202020204" pitchFamily="34" charset="0"/>
              <a:buChar char="•"/>
              <a:defRPr/>
            </a:pPr>
            <a:r>
              <a:rPr lang="en-US" kern="0">
                <a:latin typeface="Arial"/>
                <a:ea typeface="ＭＳ Ｐゴシック"/>
                <a:cs typeface="Arial" panose="020B0604020202020204"/>
              </a:rPr>
              <a:t>Load control (hardware and software) technologies and battery storage are eligible for incentives</a:t>
            </a:r>
            <a:endParaRPr lang="en-US" kern="0">
              <a:latin typeface="Arial"/>
              <a:ea typeface="ＭＳ Ｐゴシック" pitchFamily="-110" charset="-128"/>
              <a:cs typeface="Arial" panose="020B0604020202020204"/>
            </a:endParaRPr>
          </a:p>
        </p:txBody>
      </p:sp>
      <p:sp>
        <p:nvSpPr>
          <p:cNvPr id="13" name="Rectangle: Rounded Corners 12">
            <a:extLst>
              <a:ext uri="{FF2B5EF4-FFF2-40B4-BE49-F238E27FC236}">
                <a16:creationId xmlns:a16="http://schemas.microsoft.com/office/drawing/2014/main" id="{07D816F5-9583-75E3-AB48-353AE39B54F8}"/>
              </a:ext>
            </a:extLst>
          </p:cNvPr>
          <p:cNvSpPr/>
          <p:nvPr/>
        </p:nvSpPr>
        <p:spPr>
          <a:xfrm>
            <a:off x="6125566" y="2227076"/>
            <a:ext cx="5300240" cy="3157723"/>
          </a:xfrm>
          <a:prstGeom prst="roundRect">
            <a:avLst>
              <a:gd name="adj" fmla="val 0"/>
            </a:avLst>
          </a:prstGeom>
          <a:solidFill>
            <a:schemeClr val="bg2"/>
          </a:solidFill>
          <a:ln w="9525">
            <a:noFill/>
          </a:ln>
          <a:effectLst/>
        </p:spPr>
        <p:style>
          <a:lnRef idx="1">
            <a:schemeClr val="accent1"/>
          </a:lnRef>
          <a:fillRef idx="0">
            <a:schemeClr val="accent1"/>
          </a:fillRef>
          <a:effectRef idx="0">
            <a:schemeClr val="accent1"/>
          </a:effectRef>
          <a:fontRef idx="minor">
            <a:schemeClr val="tx1"/>
          </a:fontRef>
        </p:style>
        <p:txBody>
          <a:bodyPr lIns="73152" tIns="72000" rIns="73152" bIns="72000" rtlCol="0" anchor="t" anchorCtr="0">
            <a:noAutofit/>
          </a:bodyPr>
          <a:lstStyle/>
          <a:p>
            <a:pPr marL="342900" marR="0" lvl="1" indent="-342900" defTabSz="914400" rtl="0" eaLnBrk="1" fontAlgn="base" latinLnBrk="0" hangingPunct="1">
              <a:lnSpc>
                <a:spcPct val="100000"/>
              </a:lnSpc>
              <a:spcBef>
                <a:spcPts val="0"/>
              </a:spcBef>
              <a:spcAft>
                <a:spcPts val="1500"/>
              </a:spcAft>
              <a:buClrTx/>
              <a:buSzPct val="100000"/>
              <a:buFont typeface="Arial" panose="020B0604020202020204" pitchFamily="34" charset="0"/>
              <a:buChar char="•"/>
              <a:tabLst/>
              <a:defRPr/>
            </a:pPr>
            <a:r>
              <a:rPr kumimoji="0" lang="en-US" b="0" i="0" u="none" kern="0" cap="none" spc="0" normalizeH="0" baseline="0" noProof="0">
                <a:ln>
                  <a:noFill/>
                </a:ln>
                <a:solidFill>
                  <a:prstClr val="black"/>
                </a:solidFill>
                <a:effectLst/>
                <a:uLnTx/>
                <a:uFillTx/>
                <a:latin typeface="Arial"/>
                <a:ea typeface="ＭＳ Ｐゴシック" pitchFamily="-110" charset="-128"/>
                <a:cs typeface="Arial" panose="020B0604020202020204"/>
              </a:rPr>
              <a:t>Participants are required to enroll in our SmartCharge Commercial Managed Charging program</a:t>
            </a:r>
          </a:p>
          <a:p>
            <a:pPr marL="342900" lvl="1" indent="-342900" fontAlgn="base">
              <a:spcAft>
                <a:spcPts val="1500"/>
              </a:spcAft>
              <a:buSzPct val="100000"/>
              <a:buFont typeface="Arial" panose="020B0604020202020204" pitchFamily="34" charset="0"/>
              <a:buChar char="•"/>
              <a:defRPr/>
            </a:pPr>
            <a:r>
              <a:rPr lang="en-US" kern="0">
                <a:solidFill>
                  <a:prstClr val="black"/>
                </a:solidFill>
                <a:latin typeface="Arial"/>
                <a:ea typeface="ＭＳ Ｐゴシック" pitchFamily="-110" charset="-128"/>
                <a:cs typeface="Arial" panose="020B0604020202020204"/>
              </a:rPr>
              <a:t>New and existing sites are eligible, as long as the technology is newly adopted</a:t>
            </a:r>
            <a:endParaRPr kumimoji="0" lang="en-US" b="0" i="0" u="none" kern="0" cap="none" spc="0" normalizeH="0" baseline="0" noProof="0">
              <a:ln>
                <a:noFill/>
              </a:ln>
              <a:solidFill>
                <a:prstClr val="black"/>
              </a:solidFill>
              <a:effectLst/>
              <a:uLnTx/>
              <a:uFillTx/>
              <a:latin typeface="Arial"/>
              <a:ea typeface="ＭＳ Ｐゴシック" pitchFamily="-110" charset="-128"/>
              <a:cs typeface="Arial" panose="020B0604020202020204"/>
            </a:endParaRPr>
          </a:p>
          <a:p>
            <a:pPr marL="342900" marR="0" lvl="1" indent="-342900" defTabSz="914400" rtl="0" eaLnBrk="1" fontAlgn="base" latinLnBrk="0" hangingPunct="1">
              <a:lnSpc>
                <a:spcPct val="100000"/>
              </a:lnSpc>
              <a:spcBef>
                <a:spcPts val="0"/>
              </a:spcBef>
              <a:spcAft>
                <a:spcPts val="1500"/>
              </a:spcAft>
              <a:buClrTx/>
              <a:buSzPct val="100000"/>
              <a:buFont typeface="Arial" panose="020B0604020202020204" pitchFamily="34" charset="0"/>
              <a:buChar char="•"/>
              <a:tabLst/>
              <a:defRPr/>
            </a:pPr>
            <a:r>
              <a:rPr lang="en-US" kern="0">
                <a:solidFill>
                  <a:prstClr val="black"/>
                </a:solidFill>
                <a:latin typeface="Arial"/>
                <a:ea typeface="ＭＳ Ｐゴシック" pitchFamily="-110" charset="-128"/>
                <a:cs typeface="Arial" panose="020B0604020202020204"/>
              </a:rPr>
              <a:t>Incentives will be stackable with other operating cost relief or incentive programs</a:t>
            </a:r>
            <a:endParaRPr kumimoji="0" lang="en-US" b="0" i="0" u="none" kern="0" cap="none" spc="0" normalizeH="0" baseline="0" noProof="0">
              <a:ln>
                <a:noFill/>
              </a:ln>
              <a:solidFill>
                <a:srgbClr val="FF0000"/>
              </a:solidFill>
              <a:effectLst/>
              <a:uLnTx/>
              <a:uFillTx/>
              <a:latin typeface="Arial"/>
              <a:ea typeface="ＭＳ Ｐゴシック" pitchFamily="-110" charset="-128"/>
              <a:cs typeface="Arial" panose="020B0604020202020204"/>
            </a:endParaRPr>
          </a:p>
        </p:txBody>
      </p:sp>
      <p:sp>
        <p:nvSpPr>
          <p:cNvPr id="3" name="Content Placeholder 4">
            <a:extLst>
              <a:ext uri="{FF2B5EF4-FFF2-40B4-BE49-F238E27FC236}">
                <a16:creationId xmlns:a16="http://schemas.microsoft.com/office/drawing/2014/main" id="{8F812FB3-8E58-9217-559A-8CF2318324C7}"/>
              </a:ext>
            </a:extLst>
          </p:cNvPr>
          <p:cNvSpPr txBox="1">
            <a:spLocks/>
          </p:cNvSpPr>
          <p:nvPr/>
        </p:nvSpPr>
        <p:spPr>
          <a:xfrm>
            <a:off x="456063" y="1133429"/>
            <a:ext cx="11017340" cy="350865"/>
          </a:xfrm>
          <a:prstGeom prst="rect">
            <a:avLst/>
          </a:prstGeom>
        </p:spPr>
        <p:txBody>
          <a:bodyPr vert="horz" wrap="square" lIns="118872" tIns="64008" rIns="118872" bIns="64008" rtlCol="0">
            <a:sp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Clr>
                <a:srgbClr val="0790EC"/>
              </a:buClr>
              <a:buFont typeface="Arial" panose="020B0604020202020204" pitchFamily="34" charset="0"/>
              <a:buChar char="•"/>
              <a:defRPr lang="en-US" sz="2200" b="0" kern="1200">
                <a:solidFill>
                  <a:schemeClr val="tx1"/>
                </a:solidFill>
                <a:latin typeface="+mn-lt"/>
                <a:ea typeface="+mn-ea"/>
                <a:cs typeface="+mn-cs"/>
                <a:sym typeface="+mn-lt"/>
              </a:defRPr>
            </a:lvl2pPr>
            <a:lvl3pPr marL="482400" indent="-234000" algn="l" defTabSz="914400" rtl="0" eaLnBrk="1" latinLnBrk="0" hangingPunct="1">
              <a:lnSpc>
                <a:spcPct val="100000"/>
              </a:lnSpc>
              <a:spcBef>
                <a:spcPts val="600"/>
              </a:spcBef>
              <a:buClr>
                <a:srgbClr val="0790EC"/>
              </a:buClr>
              <a:buFont typeface="Arial Narrow" pitchFamily="34" charset="0"/>
              <a:buChar char="–"/>
              <a:defRPr lang="en-US" sz="2000" b="0" kern="1200">
                <a:solidFill>
                  <a:schemeClr val="tx1"/>
                </a:solidFill>
                <a:latin typeface="+mn-lt"/>
                <a:ea typeface="+mn-ea"/>
                <a:cs typeface="+mn-cs"/>
                <a:sym typeface="+mn-lt"/>
              </a:defRPr>
            </a:lvl3pPr>
            <a:lvl4pPr marL="698400" indent="-201600" algn="l" defTabSz="914400" rtl="0" eaLnBrk="1" latinLnBrk="0" hangingPunct="1">
              <a:lnSpc>
                <a:spcPct val="100000"/>
              </a:lnSpc>
              <a:spcBef>
                <a:spcPts val="600"/>
              </a:spcBef>
              <a:buClr>
                <a:srgbClr val="0790EC"/>
              </a:buClr>
              <a:buFont typeface="Arial" panose="020B0604020202020204" pitchFamily="34" charset="0"/>
              <a:buChar char="•"/>
              <a:defRPr lang="en-US" sz="1800" b="0" kern="1200">
                <a:solidFill>
                  <a:schemeClr val="tx1"/>
                </a:solidFill>
                <a:latin typeface="+mn-lt"/>
                <a:ea typeface="+mn-ea"/>
                <a:cs typeface="+mn-cs"/>
                <a:sym typeface="+mn-lt"/>
              </a:defRPr>
            </a:lvl4pPr>
            <a:lvl5pPr marL="984150" indent="-285750" algn="l" defTabSz="914400" rtl="0" eaLnBrk="1" latinLnBrk="0" hangingPunct="1">
              <a:lnSpc>
                <a:spcPct val="100000"/>
              </a:lnSpc>
              <a:spcBef>
                <a:spcPts val="600"/>
              </a:spcBef>
              <a:buClr>
                <a:srgbClr val="0790EC"/>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lvl="1" indent="0" fontAlgn="base">
              <a:spcBef>
                <a:spcPts val="400"/>
              </a:spcBef>
              <a:spcAft>
                <a:spcPct val="0"/>
              </a:spcAft>
              <a:buClrTx/>
              <a:buSzPct val="100000"/>
              <a:buNone/>
              <a:defRPr/>
            </a:pPr>
            <a:r>
              <a:rPr lang="en-US" altLang="en-US" sz="1600" i="1" dirty="0" bmk="_Hlk61522805">
                <a:solidFill>
                  <a:srgbClr val="000000"/>
                </a:solidFill>
                <a:latin typeface="Arial" panose="020B0604020202020204"/>
              </a:rPr>
              <a:t>Upcoming program p</a:t>
            </a:r>
            <a:r>
              <a:rPr kumimoji="0" lang="en-US" altLang="en-US" sz="1600" i="1" u="none" strike="noStrike" kern="1200" cap="none" spc="0" normalizeH="0" baseline="0" noProof="0" dirty="0" bmk="_Hlk61522805">
                <a:ln>
                  <a:noFill/>
                </a:ln>
                <a:solidFill>
                  <a:srgbClr val="000000"/>
                </a:solidFill>
                <a:effectLst/>
                <a:uLnTx/>
                <a:uFillTx/>
                <a:latin typeface="Arial" panose="020B0604020202020204"/>
                <a:ea typeface="+mn-ea"/>
                <a:cs typeface="+mn-cs"/>
                <a:sym typeface="+mn-lt"/>
              </a:rPr>
              <a:t>ending </a:t>
            </a:r>
            <a:r>
              <a:rPr lang="en-US" altLang="en-US" sz="1600" i="1" dirty="0" bmk="_Hlk61522805">
                <a:solidFill>
                  <a:srgbClr val="000000"/>
                </a:solidFill>
                <a:latin typeface="Arial" panose="020B0604020202020204"/>
              </a:rPr>
              <a:t>r</a:t>
            </a:r>
            <a:r>
              <a:rPr kumimoji="0" lang="en-US" altLang="en-US" sz="1600" i="1" u="none" strike="noStrike" kern="1200" cap="none" spc="0" normalizeH="0" baseline="0" noProof="0" dirty="0" err="1" bmk="_Hlk61522805">
                <a:ln>
                  <a:noFill/>
                </a:ln>
                <a:solidFill>
                  <a:srgbClr val="000000"/>
                </a:solidFill>
                <a:effectLst/>
                <a:uLnTx/>
                <a:uFillTx/>
                <a:latin typeface="Arial" panose="020B0604020202020204"/>
                <a:ea typeface="+mn-ea"/>
                <a:cs typeface="+mn-cs"/>
                <a:sym typeface="+mn-lt"/>
              </a:rPr>
              <a:t>egulatory</a:t>
            </a:r>
            <a:r>
              <a:rPr kumimoji="0" lang="en-US" altLang="en-US" sz="1600" i="1" u="none" strike="noStrike" kern="1200" cap="none" spc="0" normalizeH="0" baseline="0" noProof="0" dirty="0" bmk="_Hlk61522805">
                <a:ln>
                  <a:noFill/>
                </a:ln>
                <a:solidFill>
                  <a:srgbClr val="000000"/>
                </a:solidFill>
                <a:effectLst/>
                <a:uLnTx/>
                <a:uFillTx/>
                <a:latin typeface="Arial" panose="020B0604020202020204"/>
                <a:ea typeface="+mn-ea"/>
                <a:cs typeface="+mn-cs"/>
                <a:sym typeface="+mn-lt"/>
              </a:rPr>
              <a:t> approval</a:t>
            </a:r>
            <a:endParaRPr kumimoji="0" lang="en-US" sz="1600"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925849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3175" y="2480"/>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3175" y="2480"/>
                        <a:ext cx="1588" cy="1588"/>
                      </a:xfrm>
                      <a:prstGeom prst="rect">
                        <a:avLst/>
                      </a:prstGeom>
                    </p:spPr>
                  </p:pic>
                </p:oleObj>
              </mc:Fallback>
            </mc:AlternateContent>
          </a:graphicData>
        </a:graphic>
      </p:graphicFrame>
      <p:sp>
        <p:nvSpPr>
          <p:cNvPr id="8" name="Title 7"/>
          <p:cNvSpPr>
            <a:spLocks noGrp="1"/>
          </p:cNvSpPr>
          <p:nvPr>
            <p:ph type="ctrTitle"/>
          </p:nvPr>
        </p:nvSpPr>
        <p:spPr/>
        <p:txBody>
          <a:bodyPr vert="horz">
            <a:normAutofit/>
          </a:bodyPr>
          <a:lstStyle/>
          <a:p>
            <a:r>
              <a:rPr lang="en-US" sz="3600"/>
              <a:t>Con Edison Resources</a:t>
            </a:r>
            <a:endParaRPr lang="en-US" sz="4000"/>
          </a:p>
        </p:txBody>
      </p:sp>
      <p:sp>
        <p:nvSpPr>
          <p:cNvPr id="3" name="Rectangle 2">
            <a:extLst>
              <a:ext uri="{FF2B5EF4-FFF2-40B4-BE49-F238E27FC236}">
                <a16:creationId xmlns:a16="http://schemas.microsoft.com/office/drawing/2014/main" id="{E473CBED-D190-9065-18B7-82F15F2F9F19}"/>
              </a:ext>
            </a:extLst>
          </p:cNvPr>
          <p:cNvSpPr/>
          <p:nvPr/>
        </p:nvSpPr>
        <p:spPr>
          <a:xfrm>
            <a:off x="4803246" y="6621642"/>
            <a:ext cx="2917931" cy="188409"/>
          </a:xfrm>
          <a:prstGeom prst="rect">
            <a:avLst/>
          </a:prstGeom>
          <a:solidFill>
            <a:schemeClr val="bg1"/>
          </a:solidFill>
          <a:ln w="952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a:endParaRPr>
          </a:p>
        </p:txBody>
      </p:sp>
    </p:spTree>
    <p:extLst>
      <p:ext uri="{BB962C8B-B14F-4D97-AF65-F5344CB8AC3E}">
        <p14:creationId xmlns:p14="http://schemas.microsoft.com/office/powerpoint/2010/main" val="300624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F118F0-F496-436F-A67D-7CFA607167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3" imgH="503" progId="TCLayout.ActiveDocument.1">
                  <p:embed/>
                </p:oleObj>
              </mc:Choice>
              <mc:Fallback>
                <p:oleObj name="think-cell Slide" r:id="rId3" imgW="503" imgH="503" progId="TCLayout.ActiveDocument.1">
                  <p:embed/>
                  <p:pic>
                    <p:nvPicPr>
                      <p:cNvPr id="5" name="Object 4" hidden="1">
                        <a:extLst>
                          <a:ext uri="{FF2B5EF4-FFF2-40B4-BE49-F238E27FC236}">
                            <a16:creationId xmlns:a16="http://schemas.microsoft.com/office/drawing/2014/main" id="{DDF118F0-F496-436F-A67D-7CFA60716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DFCD83A-BB8B-4DA0-86C2-7B2820788470}"/>
              </a:ext>
            </a:extLst>
          </p:cNvPr>
          <p:cNvSpPr>
            <a:spLocks noGrp="1"/>
          </p:cNvSpPr>
          <p:nvPr>
            <p:ph type="title"/>
          </p:nvPr>
        </p:nvSpPr>
        <p:spPr/>
        <p:txBody>
          <a:bodyPr vert="horz"/>
          <a:lstStyle/>
          <a:p>
            <a:r>
              <a:rPr lang="en-US"/>
              <a:t>Con Edison Advisory Services available to provide guidance during electrification process</a:t>
            </a:r>
          </a:p>
        </p:txBody>
      </p:sp>
      <p:sp>
        <p:nvSpPr>
          <p:cNvPr id="3" name="Content Placeholder 2">
            <a:extLst>
              <a:ext uri="{FF2B5EF4-FFF2-40B4-BE49-F238E27FC236}">
                <a16:creationId xmlns:a16="http://schemas.microsoft.com/office/drawing/2014/main" id="{917EB1C3-18B0-4C71-8436-F81286DAD988}"/>
              </a:ext>
            </a:extLst>
          </p:cNvPr>
          <p:cNvSpPr>
            <a:spLocks noGrp="1"/>
          </p:cNvSpPr>
          <p:nvPr>
            <p:ph idx="1"/>
          </p:nvPr>
        </p:nvSpPr>
        <p:spPr>
          <a:xfrm>
            <a:off x="485838" y="1371608"/>
            <a:ext cx="11281833" cy="960263"/>
          </a:xfrm>
        </p:spPr>
        <p:txBody>
          <a:bodyPr vert="horz" wrap="square" lIns="118872" tIns="64008" rIns="118872" bIns="64008" rtlCol="0" anchor="t">
            <a:spAutoFit/>
          </a:bodyPr>
          <a:lstStyle/>
          <a:p>
            <a:pPr marL="0" indent="0">
              <a:buNone/>
            </a:pPr>
            <a:r>
              <a:rPr lang="en-US" sz="1800"/>
              <a:t>Con Edison has developed an EV Advisory Service to help you understand the grid capacity where you operate, how to plan for any upgrades that may be needed, and what electric rates may be best for you. You should engage with advisory services if you are:</a:t>
            </a:r>
          </a:p>
        </p:txBody>
      </p:sp>
      <p:sp>
        <p:nvSpPr>
          <p:cNvPr id="4" name="TextBox 3">
            <a:extLst>
              <a:ext uri="{FF2B5EF4-FFF2-40B4-BE49-F238E27FC236}">
                <a16:creationId xmlns:a16="http://schemas.microsoft.com/office/drawing/2014/main" id="{79DA604D-2FC3-489E-962D-5D2574565474}"/>
              </a:ext>
            </a:extLst>
          </p:cNvPr>
          <p:cNvSpPr txBox="1"/>
          <p:nvPr/>
        </p:nvSpPr>
        <p:spPr>
          <a:xfrm>
            <a:off x="541015" y="4904845"/>
            <a:ext cx="2422811" cy="747897"/>
          </a:xfrm>
          <a:prstGeom prst="rect">
            <a:avLst/>
          </a:prstGeom>
          <a:noFill/>
          <a:ln w="9525">
            <a:noFill/>
          </a:ln>
        </p:spPr>
        <p:txBody>
          <a:bodyPr vert="horz" wrap="square" lIns="0" tIns="0" rIns="0" bIns="0" rtlCol="0">
            <a:spAutoFit/>
          </a:bodyPr>
          <a:lstStyle/>
          <a:p>
            <a:pPr marL="0" marR="0" lvl="0" indent="0" algn="ctr" defTabSz="914400" rtl="0" eaLnBrk="1" fontAlgn="auto" latinLnBrk="0" hangingPunct="1">
              <a:lnSpc>
                <a:spcPct val="90000"/>
              </a:lnSpc>
              <a:spcBef>
                <a:spcPts val="400"/>
              </a:spcBef>
              <a:spcAft>
                <a:spcPts val="0"/>
              </a:spcAft>
              <a:buClr>
                <a:srgbClr val="000000"/>
              </a:buClr>
              <a:buSzPct val="100000"/>
              <a:buFontTx/>
              <a:buNone/>
              <a:tabLst/>
              <a:defRPr/>
            </a:pPr>
            <a:r>
              <a:rPr kumimoji="0" lang="en-US" sz="1800" b="1" i="0" u="none" strike="noStrike" kern="1200" cap="none" spc="0" normalizeH="0" baseline="0" noProof="0">
                <a:ln>
                  <a:noFill/>
                </a:ln>
                <a:solidFill>
                  <a:srgbClr val="069BD7"/>
                </a:solidFill>
                <a:effectLst/>
                <a:uLnTx/>
                <a:uFillTx/>
                <a:latin typeface="Arial" panose="020B0604020202020204"/>
                <a:ea typeface="+mn-ea"/>
                <a:cs typeface="+mn-cs"/>
              </a:rPr>
              <a:t>A Light, Medium, Heavy Duty Fleet Operator</a:t>
            </a:r>
          </a:p>
        </p:txBody>
      </p:sp>
      <p:sp>
        <p:nvSpPr>
          <p:cNvPr id="6" name="TextBox 5">
            <a:extLst>
              <a:ext uri="{FF2B5EF4-FFF2-40B4-BE49-F238E27FC236}">
                <a16:creationId xmlns:a16="http://schemas.microsoft.com/office/drawing/2014/main" id="{21ED7A6C-C167-499E-81A6-1461BBD8486C}"/>
              </a:ext>
            </a:extLst>
          </p:cNvPr>
          <p:cNvSpPr txBox="1"/>
          <p:nvPr/>
        </p:nvSpPr>
        <p:spPr>
          <a:xfrm>
            <a:off x="3786869" y="4904845"/>
            <a:ext cx="2352390" cy="747897"/>
          </a:xfrm>
          <a:prstGeom prst="rect">
            <a:avLst/>
          </a:prstGeom>
          <a:noFill/>
          <a:ln w="9525">
            <a:noFill/>
          </a:ln>
        </p:spPr>
        <p:txBody>
          <a:bodyPr vert="horz" wrap="square" lIns="0" tIns="0" rIns="0" bIns="0" rtlCol="0">
            <a:spAutoFit/>
          </a:bodyPr>
          <a:lstStyle/>
          <a:p>
            <a:pPr marL="0" marR="0" lvl="0" indent="0" algn="ctr" defTabSz="914400" rtl="0" eaLnBrk="1" fontAlgn="auto" latinLnBrk="0" hangingPunct="1">
              <a:lnSpc>
                <a:spcPct val="90000"/>
              </a:lnSpc>
              <a:spcBef>
                <a:spcPts val="400"/>
              </a:spcBef>
              <a:spcAft>
                <a:spcPts val="0"/>
              </a:spcAft>
              <a:buClr>
                <a:srgbClr val="000000"/>
              </a:buClr>
              <a:buSzPct val="100000"/>
              <a:buFontTx/>
              <a:buNone/>
              <a:tabLst/>
              <a:defRPr/>
            </a:pPr>
            <a:r>
              <a:rPr kumimoji="0" lang="en-US" sz="1800" b="1" i="0" u="none" strike="noStrike" kern="1200" cap="none" spc="0" normalizeH="0" baseline="0" noProof="0">
                <a:ln>
                  <a:noFill/>
                </a:ln>
                <a:solidFill>
                  <a:srgbClr val="069BD7"/>
                </a:solidFill>
                <a:effectLst/>
                <a:uLnTx/>
                <a:uFillTx/>
                <a:latin typeface="Arial" panose="020B0604020202020204"/>
                <a:ea typeface="+mn-ea"/>
                <a:cs typeface="+mn-cs"/>
              </a:rPr>
              <a:t>A Developer unsure of where to site your next project</a:t>
            </a:r>
          </a:p>
        </p:txBody>
      </p:sp>
      <p:sp>
        <p:nvSpPr>
          <p:cNvPr id="7" name="TextBox 6">
            <a:extLst>
              <a:ext uri="{FF2B5EF4-FFF2-40B4-BE49-F238E27FC236}">
                <a16:creationId xmlns:a16="http://schemas.microsoft.com/office/drawing/2014/main" id="{2ACD0015-B6B0-4A3E-A455-7C8DB710D66E}"/>
              </a:ext>
            </a:extLst>
          </p:cNvPr>
          <p:cNvSpPr txBox="1"/>
          <p:nvPr/>
        </p:nvSpPr>
        <p:spPr>
          <a:xfrm>
            <a:off x="6645883" y="4904845"/>
            <a:ext cx="2212596" cy="747897"/>
          </a:xfrm>
          <a:prstGeom prst="rect">
            <a:avLst/>
          </a:prstGeom>
          <a:noFill/>
          <a:ln w="9525">
            <a:noFill/>
          </a:ln>
        </p:spPr>
        <p:txBody>
          <a:bodyPr vert="horz" wrap="square" lIns="0" tIns="0" rIns="0" bIns="0" rtlCol="0">
            <a:spAutoFit/>
          </a:bodyPr>
          <a:lstStyle/>
          <a:p>
            <a:pPr marL="0" marR="0" lvl="0" indent="0" algn="ctr" defTabSz="914400" rtl="0" eaLnBrk="1" fontAlgn="auto" latinLnBrk="0" hangingPunct="1">
              <a:lnSpc>
                <a:spcPct val="90000"/>
              </a:lnSpc>
              <a:spcBef>
                <a:spcPts val="400"/>
              </a:spcBef>
              <a:spcAft>
                <a:spcPts val="0"/>
              </a:spcAft>
              <a:buClr>
                <a:srgbClr val="000000"/>
              </a:buClr>
              <a:buSzPct val="100000"/>
              <a:buFontTx/>
              <a:buNone/>
              <a:tabLst/>
              <a:defRPr/>
            </a:pPr>
            <a:r>
              <a:rPr kumimoji="0" lang="en-US" sz="1800" b="1" i="0" u="none" strike="noStrike" kern="1200" cap="none" spc="0" normalizeH="0" baseline="0" noProof="0">
                <a:ln>
                  <a:noFill/>
                </a:ln>
                <a:solidFill>
                  <a:srgbClr val="069BD7"/>
                </a:solidFill>
                <a:effectLst/>
                <a:uLnTx/>
                <a:uFillTx/>
                <a:latin typeface="Arial" panose="020B0604020202020204"/>
                <a:ea typeface="+mn-ea"/>
                <a:cs typeface="+mn-cs"/>
              </a:rPr>
              <a:t>Interested in installing a charging hub</a:t>
            </a:r>
          </a:p>
        </p:txBody>
      </p:sp>
      <p:sp>
        <p:nvSpPr>
          <p:cNvPr id="8" name="TextBox 7">
            <a:extLst>
              <a:ext uri="{FF2B5EF4-FFF2-40B4-BE49-F238E27FC236}">
                <a16:creationId xmlns:a16="http://schemas.microsoft.com/office/drawing/2014/main" id="{0BB3295E-87E1-433B-ACF6-8541F2E22F3A}"/>
              </a:ext>
            </a:extLst>
          </p:cNvPr>
          <p:cNvSpPr txBox="1"/>
          <p:nvPr/>
        </p:nvSpPr>
        <p:spPr>
          <a:xfrm>
            <a:off x="9393659" y="4904845"/>
            <a:ext cx="2315629" cy="747897"/>
          </a:xfrm>
          <a:prstGeom prst="rect">
            <a:avLst/>
          </a:prstGeom>
          <a:noFill/>
          <a:ln w="9525">
            <a:noFill/>
          </a:ln>
        </p:spPr>
        <p:txBody>
          <a:bodyPr vert="horz" wrap="square" lIns="0" tIns="0" rIns="0" bIns="0" rtlCol="0">
            <a:spAutoFit/>
          </a:bodyPr>
          <a:lstStyle/>
          <a:p>
            <a:pPr marL="0" marR="0" lvl="0" indent="0" algn="ctr" defTabSz="914400" rtl="0" eaLnBrk="1" fontAlgn="auto" latinLnBrk="0" hangingPunct="1">
              <a:lnSpc>
                <a:spcPct val="90000"/>
              </a:lnSpc>
              <a:spcBef>
                <a:spcPts val="400"/>
              </a:spcBef>
              <a:spcAft>
                <a:spcPts val="0"/>
              </a:spcAft>
              <a:buClr>
                <a:srgbClr val="000000"/>
              </a:buClr>
              <a:buSzPct val="100000"/>
              <a:buFontTx/>
              <a:buNone/>
              <a:tabLst/>
              <a:defRPr/>
            </a:pPr>
            <a:r>
              <a:rPr kumimoji="0" lang="en-US" sz="1800" b="1" i="0" u="none" strike="noStrike" kern="1200" cap="none" spc="0" normalizeH="0" baseline="0" noProof="0">
                <a:ln>
                  <a:noFill/>
                </a:ln>
                <a:solidFill>
                  <a:srgbClr val="069BD7"/>
                </a:solidFill>
                <a:effectLst/>
                <a:uLnTx/>
                <a:uFillTx/>
                <a:latin typeface="Arial" panose="020B0604020202020204"/>
                <a:ea typeface="+mn-ea"/>
                <a:cs typeface="+mn-cs"/>
              </a:rPr>
              <a:t>Unsure of where to start on your EV charging journey!</a:t>
            </a:r>
          </a:p>
        </p:txBody>
      </p:sp>
      <p:pic>
        <p:nvPicPr>
          <p:cNvPr id="10" name="Picture 9">
            <a:extLst>
              <a:ext uri="{FF2B5EF4-FFF2-40B4-BE49-F238E27FC236}">
                <a16:creationId xmlns:a16="http://schemas.microsoft.com/office/drawing/2014/main" id="{C2C3B650-201A-48B6-ABB6-D9AF179B7F13}"/>
              </a:ext>
            </a:extLst>
          </p:cNvPr>
          <p:cNvPicPr>
            <a:picLocks noChangeAspect="1"/>
          </p:cNvPicPr>
          <p:nvPr/>
        </p:nvPicPr>
        <p:blipFill>
          <a:blip r:embed="rId5"/>
          <a:stretch>
            <a:fillRect/>
          </a:stretch>
        </p:blipFill>
        <p:spPr>
          <a:xfrm>
            <a:off x="598096" y="3606800"/>
            <a:ext cx="2650500" cy="1175019"/>
          </a:xfrm>
          <a:prstGeom prst="rect">
            <a:avLst/>
          </a:prstGeom>
        </p:spPr>
      </p:pic>
      <p:pic>
        <p:nvPicPr>
          <p:cNvPr id="13" name="Picture 12">
            <a:extLst>
              <a:ext uri="{FF2B5EF4-FFF2-40B4-BE49-F238E27FC236}">
                <a16:creationId xmlns:a16="http://schemas.microsoft.com/office/drawing/2014/main" id="{187397AF-FE21-432E-B2D2-5DD11FC58C7F}"/>
              </a:ext>
            </a:extLst>
          </p:cNvPr>
          <p:cNvPicPr>
            <a:picLocks noChangeAspect="1"/>
          </p:cNvPicPr>
          <p:nvPr/>
        </p:nvPicPr>
        <p:blipFill>
          <a:blip r:embed="rId6"/>
          <a:stretch>
            <a:fillRect/>
          </a:stretch>
        </p:blipFill>
        <p:spPr>
          <a:xfrm>
            <a:off x="3653161" y="3190311"/>
            <a:ext cx="2749242" cy="1590633"/>
          </a:xfrm>
          <a:prstGeom prst="rect">
            <a:avLst/>
          </a:prstGeom>
        </p:spPr>
      </p:pic>
      <p:pic>
        <p:nvPicPr>
          <p:cNvPr id="15" name="Picture 14">
            <a:extLst>
              <a:ext uri="{FF2B5EF4-FFF2-40B4-BE49-F238E27FC236}">
                <a16:creationId xmlns:a16="http://schemas.microsoft.com/office/drawing/2014/main" id="{A4D3B57B-9F3F-4DF3-B9AD-98C7829C1BEB}"/>
              </a:ext>
            </a:extLst>
          </p:cNvPr>
          <p:cNvPicPr>
            <a:picLocks noChangeAspect="1"/>
          </p:cNvPicPr>
          <p:nvPr/>
        </p:nvPicPr>
        <p:blipFill>
          <a:blip r:embed="rId7"/>
          <a:stretch>
            <a:fillRect/>
          </a:stretch>
        </p:blipFill>
        <p:spPr>
          <a:xfrm>
            <a:off x="9463844" y="3259583"/>
            <a:ext cx="1961784" cy="1550632"/>
          </a:xfrm>
          <a:prstGeom prst="rect">
            <a:avLst/>
          </a:prstGeom>
        </p:spPr>
      </p:pic>
      <p:pic>
        <p:nvPicPr>
          <p:cNvPr id="17" name="Picture 16" descr="Icon&#10;&#10;Description automatically generated">
            <a:extLst>
              <a:ext uri="{FF2B5EF4-FFF2-40B4-BE49-F238E27FC236}">
                <a16:creationId xmlns:a16="http://schemas.microsoft.com/office/drawing/2014/main" id="{F0ECF0AA-04BC-420A-9A38-28D1B6C90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9600" y="3172806"/>
            <a:ext cx="1737381" cy="1603543"/>
          </a:xfrm>
          <a:prstGeom prst="rect">
            <a:avLst/>
          </a:prstGeom>
        </p:spPr>
      </p:pic>
    </p:spTree>
    <p:extLst>
      <p:ext uri="{BB962C8B-B14F-4D97-AF65-F5344CB8AC3E}">
        <p14:creationId xmlns:p14="http://schemas.microsoft.com/office/powerpoint/2010/main" val="361331369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BD37B3B-7F0B-4B6D-8C23-31432B81811F}"/>
              </a:ext>
            </a:extLst>
          </p:cNvPr>
          <p:cNvGraphicFramePr>
            <a:graphicFrameLocks noChangeAspect="1"/>
          </p:cNvGraphicFramePr>
          <p:nvPr>
            <p:custDataLst>
              <p:tags r:id="rId1"/>
            </p:custDataLst>
            <p:extLst>
              <p:ext uri="{D42A27DB-BD31-4B8C-83A1-F6EECF244321}">
                <p14:modId xmlns:p14="http://schemas.microsoft.com/office/powerpoint/2010/main" val="3041842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Object 3" hidden="1">
                        <a:extLst>
                          <a:ext uri="{FF2B5EF4-FFF2-40B4-BE49-F238E27FC236}">
                            <a16:creationId xmlns:a16="http://schemas.microsoft.com/office/drawing/2014/main" id="{3BD37B3B-7F0B-4B6D-8C23-31432B8181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2024 Con Edison’s networks by peak hours</a:t>
            </a:r>
          </a:p>
        </p:txBody>
      </p:sp>
      <p:graphicFrame>
        <p:nvGraphicFramePr>
          <p:cNvPr id="6" name="Table 6">
            <a:extLst>
              <a:ext uri="{FF2B5EF4-FFF2-40B4-BE49-F238E27FC236}">
                <a16:creationId xmlns:a16="http://schemas.microsoft.com/office/drawing/2014/main" id="{7D8ADF5A-A3AB-48C6-B24D-671A14A5A77A}"/>
              </a:ext>
            </a:extLst>
          </p:cNvPr>
          <p:cNvGraphicFramePr>
            <a:graphicFrameLocks noGrp="1"/>
          </p:cNvGraphicFramePr>
          <p:nvPr>
            <p:extLst>
              <p:ext uri="{D42A27DB-BD31-4B8C-83A1-F6EECF244321}">
                <p14:modId xmlns:p14="http://schemas.microsoft.com/office/powerpoint/2010/main" val="3009274350"/>
              </p:ext>
            </p:extLst>
          </p:nvPr>
        </p:nvGraphicFramePr>
        <p:xfrm>
          <a:off x="456063" y="849526"/>
          <a:ext cx="11277600" cy="5208677"/>
        </p:xfrm>
        <a:graphic>
          <a:graphicData uri="http://schemas.openxmlformats.org/drawingml/2006/table">
            <a:tbl>
              <a:tblPr firstRow="1" bandRow="1">
                <a:tableStyleId>{5C22544A-7EE6-4342-B048-85BDC9FD1C3A}</a:tableStyleId>
              </a:tblPr>
              <a:tblGrid>
                <a:gridCol w="1409700">
                  <a:extLst>
                    <a:ext uri="{9D8B030D-6E8A-4147-A177-3AD203B41FA5}">
                      <a16:colId xmlns:a16="http://schemas.microsoft.com/office/drawing/2014/main" val="3872249671"/>
                    </a:ext>
                  </a:extLst>
                </a:gridCol>
                <a:gridCol w="1409700">
                  <a:extLst>
                    <a:ext uri="{9D8B030D-6E8A-4147-A177-3AD203B41FA5}">
                      <a16:colId xmlns:a16="http://schemas.microsoft.com/office/drawing/2014/main" val="172701132"/>
                    </a:ext>
                  </a:extLst>
                </a:gridCol>
                <a:gridCol w="1409700">
                  <a:extLst>
                    <a:ext uri="{9D8B030D-6E8A-4147-A177-3AD203B41FA5}">
                      <a16:colId xmlns:a16="http://schemas.microsoft.com/office/drawing/2014/main" val="253909080"/>
                    </a:ext>
                  </a:extLst>
                </a:gridCol>
                <a:gridCol w="1409700">
                  <a:extLst>
                    <a:ext uri="{9D8B030D-6E8A-4147-A177-3AD203B41FA5}">
                      <a16:colId xmlns:a16="http://schemas.microsoft.com/office/drawing/2014/main" val="849903007"/>
                    </a:ext>
                  </a:extLst>
                </a:gridCol>
                <a:gridCol w="1409700">
                  <a:extLst>
                    <a:ext uri="{9D8B030D-6E8A-4147-A177-3AD203B41FA5}">
                      <a16:colId xmlns:a16="http://schemas.microsoft.com/office/drawing/2014/main" val="3871454492"/>
                    </a:ext>
                  </a:extLst>
                </a:gridCol>
                <a:gridCol w="1409700">
                  <a:extLst>
                    <a:ext uri="{9D8B030D-6E8A-4147-A177-3AD203B41FA5}">
                      <a16:colId xmlns:a16="http://schemas.microsoft.com/office/drawing/2014/main" val="3653831194"/>
                    </a:ext>
                  </a:extLst>
                </a:gridCol>
                <a:gridCol w="1409700">
                  <a:extLst>
                    <a:ext uri="{9D8B030D-6E8A-4147-A177-3AD203B41FA5}">
                      <a16:colId xmlns:a16="http://schemas.microsoft.com/office/drawing/2014/main" val="1343749237"/>
                    </a:ext>
                  </a:extLst>
                </a:gridCol>
                <a:gridCol w="1409700">
                  <a:extLst>
                    <a:ext uri="{9D8B030D-6E8A-4147-A177-3AD203B41FA5}">
                      <a16:colId xmlns:a16="http://schemas.microsoft.com/office/drawing/2014/main" val="1003861889"/>
                    </a:ext>
                  </a:extLst>
                </a:gridCol>
              </a:tblGrid>
              <a:tr h="284122">
                <a:tc gridSpan="2">
                  <a:txBody>
                    <a:bodyPr/>
                    <a:lstStyle/>
                    <a:p>
                      <a:pPr algn="ctr"/>
                      <a:r>
                        <a:rPr lang="en-US" sz="1300">
                          <a:solidFill>
                            <a:srgbClr val="030303"/>
                          </a:solidFill>
                        </a:rPr>
                        <a:t>11:00 AM – 3:00 PM</a:t>
                      </a:r>
                    </a:p>
                  </a:txBody>
                  <a:tcPr>
                    <a:lnL w="12700" cap="flat" cmpd="sng" algn="ctr">
                      <a:solidFill>
                        <a:srgbClr val="270713"/>
                      </a:solidFill>
                      <a:prstDash val="solid"/>
                      <a:round/>
                      <a:headEnd type="none" w="med" len="med"/>
                      <a:tailEnd type="none" w="med" len="med"/>
                    </a:lnL>
                    <a:lnR w="12700" cap="flat" cmpd="sng" algn="ctr">
                      <a:solidFill>
                        <a:srgbClr val="270713"/>
                      </a:solidFill>
                      <a:prstDash val="solid"/>
                      <a:round/>
                      <a:headEnd type="none" w="med" len="med"/>
                      <a:tailEnd type="none" w="med" len="med"/>
                    </a:lnR>
                    <a:lnT w="12700" cap="flat" cmpd="sng" algn="ctr">
                      <a:solidFill>
                        <a:srgbClr val="27071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300"/>
                    </a:p>
                  </a:txBody>
                  <a:tcPr/>
                </a:tc>
                <a:tc gridSpan="2">
                  <a:txBody>
                    <a:bodyPr/>
                    <a:lstStyle/>
                    <a:p>
                      <a:pPr algn="ctr"/>
                      <a:r>
                        <a:rPr lang="en-US" sz="1300">
                          <a:solidFill>
                            <a:srgbClr val="030303"/>
                          </a:solidFill>
                        </a:rPr>
                        <a:t>2:00 PM – 6:00 PM</a:t>
                      </a:r>
                    </a:p>
                  </a:txBody>
                  <a:tcPr>
                    <a:lnL w="12700" cap="flat" cmpd="sng" algn="ctr">
                      <a:solidFill>
                        <a:srgbClr val="270713"/>
                      </a:solidFill>
                      <a:prstDash val="solid"/>
                      <a:round/>
                      <a:headEnd type="none" w="med" len="med"/>
                      <a:tailEnd type="none" w="med" len="med"/>
                    </a:lnL>
                    <a:lnR w="12700" cap="flat" cmpd="sng" algn="ctr">
                      <a:solidFill>
                        <a:srgbClr val="270713"/>
                      </a:solidFill>
                      <a:prstDash val="solid"/>
                      <a:round/>
                      <a:headEnd type="none" w="med" len="med"/>
                      <a:tailEnd type="none" w="med" len="med"/>
                    </a:lnR>
                    <a:lnT w="12700" cap="flat" cmpd="sng" algn="ctr">
                      <a:solidFill>
                        <a:srgbClr val="27071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300"/>
                    </a:p>
                  </a:txBody>
                  <a:tcPr/>
                </a:tc>
                <a:tc gridSpan="2">
                  <a:txBody>
                    <a:bodyPr/>
                    <a:lstStyle/>
                    <a:p>
                      <a:pPr algn="ctr"/>
                      <a:r>
                        <a:rPr lang="en-US" sz="1300">
                          <a:solidFill>
                            <a:srgbClr val="030303"/>
                          </a:solidFill>
                        </a:rPr>
                        <a:t>4:00 PM – 8:00 PM</a:t>
                      </a:r>
                    </a:p>
                  </a:txBody>
                  <a:tcPr>
                    <a:lnL w="12700" cap="flat" cmpd="sng" algn="ctr">
                      <a:solidFill>
                        <a:srgbClr val="270713"/>
                      </a:solidFill>
                      <a:prstDash val="solid"/>
                      <a:round/>
                      <a:headEnd type="none" w="med" len="med"/>
                      <a:tailEnd type="none" w="med" len="med"/>
                    </a:lnL>
                    <a:lnR w="12700" cap="flat" cmpd="sng" algn="ctr">
                      <a:solidFill>
                        <a:srgbClr val="270713"/>
                      </a:solidFill>
                      <a:prstDash val="solid"/>
                      <a:round/>
                      <a:headEnd type="none" w="med" len="med"/>
                      <a:tailEnd type="none" w="med" len="med"/>
                    </a:lnR>
                    <a:lnT w="12700" cap="flat" cmpd="sng" algn="ctr">
                      <a:solidFill>
                        <a:srgbClr val="27071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300"/>
                    </a:p>
                  </a:txBody>
                  <a:tcPr/>
                </a:tc>
                <a:tc gridSpan="2">
                  <a:txBody>
                    <a:bodyPr/>
                    <a:lstStyle/>
                    <a:p>
                      <a:pPr algn="ctr"/>
                      <a:r>
                        <a:rPr lang="en-US" sz="1300">
                          <a:solidFill>
                            <a:srgbClr val="030303"/>
                          </a:solidFill>
                        </a:rPr>
                        <a:t>7:00 PM – 11:00 PM</a:t>
                      </a:r>
                    </a:p>
                  </a:txBody>
                  <a:tcPr>
                    <a:lnL w="12700" cap="flat" cmpd="sng" algn="ctr">
                      <a:solidFill>
                        <a:srgbClr val="27071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7071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300"/>
                    </a:p>
                  </a:txBody>
                  <a:tcPr/>
                </a:tc>
                <a:extLst>
                  <a:ext uri="{0D108BD9-81ED-4DB2-BD59-A6C34878D82A}">
                    <a16:rowId xmlns:a16="http://schemas.microsoft.com/office/drawing/2014/main" val="840495014"/>
                  </a:ext>
                </a:extLst>
              </a:tr>
              <a:tr h="342576">
                <a:tc>
                  <a:txBody>
                    <a:bodyPr/>
                    <a:lstStyle/>
                    <a:p>
                      <a:pPr algn="ctr"/>
                      <a:r>
                        <a:rPr lang="en-US" sz="1100">
                          <a:solidFill>
                            <a:srgbClr val="030303"/>
                          </a:solidFill>
                        </a:rPr>
                        <a:t>Bowling Green</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Kips Bay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Battery Park City</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Hudson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Buchanan</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08625" rtl="0" eaLnBrk="1" fontAlgn="auto" latinLnBrk="0" hangingPunct="1">
                        <a:lnSpc>
                          <a:spcPct val="100000"/>
                        </a:lnSpc>
                        <a:spcBef>
                          <a:spcPts val="0"/>
                        </a:spcBef>
                        <a:spcAft>
                          <a:spcPts val="0"/>
                        </a:spcAft>
                        <a:buClrTx/>
                        <a:buSzTx/>
                        <a:buFontTx/>
                        <a:buNone/>
                        <a:tabLst/>
                        <a:defRPr/>
                      </a:pPr>
                      <a:r>
                        <a:rPr lang="en-US" sz="1100">
                          <a:solidFill>
                            <a:srgbClr val="030303"/>
                          </a:solidFill>
                        </a:rPr>
                        <a:t>Ossining West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Crown Heights</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Richmond Hill</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5004865"/>
                  </a:ext>
                </a:extLst>
              </a:tr>
              <a:tr h="254214">
                <a:tc>
                  <a:txBody>
                    <a:bodyPr/>
                    <a:lstStyle/>
                    <a:p>
                      <a:pPr algn="ctr"/>
                      <a:r>
                        <a:rPr lang="en-US" sz="1100">
                          <a:solidFill>
                            <a:srgbClr val="030303"/>
                          </a:solidFill>
                        </a:rPr>
                        <a:t>Cortlandt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Park Place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Bay Ridge</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Lenox Hill</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Cedar St.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Park Slope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Randall’s Island</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Ridgewood</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59061264"/>
                  </a:ext>
                </a:extLst>
              </a:tr>
              <a:tr h="254214">
                <a:tc>
                  <a:txBody>
                    <a:bodyPr/>
                    <a:lstStyle/>
                    <a:p>
                      <a:pPr algn="ctr"/>
                      <a:r>
                        <a:rPr lang="en-US" sz="1100">
                          <a:solidFill>
                            <a:srgbClr val="030303"/>
                          </a:solidFill>
                        </a:rPr>
                        <a:t>Freedom</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Pennsylvania</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Beekman</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Lincoln Square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Central Bronx</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Prospect Park</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1728346"/>
                  </a:ext>
                </a:extLst>
              </a:tr>
              <a:tr h="254214">
                <a:tc>
                  <a:txBody>
                    <a:bodyPr/>
                    <a:lstStyle/>
                    <a:p>
                      <a:pPr algn="ctr"/>
                      <a:r>
                        <a:rPr lang="en-US" sz="1100">
                          <a:solidFill>
                            <a:srgbClr val="030303"/>
                          </a:solidFill>
                        </a:rPr>
                        <a:t>Fulton</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Plaza</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Borden</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Long Island City</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Central Park</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Rego Park</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7300499"/>
                  </a:ext>
                </a:extLst>
              </a:tr>
              <a:tr h="254214">
                <a:tc>
                  <a:txBody>
                    <a:bodyPr/>
                    <a:lstStyle/>
                    <a:p>
                      <a:pPr algn="ctr"/>
                      <a:r>
                        <a:rPr lang="en-US" sz="1100">
                          <a:solidFill>
                            <a:srgbClr val="030303"/>
                          </a:solidFill>
                        </a:rPr>
                        <a:t>Grand Central</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Sutton</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Borough Hall</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Madison Square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Elmsford #2</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Riverdale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6240132"/>
                  </a:ext>
                </a:extLst>
              </a:tr>
              <a:tr h="272213">
                <a:tc>
                  <a:txBody>
                    <a:bodyPr/>
                    <a:lstStyle/>
                    <a:p>
                      <a:pPr algn="ctr"/>
                      <a:r>
                        <a:rPr lang="en-US" sz="1100">
                          <a:solidFill>
                            <a:srgbClr val="030303"/>
                          </a:solidFill>
                        </a:rPr>
                        <a:t>Greeley Square</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Times Square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Brighton Beach</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Midtown West</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Flatbush</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Rockview</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8582961"/>
                  </a:ext>
                </a:extLst>
              </a:tr>
              <a:tr h="342576">
                <a:tc>
                  <a:txBody>
                    <a:bodyPr/>
                    <a:lstStyle/>
                    <a:p>
                      <a:pPr algn="ctr"/>
                      <a:r>
                        <a:rPr lang="en-US" sz="1100">
                          <a:solidFill>
                            <a:srgbClr val="030303"/>
                          </a:solidFill>
                        </a:rPr>
                        <a:t>Herald Square</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Turtle Bay</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Canal</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Millwood West</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Flushing</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Sheepshead Bay</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3395071"/>
                  </a:ext>
                </a:extLst>
              </a:tr>
              <a:tr h="254214">
                <a:tc>
                  <a:txBody>
                    <a:bodyPr/>
                    <a:lstStyle/>
                    <a:p>
                      <a:pPr marL="0" marR="0" lvl="0" indent="0" algn="ctr" defTabSz="608625" rtl="0" eaLnBrk="1" fontAlgn="auto" latinLnBrk="0" hangingPunct="1">
                        <a:lnSpc>
                          <a:spcPct val="100000"/>
                        </a:lnSpc>
                        <a:spcBef>
                          <a:spcPts val="0"/>
                        </a:spcBef>
                        <a:spcAft>
                          <a:spcPts val="0"/>
                        </a:spcAft>
                        <a:buClrTx/>
                        <a:buSzTx/>
                        <a:buFontTx/>
                        <a:buNone/>
                        <a:tabLst/>
                        <a:defRPr/>
                      </a:pPr>
                      <a:r>
                        <a:rPr lang="en-US" sz="1100">
                          <a:solidFill>
                            <a:srgbClr val="030303"/>
                          </a:solidFill>
                        </a:rPr>
                        <a:t>Hunter</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Chelsea</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Ocean Parkway</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Fordham</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Southeast Bronx</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4000323"/>
                  </a:ext>
                </a:extLst>
              </a:tr>
              <a:tr h="254214">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City Hall</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Pleasantville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Fox Hills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Sunnyside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5677219"/>
                  </a:ext>
                </a:extLst>
              </a:tr>
              <a:tr h="342576">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Columbus Circle</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Rockefeller Center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Fresh Kills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Wainwright</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9375707"/>
                  </a:ext>
                </a:extLst>
              </a:tr>
              <a:tr h="418706">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Cooper Square</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Roosevelt</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Granite Hill</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Washington Heights</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139680"/>
                  </a:ext>
                </a:extLst>
              </a:tr>
              <a:tr h="342576">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Empire</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Sheridan Square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Jackson Heights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Washington St.</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9271199"/>
                  </a:ext>
                </a:extLst>
              </a:tr>
              <a:tr h="254214">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Fashion</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Triboro</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Jamaica</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West Bronx</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8901711"/>
                  </a:ext>
                </a:extLst>
              </a:tr>
              <a:tr h="254214">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Grasslands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White Plains</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Maspeth</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Willowbrook</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7616775"/>
                  </a:ext>
                </a:extLst>
              </a:tr>
              <a:tr h="254214">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Greenwich</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Williamsburg</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Mohansic</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Woodrow</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2091049"/>
                  </a:ext>
                </a:extLst>
              </a:tr>
              <a:tr h="254214">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Harlem</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Yorkville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a:solidFill>
                            <a:srgbClr val="030303"/>
                          </a:solidFill>
                        </a:rPr>
                        <a:t>Northeast Bronx</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5060532"/>
                  </a:ext>
                </a:extLst>
              </a:tr>
              <a:tr h="254214">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a:solidFill>
                            <a:srgbClr val="030303"/>
                          </a:solidFill>
                        </a:rPr>
                        <a:t>Harrison</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030303"/>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30011"/>
                  </a:ext>
                </a:extLst>
              </a:tr>
            </a:tbl>
          </a:graphicData>
        </a:graphic>
      </p:graphicFrame>
      <p:sp>
        <p:nvSpPr>
          <p:cNvPr id="7" name="TextBox 6">
            <a:extLst>
              <a:ext uri="{FF2B5EF4-FFF2-40B4-BE49-F238E27FC236}">
                <a16:creationId xmlns:a16="http://schemas.microsoft.com/office/drawing/2014/main" id="{D5729BF6-AEED-03A2-42B4-EB95F73A9B5B}"/>
              </a:ext>
            </a:extLst>
          </p:cNvPr>
          <p:cNvSpPr txBox="1"/>
          <p:nvPr/>
        </p:nvSpPr>
        <p:spPr>
          <a:xfrm>
            <a:off x="381000" y="6096303"/>
            <a:ext cx="8801100" cy="246221"/>
          </a:xfrm>
          <a:prstGeom prst="rect">
            <a:avLst/>
          </a:prstGeom>
          <a:noFill/>
        </p:spPr>
        <p:txBody>
          <a:bodyPr wrap="square" rtlCol="0">
            <a:spAutoFit/>
          </a:bodyPr>
          <a:lstStyle/>
          <a:p>
            <a:r>
              <a:rPr lang="en-US" sz="1000"/>
              <a:t>More detail can be found on our website: </a:t>
            </a:r>
            <a:r>
              <a:rPr lang="en-US" sz="1000">
                <a:hlinkClick r:id="rId5"/>
              </a:rPr>
              <a:t>networks-and-tiers.pdf (coned.com)</a:t>
            </a:r>
            <a:endParaRPr lang="en-US" sz="1000"/>
          </a:p>
        </p:txBody>
      </p:sp>
    </p:spTree>
    <p:extLst>
      <p:ext uri="{BB962C8B-B14F-4D97-AF65-F5344CB8AC3E}">
        <p14:creationId xmlns:p14="http://schemas.microsoft.com/office/powerpoint/2010/main" val="21193374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DD16F7-D669-420B-84C2-7C65A3E54980}"/>
              </a:ext>
            </a:extLst>
          </p:cNvPr>
          <p:cNvPicPr>
            <a:picLocks noChangeAspect="1"/>
          </p:cNvPicPr>
          <p:nvPr/>
        </p:nvPicPr>
        <p:blipFill rotWithShape="1">
          <a:blip r:embed="rId3"/>
          <a:srcRect r="2794"/>
          <a:stretch/>
        </p:blipFill>
        <p:spPr>
          <a:xfrm>
            <a:off x="571041" y="1539700"/>
            <a:ext cx="2880155" cy="2001443"/>
          </a:xfrm>
          <a:prstGeom prst="rect">
            <a:avLst/>
          </a:prstGeom>
          <a:ln>
            <a:solidFill>
              <a:schemeClr val="accent4">
                <a:lumMod val="75000"/>
              </a:schemeClr>
            </a:solidFill>
          </a:ln>
          <a:effectLst/>
        </p:spPr>
      </p:pic>
      <p:pic>
        <p:nvPicPr>
          <p:cNvPr id="7" name="Picture 6">
            <a:extLst>
              <a:ext uri="{FF2B5EF4-FFF2-40B4-BE49-F238E27FC236}">
                <a16:creationId xmlns:a16="http://schemas.microsoft.com/office/drawing/2014/main" id="{18682F43-66BB-4EC3-91BA-4BAEB20476F1}"/>
              </a:ext>
            </a:extLst>
          </p:cNvPr>
          <p:cNvPicPr>
            <a:picLocks noChangeAspect="1"/>
          </p:cNvPicPr>
          <p:nvPr/>
        </p:nvPicPr>
        <p:blipFill rotWithShape="1">
          <a:blip r:embed="rId4"/>
          <a:srcRect r="13438"/>
          <a:stretch/>
        </p:blipFill>
        <p:spPr>
          <a:xfrm>
            <a:off x="4142897" y="1517171"/>
            <a:ext cx="2887331" cy="2002536"/>
          </a:xfrm>
          <a:prstGeom prst="rect">
            <a:avLst/>
          </a:prstGeom>
          <a:ln>
            <a:solidFill>
              <a:schemeClr val="accent4">
                <a:lumMod val="75000"/>
              </a:schemeClr>
            </a:solidFill>
          </a:ln>
          <a:effectLst/>
        </p:spPr>
      </p:pic>
      <p:pic>
        <p:nvPicPr>
          <p:cNvPr id="9" name="Picture 8">
            <a:extLst>
              <a:ext uri="{FF2B5EF4-FFF2-40B4-BE49-F238E27FC236}">
                <a16:creationId xmlns:a16="http://schemas.microsoft.com/office/drawing/2014/main" id="{C0E37A77-D5D7-470F-8E52-56A3DD3A279B}"/>
              </a:ext>
            </a:extLst>
          </p:cNvPr>
          <p:cNvPicPr>
            <a:picLocks noChangeAspect="1"/>
          </p:cNvPicPr>
          <p:nvPr/>
        </p:nvPicPr>
        <p:blipFill rotWithShape="1">
          <a:blip r:embed="rId5"/>
          <a:srcRect l="4301" r="2492"/>
          <a:stretch/>
        </p:blipFill>
        <p:spPr>
          <a:xfrm>
            <a:off x="4142897" y="4023561"/>
            <a:ext cx="2882048" cy="2002536"/>
          </a:xfrm>
          <a:prstGeom prst="rect">
            <a:avLst/>
          </a:prstGeom>
          <a:ln>
            <a:solidFill>
              <a:schemeClr val="accent4">
                <a:lumMod val="75000"/>
              </a:schemeClr>
            </a:solidFill>
          </a:ln>
          <a:effectLst/>
        </p:spPr>
      </p:pic>
      <p:pic>
        <p:nvPicPr>
          <p:cNvPr id="11" name="Picture 10">
            <a:extLst>
              <a:ext uri="{FF2B5EF4-FFF2-40B4-BE49-F238E27FC236}">
                <a16:creationId xmlns:a16="http://schemas.microsoft.com/office/drawing/2014/main" id="{84866F74-F2C4-4FC8-92CA-52EBC2C8BB1D}"/>
              </a:ext>
            </a:extLst>
          </p:cNvPr>
          <p:cNvPicPr>
            <a:picLocks noChangeAspect="1"/>
          </p:cNvPicPr>
          <p:nvPr/>
        </p:nvPicPr>
        <p:blipFill rotWithShape="1">
          <a:blip r:embed="rId6"/>
          <a:srcRect l="13637" b="1194"/>
          <a:stretch/>
        </p:blipFill>
        <p:spPr>
          <a:xfrm>
            <a:off x="7699184" y="2009592"/>
            <a:ext cx="4030014" cy="3717312"/>
          </a:xfrm>
          <a:prstGeom prst="rect">
            <a:avLst/>
          </a:prstGeom>
          <a:ln>
            <a:solidFill>
              <a:schemeClr val="accent4">
                <a:lumMod val="75000"/>
              </a:schemeClr>
            </a:solidFill>
          </a:ln>
          <a:effectLst/>
        </p:spPr>
      </p:pic>
      <p:pic>
        <p:nvPicPr>
          <p:cNvPr id="20" name="Picture 19">
            <a:extLst>
              <a:ext uri="{FF2B5EF4-FFF2-40B4-BE49-F238E27FC236}">
                <a16:creationId xmlns:a16="http://schemas.microsoft.com/office/drawing/2014/main" id="{984078E7-4BA5-428A-A78E-3608AEA2D10A}"/>
              </a:ext>
            </a:extLst>
          </p:cNvPr>
          <p:cNvPicPr>
            <a:picLocks noChangeAspect="1"/>
          </p:cNvPicPr>
          <p:nvPr/>
        </p:nvPicPr>
        <p:blipFill rotWithShape="1">
          <a:blip r:embed="rId7"/>
          <a:srcRect b="8161"/>
          <a:stretch/>
        </p:blipFill>
        <p:spPr>
          <a:xfrm>
            <a:off x="571041" y="4020682"/>
            <a:ext cx="2882327" cy="2001443"/>
          </a:xfrm>
          <a:prstGeom prst="rect">
            <a:avLst/>
          </a:prstGeom>
          <a:ln>
            <a:solidFill>
              <a:schemeClr val="accent4">
                <a:lumMod val="75000"/>
              </a:schemeClr>
            </a:solidFill>
          </a:ln>
          <a:effectLst/>
        </p:spPr>
      </p:pic>
      <p:sp>
        <p:nvSpPr>
          <p:cNvPr id="22" name="TextBox 21">
            <a:extLst>
              <a:ext uri="{FF2B5EF4-FFF2-40B4-BE49-F238E27FC236}">
                <a16:creationId xmlns:a16="http://schemas.microsoft.com/office/drawing/2014/main" id="{A3DEF2CE-010B-4685-B418-E0E9FEC8EB64}"/>
              </a:ext>
            </a:extLst>
          </p:cNvPr>
          <p:cNvSpPr txBox="1"/>
          <p:nvPr/>
        </p:nvSpPr>
        <p:spPr>
          <a:xfrm>
            <a:off x="563865" y="3626400"/>
            <a:ext cx="2887331" cy="375550"/>
          </a:xfrm>
          <a:prstGeom prst="rect">
            <a:avLst/>
          </a:prstGeom>
          <a:solidFill>
            <a:srgbClr val="069BD7"/>
          </a:solidFill>
          <a:ln w="9525">
            <a:solidFill>
              <a:schemeClr val="tx2"/>
            </a:solidFill>
          </a:ln>
        </p:spPr>
        <p:txBody>
          <a:bodyPr vert="horz" wrap="square" lIns="64008" tIns="118872" rIns="0" bIns="118872" rtlCol="0" anchor="ctr">
            <a:noAutofit/>
          </a:bodyPr>
          <a:lstStyle/>
          <a:p>
            <a:pPr>
              <a:lnSpc>
                <a:spcPct val="90000"/>
              </a:lnSpc>
              <a:spcBef>
                <a:spcPts val="400"/>
              </a:spcBef>
              <a:buClr>
                <a:srgbClr val="000000"/>
              </a:buClr>
              <a:buSzPct val="100000"/>
            </a:pPr>
            <a:r>
              <a:rPr lang="en-US" sz="1500" b="1">
                <a:solidFill>
                  <a:schemeClr val="bg1"/>
                </a:solidFill>
                <a:cs typeface="Arial Narrow" pitchFamily="34" charset="0"/>
              </a:rPr>
              <a:t>Load Letter</a:t>
            </a:r>
            <a:endParaRPr lang="en-US" sz="1500" b="1" noProof="0">
              <a:solidFill>
                <a:schemeClr val="bg1"/>
              </a:solidFill>
              <a:latin typeface="+mn-lt"/>
              <a:cs typeface="Arial Narrow" pitchFamily="34" charset="0"/>
            </a:endParaRPr>
          </a:p>
        </p:txBody>
      </p:sp>
      <p:sp>
        <p:nvSpPr>
          <p:cNvPr id="21" name="TextBox 20">
            <a:extLst>
              <a:ext uri="{FF2B5EF4-FFF2-40B4-BE49-F238E27FC236}">
                <a16:creationId xmlns:a16="http://schemas.microsoft.com/office/drawing/2014/main" id="{BFE1DB8D-0CD0-4EFD-B9E8-F3CB03ACC7EB}"/>
              </a:ext>
            </a:extLst>
          </p:cNvPr>
          <p:cNvSpPr txBox="1"/>
          <p:nvPr/>
        </p:nvSpPr>
        <p:spPr>
          <a:xfrm>
            <a:off x="4142897" y="3626400"/>
            <a:ext cx="2887331" cy="375550"/>
          </a:xfrm>
          <a:prstGeom prst="rect">
            <a:avLst/>
          </a:prstGeom>
          <a:solidFill>
            <a:srgbClr val="0699D5"/>
          </a:solidFill>
          <a:ln w="9525">
            <a:solidFill>
              <a:schemeClr val="tx2"/>
            </a:solidFill>
          </a:ln>
        </p:spPr>
        <p:txBody>
          <a:bodyPr vert="horz" wrap="square" lIns="64008" tIns="118872" rIns="0" bIns="118872" rtlCol="0" anchor="ctr">
            <a:noAutofit/>
          </a:bodyPr>
          <a:lstStyle/>
          <a:p>
            <a:pPr>
              <a:lnSpc>
                <a:spcPct val="90000"/>
              </a:lnSpc>
              <a:spcBef>
                <a:spcPts val="400"/>
              </a:spcBef>
              <a:buClr>
                <a:srgbClr val="000000"/>
              </a:buClr>
              <a:buSzPct val="100000"/>
            </a:pPr>
            <a:r>
              <a:rPr lang="en-US" sz="1500" b="1" noProof="0">
                <a:solidFill>
                  <a:schemeClr val="bg1"/>
                </a:solidFill>
                <a:latin typeface="+mn-lt"/>
                <a:cs typeface="Arial Narrow" pitchFamily="34" charset="0"/>
              </a:rPr>
              <a:t>EV Charging Station Cut Sheet</a:t>
            </a:r>
          </a:p>
        </p:txBody>
      </p:sp>
      <p:sp>
        <p:nvSpPr>
          <p:cNvPr id="18" name="TextBox 17">
            <a:extLst>
              <a:ext uri="{FF2B5EF4-FFF2-40B4-BE49-F238E27FC236}">
                <a16:creationId xmlns:a16="http://schemas.microsoft.com/office/drawing/2014/main" id="{DB732B1F-8EF8-470F-B90A-9BE971C8A75D}"/>
              </a:ext>
            </a:extLst>
          </p:cNvPr>
          <p:cNvSpPr txBox="1"/>
          <p:nvPr/>
        </p:nvSpPr>
        <p:spPr>
          <a:xfrm>
            <a:off x="7699184" y="1618838"/>
            <a:ext cx="4030014" cy="375550"/>
          </a:xfrm>
          <a:prstGeom prst="rect">
            <a:avLst/>
          </a:prstGeom>
          <a:solidFill>
            <a:srgbClr val="069BD7"/>
          </a:solidFill>
          <a:ln w="9525">
            <a:solidFill>
              <a:schemeClr val="tx2"/>
            </a:solidFill>
          </a:ln>
        </p:spPr>
        <p:txBody>
          <a:bodyPr vert="horz" wrap="square" lIns="64008" tIns="118872" rIns="0" bIns="118872" rtlCol="0" anchor="ctr">
            <a:noAutofit/>
          </a:bodyPr>
          <a:lstStyle/>
          <a:p>
            <a:pPr>
              <a:lnSpc>
                <a:spcPct val="90000"/>
              </a:lnSpc>
              <a:spcBef>
                <a:spcPts val="400"/>
              </a:spcBef>
              <a:buClr>
                <a:srgbClr val="000000"/>
              </a:buClr>
              <a:buSzPct val="100000"/>
            </a:pPr>
            <a:r>
              <a:rPr lang="en-US" sz="1500" b="1" noProof="0">
                <a:solidFill>
                  <a:schemeClr val="bg1"/>
                </a:solidFill>
                <a:latin typeface="+mn-lt"/>
                <a:cs typeface="Arial Narrow" pitchFamily="34" charset="0"/>
              </a:rPr>
              <a:t>One Line Diagram</a:t>
            </a:r>
          </a:p>
        </p:txBody>
      </p:sp>
      <p:sp>
        <p:nvSpPr>
          <p:cNvPr id="19" name="TextBox 18">
            <a:extLst>
              <a:ext uri="{FF2B5EF4-FFF2-40B4-BE49-F238E27FC236}">
                <a16:creationId xmlns:a16="http://schemas.microsoft.com/office/drawing/2014/main" id="{E098DA73-9B57-4313-AC58-55D9E4C8E19C}"/>
              </a:ext>
            </a:extLst>
          </p:cNvPr>
          <p:cNvSpPr txBox="1"/>
          <p:nvPr/>
        </p:nvSpPr>
        <p:spPr>
          <a:xfrm>
            <a:off x="4142897" y="1151271"/>
            <a:ext cx="2887331" cy="375550"/>
          </a:xfrm>
          <a:prstGeom prst="rect">
            <a:avLst/>
          </a:prstGeom>
          <a:solidFill>
            <a:srgbClr val="0699D5"/>
          </a:solidFill>
          <a:ln w="9525">
            <a:solidFill>
              <a:schemeClr val="tx2"/>
            </a:solidFill>
          </a:ln>
        </p:spPr>
        <p:txBody>
          <a:bodyPr vert="horz" wrap="square" lIns="64008" tIns="118872" rIns="0" bIns="118872" rtlCol="0" anchor="ctr">
            <a:noAutofit/>
          </a:bodyPr>
          <a:lstStyle/>
          <a:p>
            <a:pPr>
              <a:lnSpc>
                <a:spcPct val="90000"/>
              </a:lnSpc>
              <a:spcBef>
                <a:spcPts val="400"/>
              </a:spcBef>
              <a:buClr>
                <a:srgbClr val="000000"/>
              </a:buClr>
              <a:buSzPct val="100000"/>
            </a:pPr>
            <a:r>
              <a:rPr lang="en-US" sz="1500" b="1" noProof="0">
                <a:solidFill>
                  <a:schemeClr val="bg1"/>
                </a:solidFill>
                <a:latin typeface="+mn-lt"/>
                <a:cs typeface="Arial Narrow" pitchFamily="34" charset="0"/>
              </a:rPr>
              <a:t>Site Plan</a:t>
            </a:r>
          </a:p>
        </p:txBody>
      </p:sp>
      <p:sp>
        <p:nvSpPr>
          <p:cNvPr id="10" name="TextBox 9">
            <a:extLst>
              <a:ext uri="{FF2B5EF4-FFF2-40B4-BE49-F238E27FC236}">
                <a16:creationId xmlns:a16="http://schemas.microsoft.com/office/drawing/2014/main" id="{AE183F39-B472-4407-8731-3FB986A7E89C}"/>
              </a:ext>
            </a:extLst>
          </p:cNvPr>
          <p:cNvSpPr txBox="1"/>
          <p:nvPr/>
        </p:nvSpPr>
        <p:spPr>
          <a:xfrm>
            <a:off x="571042" y="1151271"/>
            <a:ext cx="2887331" cy="375550"/>
          </a:xfrm>
          <a:prstGeom prst="rect">
            <a:avLst/>
          </a:prstGeom>
          <a:solidFill>
            <a:srgbClr val="069BD7"/>
          </a:solidFill>
          <a:ln w="9525">
            <a:solidFill>
              <a:schemeClr val="tx2"/>
            </a:solidFill>
          </a:ln>
        </p:spPr>
        <p:txBody>
          <a:bodyPr vert="horz" wrap="square" lIns="64008" tIns="118872" rIns="0" bIns="118872" rtlCol="0" anchor="ctr">
            <a:noAutofit/>
          </a:bodyPr>
          <a:lstStyle/>
          <a:p>
            <a:pPr>
              <a:lnSpc>
                <a:spcPct val="90000"/>
              </a:lnSpc>
              <a:spcBef>
                <a:spcPts val="400"/>
              </a:spcBef>
              <a:buClr>
                <a:srgbClr val="000000"/>
              </a:buClr>
              <a:buSzPct val="100000"/>
            </a:pPr>
            <a:r>
              <a:rPr lang="en-US" sz="1500" b="1" noProof="0">
                <a:solidFill>
                  <a:schemeClr val="bg1"/>
                </a:solidFill>
                <a:latin typeface="+mn-lt"/>
                <a:cs typeface="Arial Narrow" pitchFamily="34" charset="0"/>
              </a:rPr>
              <a:t>Letter of Authorization</a:t>
            </a:r>
          </a:p>
        </p:txBody>
      </p:sp>
      <p:sp>
        <p:nvSpPr>
          <p:cNvPr id="2" name="Title 1">
            <a:extLst>
              <a:ext uri="{FF2B5EF4-FFF2-40B4-BE49-F238E27FC236}">
                <a16:creationId xmlns:a16="http://schemas.microsoft.com/office/drawing/2014/main" id="{7BD703D4-06C1-4FA0-9CB2-FC8688A4DFC7}"/>
              </a:ext>
            </a:extLst>
          </p:cNvPr>
          <p:cNvSpPr>
            <a:spLocks noGrp="1"/>
          </p:cNvSpPr>
          <p:nvPr>
            <p:ph type="title"/>
          </p:nvPr>
        </p:nvSpPr>
        <p:spPr/>
        <p:txBody>
          <a:bodyPr/>
          <a:lstStyle/>
          <a:p>
            <a:r>
              <a:rPr lang="en-US"/>
              <a:t>Project Center Service Application</a:t>
            </a:r>
          </a:p>
        </p:txBody>
      </p:sp>
      <p:sp>
        <p:nvSpPr>
          <p:cNvPr id="3" name="Content Placeholder 2">
            <a:extLst>
              <a:ext uri="{FF2B5EF4-FFF2-40B4-BE49-F238E27FC236}">
                <a16:creationId xmlns:a16="http://schemas.microsoft.com/office/drawing/2014/main" id="{AEF1B51C-A88D-4DEE-9B54-AF86989BDF0B}"/>
              </a:ext>
            </a:extLst>
          </p:cNvPr>
          <p:cNvSpPr>
            <a:spLocks noGrp="1"/>
          </p:cNvSpPr>
          <p:nvPr>
            <p:ph idx="1"/>
          </p:nvPr>
        </p:nvSpPr>
        <p:spPr>
          <a:xfrm>
            <a:off x="485838" y="625655"/>
            <a:ext cx="11281833" cy="375551"/>
          </a:xfrm>
        </p:spPr>
        <p:txBody>
          <a:bodyPr/>
          <a:lstStyle/>
          <a:p>
            <a:pPr marL="0" indent="0">
              <a:buNone/>
            </a:pPr>
            <a:r>
              <a:rPr lang="en-US" sz="1700"/>
              <a:t>You will need to upload the following documents in </a:t>
            </a:r>
            <a:r>
              <a:rPr lang="en-US" sz="1700" b="1" i="1"/>
              <a:t>the Project Center Portal</a:t>
            </a:r>
            <a:r>
              <a:rPr lang="en-US" sz="1700"/>
              <a:t> </a:t>
            </a:r>
            <a:endParaRPr lang="en-US"/>
          </a:p>
        </p:txBody>
      </p:sp>
    </p:spTree>
    <p:extLst>
      <p:ext uri="{BB962C8B-B14F-4D97-AF65-F5344CB8AC3E}">
        <p14:creationId xmlns:p14="http://schemas.microsoft.com/office/powerpoint/2010/main" val="7348915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3175" y="2480"/>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3175" y="2480"/>
                        <a:ext cx="1588" cy="1588"/>
                      </a:xfrm>
                      <a:prstGeom prst="rect">
                        <a:avLst/>
                      </a:prstGeom>
                    </p:spPr>
                  </p:pic>
                </p:oleObj>
              </mc:Fallback>
            </mc:AlternateContent>
          </a:graphicData>
        </a:graphic>
      </p:graphicFrame>
      <p:sp>
        <p:nvSpPr>
          <p:cNvPr id="8" name="Title 7"/>
          <p:cNvSpPr>
            <a:spLocks noGrp="1"/>
          </p:cNvSpPr>
          <p:nvPr>
            <p:ph type="ctrTitle"/>
          </p:nvPr>
        </p:nvSpPr>
        <p:spPr/>
        <p:txBody>
          <a:bodyPr vert="horz">
            <a:normAutofit/>
          </a:bodyPr>
          <a:lstStyle/>
          <a:p>
            <a:r>
              <a:rPr lang="en-US" sz="3600"/>
              <a:t>EV Light-Duty</a:t>
            </a:r>
            <a:br>
              <a:rPr lang="en-US" sz="3600"/>
            </a:br>
            <a:r>
              <a:rPr lang="en-US" sz="3600"/>
              <a:t>PowerReady Program</a:t>
            </a:r>
            <a:endParaRPr lang="en-US" sz="4000"/>
          </a:p>
        </p:txBody>
      </p:sp>
      <p:sp>
        <p:nvSpPr>
          <p:cNvPr id="3" name="Rectangle 2">
            <a:extLst>
              <a:ext uri="{FF2B5EF4-FFF2-40B4-BE49-F238E27FC236}">
                <a16:creationId xmlns:a16="http://schemas.microsoft.com/office/drawing/2014/main" id="{E473CBED-D190-9065-18B7-82F15F2F9F19}"/>
              </a:ext>
            </a:extLst>
          </p:cNvPr>
          <p:cNvSpPr/>
          <p:nvPr/>
        </p:nvSpPr>
        <p:spPr>
          <a:xfrm>
            <a:off x="4803246" y="6621642"/>
            <a:ext cx="2917931" cy="188409"/>
          </a:xfrm>
          <a:prstGeom prst="rect">
            <a:avLst/>
          </a:prstGeom>
          <a:solidFill>
            <a:schemeClr val="bg1"/>
          </a:solidFill>
          <a:ln w="952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a:endParaRPr>
          </a:p>
        </p:txBody>
      </p:sp>
    </p:spTree>
    <p:extLst>
      <p:ext uri="{BB962C8B-B14F-4D97-AF65-F5344CB8AC3E}">
        <p14:creationId xmlns:p14="http://schemas.microsoft.com/office/powerpoint/2010/main" val="9992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F118F0-F496-436F-A67D-7CFA607167A8}"/>
              </a:ext>
            </a:extLst>
          </p:cNvPr>
          <p:cNvGraphicFramePr>
            <a:graphicFrameLocks noChangeAspect="1"/>
          </p:cNvGraphicFramePr>
          <p:nvPr>
            <p:custDataLst>
              <p:tags r:id="rId1"/>
            </p:custDataLst>
          </p:nvPr>
        </p:nvGraphicFramePr>
        <p:xfrm>
          <a:off x="3175" y="2480"/>
          <a:ext cx="1588" cy="1588"/>
        </p:xfrm>
        <a:graphic>
          <a:graphicData uri="http://schemas.openxmlformats.org/presentationml/2006/ole">
            <mc:AlternateContent xmlns:mc="http://schemas.openxmlformats.org/markup-compatibility/2006">
              <mc:Choice xmlns:v="urn:schemas-microsoft-com:vml" Requires="v">
                <p:oleObj name="think-cell Slide" r:id="rId4" imgW="503" imgH="503" progId="TCLayout.ActiveDocument.1">
                  <p:embed/>
                </p:oleObj>
              </mc:Choice>
              <mc:Fallback>
                <p:oleObj name="think-cell Slide" r:id="rId4" imgW="503" imgH="503" progId="TCLayout.ActiveDocument.1">
                  <p:embed/>
                  <p:pic>
                    <p:nvPicPr>
                      <p:cNvPr id="5" name="Object 4" hidden="1">
                        <a:extLst>
                          <a:ext uri="{FF2B5EF4-FFF2-40B4-BE49-F238E27FC236}">
                            <a16:creationId xmlns:a16="http://schemas.microsoft.com/office/drawing/2014/main" id="{DDF118F0-F496-436F-A67D-7CFA607167A8}"/>
                          </a:ext>
                        </a:extLst>
                      </p:cNvPr>
                      <p:cNvPicPr/>
                      <p:nvPr/>
                    </p:nvPicPr>
                    <p:blipFill>
                      <a:blip r:embed="rId5"/>
                      <a:stretch>
                        <a:fillRect/>
                      </a:stretch>
                    </p:blipFill>
                    <p:spPr>
                      <a:xfrm>
                        <a:off x="3175" y="2480"/>
                        <a:ext cx="1588" cy="1588"/>
                      </a:xfrm>
                      <a:prstGeom prst="rect">
                        <a:avLst/>
                      </a:prstGeom>
                    </p:spPr>
                  </p:pic>
                </p:oleObj>
              </mc:Fallback>
            </mc:AlternateContent>
          </a:graphicData>
        </a:graphic>
      </p:graphicFrame>
      <p:sp>
        <p:nvSpPr>
          <p:cNvPr id="3" name="Subtitle 2">
            <a:extLst>
              <a:ext uri="{FF2B5EF4-FFF2-40B4-BE49-F238E27FC236}">
                <a16:creationId xmlns:a16="http://schemas.microsoft.com/office/drawing/2014/main" id="{F621501D-2631-6521-48FF-3CBCC1EA7C16}"/>
              </a:ext>
            </a:extLst>
          </p:cNvPr>
          <p:cNvSpPr>
            <a:spLocks noGrp="1"/>
          </p:cNvSpPr>
          <p:nvPr>
            <p:ph type="subTitle" idx="13"/>
          </p:nvPr>
        </p:nvSpPr>
        <p:spPr>
          <a:xfrm>
            <a:off x="460638" y="2719344"/>
            <a:ext cx="3759052" cy="366173"/>
          </a:xfrm>
        </p:spPr>
        <p:txBody>
          <a:bodyPr/>
          <a:lstStyle/>
          <a:p>
            <a:r>
              <a:rPr lang="en-US" sz="1799"/>
              <a:t>Program Overview</a:t>
            </a:r>
          </a:p>
        </p:txBody>
      </p:sp>
      <p:sp>
        <p:nvSpPr>
          <p:cNvPr id="2" name="Title 1">
            <a:extLst>
              <a:ext uri="{FF2B5EF4-FFF2-40B4-BE49-F238E27FC236}">
                <a16:creationId xmlns:a16="http://schemas.microsoft.com/office/drawing/2014/main" id="{2DFCD83A-BB8B-4DA0-86C2-7B2820788470}"/>
              </a:ext>
            </a:extLst>
          </p:cNvPr>
          <p:cNvSpPr>
            <a:spLocks noGrp="1"/>
          </p:cNvSpPr>
          <p:nvPr>
            <p:ph type="title"/>
          </p:nvPr>
        </p:nvSpPr>
        <p:spPr>
          <a:xfrm>
            <a:off x="1749724" y="1256059"/>
            <a:ext cx="2935611" cy="914162"/>
          </a:xfrm>
        </p:spPr>
        <p:txBody>
          <a:bodyPr vert="horz"/>
          <a:lstStyle/>
          <a:p>
            <a:r>
              <a:rPr lang="en-US"/>
              <a:t>Light-Duty PowerReady Program</a:t>
            </a:r>
          </a:p>
        </p:txBody>
      </p:sp>
      <p:graphicFrame>
        <p:nvGraphicFramePr>
          <p:cNvPr id="11" name="Table 10">
            <a:extLst>
              <a:ext uri="{FF2B5EF4-FFF2-40B4-BE49-F238E27FC236}">
                <a16:creationId xmlns:a16="http://schemas.microsoft.com/office/drawing/2014/main" id="{44967519-6D66-3B1C-0064-95C9ABB362C4}"/>
              </a:ext>
            </a:extLst>
          </p:cNvPr>
          <p:cNvGraphicFramePr>
            <a:graphicFrameLocks noGrp="1"/>
          </p:cNvGraphicFramePr>
          <p:nvPr/>
        </p:nvGraphicFramePr>
        <p:xfrm>
          <a:off x="459804" y="3210908"/>
          <a:ext cx="4074503" cy="2969847"/>
        </p:xfrm>
        <a:graphic>
          <a:graphicData uri="http://schemas.openxmlformats.org/drawingml/2006/table">
            <a:tbl>
              <a:tblPr>
                <a:tableStyleId>{5C22544A-7EE6-4342-B048-85BDC9FD1C3A}</a:tableStyleId>
              </a:tblPr>
              <a:tblGrid>
                <a:gridCol w="1280936">
                  <a:extLst>
                    <a:ext uri="{9D8B030D-6E8A-4147-A177-3AD203B41FA5}">
                      <a16:colId xmlns:a16="http://schemas.microsoft.com/office/drawing/2014/main" val="415386374"/>
                    </a:ext>
                  </a:extLst>
                </a:gridCol>
                <a:gridCol w="2793567">
                  <a:extLst>
                    <a:ext uri="{9D8B030D-6E8A-4147-A177-3AD203B41FA5}">
                      <a16:colId xmlns:a16="http://schemas.microsoft.com/office/drawing/2014/main" val="2456546293"/>
                    </a:ext>
                  </a:extLst>
                </a:gridCol>
              </a:tblGrid>
              <a:tr h="1662707">
                <a:tc>
                  <a:txBody>
                    <a:bodyPr/>
                    <a:lstStyle/>
                    <a:p>
                      <a:pPr algn="l" fontAlgn="b"/>
                      <a:r>
                        <a:rPr lang="en-US" sz="1400" b="1" u="none" strike="noStrike">
                          <a:solidFill>
                            <a:schemeClr val="tx2"/>
                          </a:solidFill>
                          <a:effectLst/>
                          <a:latin typeface="+mn-lt"/>
                        </a:rPr>
                        <a:t>Program Description</a:t>
                      </a: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b="0">
                          <a:effectLst/>
                          <a:ea typeface="Calibri" panose="020F0502020204030204" pitchFamily="34" charset="0"/>
                        </a:rPr>
                        <a:t>Providing funding to offset customer and utility-side costs to ensure a site has adequate power to install EV chargers for light-duty vehicles. Authorized in the NY PSC 2020 Order and expanded on in November 2023</a:t>
                      </a:r>
                      <a:endParaRPr lang="en-US" sz="1400" b="0" i="0" u="none" strike="noStrike">
                        <a:solidFill>
                          <a:srgbClr val="000000"/>
                        </a:solidFill>
                        <a:effectLst/>
                        <a:latin typeface="Arial" panose="020B0604020202020204" pitchFamily="34" charset="0"/>
                      </a:endParaRP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158522"/>
                  </a:ext>
                </a:extLst>
              </a:tr>
              <a:tr h="316025">
                <a:tc>
                  <a:txBody>
                    <a:bodyPr/>
                    <a:lstStyle/>
                    <a:p>
                      <a:pPr marL="0" marR="0" lvl="0" indent="0" algn="l" defTabSz="608625" rtl="0" eaLnBrk="1" fontAlgn="b" latinLnBrk="0" hangingPunct="1">
                        <a:lnSpc>
                          <a:spcPct val="100000"/>
                        </a:lnSpc>
                        <a:spcBef>
                          <a:spcPts val="0"/>
                        </a:spcBef>
                        <a:spcAft>
                          <a:spcPts val="0"/>
                        </a:spcAft>
                        <a:buClrTx/>
                        <a:buSzTx/>
                        <a:buFontTx/>
                        <a:buNone/>
                        <a:tabLst/>
                        <a:defRPr/>
                      </a:pPr>
                      <a:r>
                        <a:rPr lang="en-US" sz="1400" b="1" u="none" strike="noStrike">
                          <a:solidFill>
                            <a:schemeClr val="tx2"/>
                          </a:solidFill>
                          <a:effectLst/>
                          <a:latin typeface="+mn-lt"/>
                        </a:rPr>
                        <a:t>Funding</a:t>
                      </a:r>
                      <a:endParaRPr lang="en-US" sz="1400" b="1" i="0" u="none" strike="noStrike">
                        <a:solidFill>
                          <a:schemeClr val="tx2"/>
                        </a:solidFill>
                        <a:effectLst/>
                        <a:latin typeface="+mn-lt"/>
                      </a:endParaRP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b="0" i="0" u="none" strike="noStrike">
                          <a:solidFill>
                            <a:srgbClr val="000000"/>
                          </a:solidFill>
                          <a:effectLst/>
                          <a:latin typeface="Arial" panose="020B0604020202020204" pitchFamily="34" charset="0"/>
                        </a:rPr>
                        <a:t>$613M</a:t>
                      </a: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8621860"/>
                  </a:ext>
                </a:extLst>
              </a:tr>
              <a:tr h="508409">
                <a:tc>
                  <a:txBody>
                    <a:bodyPr/>
                    <a:lstStyle/>
                    <a:p>
                      <a:pPr marL="0" marR="0" lvl="0" indent="0" algn="l" defTabSz="608625" rtl="0" eaLnBrk="1" fontAlgn="b" latinLnBrk="0" hangingPunct="1">
                        <a:lnSpc>
                          <a:spcPct val="100000"/>
                        </a:lnSpc>
                        <a:spcBef>
                          <a:spcPts val="0"/>
                        </a:spcBef>
                        <a:spcAft>
                          <a:spcPts val="0"/>
                        </a:spcAft>
                        <a:buClrTx/>
                        <a:buSzTx/>
                        <a:buFontTx/>
                        <a:buNone/>
                        <a:tabLst/>
                        <a:defRPr/>
                      </a:pPr>
                      <a:r>
                        <a:rPr lang="en-US" sz="1400" b="1" u="none" strike="noStrike" kern="1200">
                          <a:solidFill>
                            <a:schemeClr val="tx2"/>
                          </a:solidFill>
                          <a:effectLst/>
                          <a:latin typeface="+mn-lt"/>
                          <a:ea typeface="+mn-ea"/>
                          <a:cs typeface="+mn-cs"/>
                        </a:rPr>
                        <a:t>Program Dates</a:t>
                      </a: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b="1" i="0" u="none" strike="noStrike">
                          <a:solidFill>
                            <a:srgbClr val="000000"/>
                          </a:solidFill>
                          <a:effectLst/>
                          <a:latin typeface="Arial" panose="020B0604020202020204" pitchFamily="34" charset="0"/>
                        </a:rPr>
                        <a:t>Start:</a:t>
                      </a:r>
                      <a:r>
                        <a:rPr lang="en-US" sz="1400" b="0" i="0" u="none" strike="noStrike">
                          <a:solidFill>
                            <a:srgbClr val="000000"/>
                          </a:solidFill>
                          <a:effectLst/>
                          <a:latin typeface="Arial" panose="020B0604020202020204" pitchFamily="34" charset="0"/>
                        </a:rPr>
                        <a:t> July 2020</a:t>
                      </a:r>
                    </a:p>
                    <a:p>
                      <a:pPr algn="l" fontAlgn="b"/>
                      <a:r>
                        <a:rPr lang="en-US" sz="1400" b="1" i="0" u="none" strike="noStrike">
                          <a:solidFill>
                            <a:srgbClr val="000000"/>
                          </a:solidFill>
                          <a:effectLst/>
                          <a:latin typeface="Arial" panose="020B0604020202020204" pitchFamily="34" charset="0"/>
                        </a:rPr>
                        <a:t>End:</a:t>
                      </a:r>
                      <a:r>
                        <a:rPr lang="en-US" sz="1400" b="0" i="0" u="none" strike="noStrike">
                          <a:solidFill>
                            <a:srgbClr val="000000"/>
                          </a:solidFill>
                          <a:effectLst/>
                          <a:latin typeface="Arial" panose="020B0604020202020204" pitchFamily="34" charset="0"/>
                        </a:rPr>
                        <a:t> December 2025</a:t>
                      </a: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436134"/>
                  </a:ext>
                </a:extLst>
              </a:tr>
              <a:tr h="392812">
                <a:tc>
                  <a:txBody>
                    <a:bodyPr/>
                    <a:lstStyle/>
                    <a:p>
                      <a:pPr marL="0" marR="0" lvl="0" indent="0" algn="l" defTabSz="608625" rtl="0" eaLnBrk="1" fontAlgn="b" latinLnBrk="0" hangingPunct="1">
                        <a:lnSpc>
                          <a:spcPct val="100000"/>
                        </a:lnSpc>
                        <a:spcBef>
                          <a:spcPts val="0"/>
                        </a:spcBef>
                        <a:spcAft>
                          <a:spcPts val="0"/>
                        </a:spcAft>
                        <a:buClrTx/>
                        <a:buSzTx/>
                        <a:buFontTx/>
                        <a:buNone/>
                        <a:tabLst/>
                        <a:defRPr/>
                      </a:pPr>
                      <a:r>
                        <a:rPr lang="en-US" sz="1400" b="1" u="none" strike="noStrike" kern="1200">
                          <a:solidFill>
                            <a:schemeClr val="tx2"/>
                          </a:solidFill>
                          <a:effectLst/>
                          <a:latin typeface="+mn-lt"/>
                          <a:ea typeface="+mn-ea"/>
                          <a:cs typeface="+mn-cs"/>
                        </a:rPr>
                        <a:t>Resources</a:t>
                      </a: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b="1" i="0" u="none" strike="noStrike">
                          <a:solidFill>
                            <a:srgbClr val="000000"/>
                          </a:solidFill>
                          <a:effectLst/>
                          <a:latin typeface="Arial" panose="020B0604020202020204" pitchFamily="34" charset="0"/>
                          <a:hlinkClick r:id="rId6"/>
                        </a:rPr>
                        <a:t>Website</a:t>
                      </a:r>
                      <a:r>
                        <a:rPr lang="en-US" sz="1400" b="1" i="0" u="none" strike="noStrike">
                          <a:solidFill>
                            <a:srgbClr val="000000"/>
                          </a:solidFill>
                          <a:effectLst/>
                          <a:latin typeface="Arial" panose="020B0604020202020204" pitchFamily="34" charset="0"/>
                        </a:rPr>
                        <a:t>  </a:t>
                      </a:r>
                      <a:r>
                        <a:rPr lang="en-US" sz="1400" b="1" i="0" u="none" strike="noStrike">
                          <a:solidFill>
                            <a:srgbClr val="000000"/>
                          </a:solidFill>
                          <a:effectLst/>
                          <a:latin typeface="Arial" panose="020B0604020202020204" pitchFamily="34" charset="0"/>
                          <a:hlinkClick r:id="rId7"/>
                        </a:rPr>
                        <a:t>Email</a:t>
                      </a:r>
                      <a:endParaRPr lang="en-US" sz="1400" b="1" i="0" u="none" strike="noStrike">
                        <a:solidFill>
                          <a:srgbClr val="000000"/>
                        </a:solidFill>
                        <a:effectLst/>
                        <a:latin typeface="Arial" panose="020B0604020202020204" pitchFamily="34" charset="0"/>
                      </a:endParaRP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1813028"/>
                  </a:ext>
                </a:extLst>
              </a:tr>
            </a:tbl>
          </a:graphicData>
        </a:graphic>
      </p:graphicFrame>
      <p:pic>
        <p:nvPicPr>
          <p:cNvPr id="12" name="Graphic 11">
            <a:extLst>
              <a:ext uri="{FF2B5EF4-FFF2-40B4-BE49-F238E27FC236}">
                <a16:creationId xmlns:a16="http://schemas.microsoft.com/office/drawing/2014/main" id="{14B95CCD-6C0E-94D8-0D1E-40E682F1B3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bwMode="ltGray">
          <a:xfrm>
            <a:off x="612244" y="767140"/>
            <a:ext cx="1812937" cy="350176"/>
          </a:xfrm>
          <a:prstGeom prst="rect">
            <a:avLst/>
          </a:prstGeom>
        </p:spPr>
      </p:pic>
      <p:sp>
        <p:nvSpPr>
          <p:cNvPr id="15" name="Rectangle 14">
            <a:extLst>
              <a:ext uri="{FF2B5EF4-FFF2-40B4-BE49-F238E27FC236}">
                <a16:creationId xmlns:a16="http://schemas.microsoft.com/office/drawing/2014/main" id="{B385936D-389C-9727-FBFD-91F1522E0F26}"/>
              </a:ext>
            </a:extLst>
          </p:cNvPr>
          <p:cNvSpPr/>
          <p:nvPr/>
        </p:nvSpPr>
        <p:spPr bwMode="auto">
          <a:xfrm>
            <a:off x="4685334" y="3660951"/>
            <a:ext cx="7505078" cy="2655095"/>
          </a:xfrm>
          <a:prstGeom prst="rect">
            <a:avLst/>
          </a:prstGeom>
          <a:solidFill>
            <a:schemeClr val="bg2"/>
          </a:solidFill>
          <a:ln w="25400"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gn="ctr" defTabSz="914126" fontAlgn="base">
              <a:spcBef>
                <a:spcPct val="50000"/>
              </a:spcBef>
              <a:spcAft>
                <a:spcPct val="0"/>
              </a:spcAft>
            </a:pPr>
            <a:endParaRPr lang="en-US" sz="2399">
              <a:latin typeface="Arial" pitchFamily="-110" charset="0"/>
            </a:endParaRPr>
          </a:p>
        </p:txBody>
      </p:sp>
      <p:sp>
        <p:nvSpPr>
          <p:cNvPr id="16" name="Content Placeholder 21">
            <a:extLst>
              <a:ext uri="{FF2B5EF4-FFF2-40B4-BE49-F238E27FC236}">
                <a16:creationId xmlns:a16="http://schemas.microsoft.com/office/drawing/2014/main" id="{A57AC1F9-C44E-85C2-CDA5-F79770BDE1B3}"/>
              </a:ext>
            </a:extLst>
          </p:cNvPr>
          <p:cNvSpPr txBox="1">
            <a:spLocks/>
          </p:cNvSpPr>
          <p:nvPr/>
        </p:nvSpPr>
        <p:spPr bwMode="auto">
          <a:xfrm>
            <a:off x="4931531" y="3950662"/>
            <a:ext cx="5412637" cy="366173"/>
          </a:xfrm>
          <a:prstGeom prst="rect">
            <a:avLst/>
          </a:prstGeom>
          <a:noFill/>
          <a:ln w="9525">
            <a:noFill/>
            <a:miter lim="800000"/>
            <a:headEnd/>
            <a:tailEnd/>
          </a:ln>
        </p:spPr>
        <p:txBody>
          <a:bodyPr vert="horz" wrap="square" lIns="121693" tIns="60846" rIns="121693" bIns="60846" numCol="1" anchor="t" anchorCtr="0" compatLnSpc="1">
            <a:prstTxWarp prst="textNoShape">
              <a:avLst/>
            </a:prstTxWarp>
          </a:bodyPr>
          <a:lstStyle>
            <a:lvl1pPr marL="0" indent="0" algn="l" rtl="0" eaLnBrk="1" fontAlgn="base" hangingPunct="1">
              <a:spcBef>
                <a:spcPts val="1200"/>
              </a:spcBef>
              <a:spcAft>
                <a:spcPct val="0"/>
              </a:spcAft>
              <a:buClr>
                <a:srgbClr val="0790EC"/>
              </a:buClr>
              <a:buSzPct val="125000"/>
              <a:buFont typeface="Arial" panose="020B0604020202020204" pitchFamily="34" charset="0"/>
              <a:buNone/>
              <a:defRPr sz="2400" b="1">
                <a:solidFill>
                  <a:schemeClr val="accent1"/>
                </a:solidFill>
                <a:latin typeface="+mn-lt"/>
                <a:ea typeface="ＭＳ Ｐゴシック" pitchFamily="-110" charset="-128"/>
                <a:cs typeface="ＭＳ Ｐゴシック" pitchFamily="-110" charset="-128"/>
              </a:defRPr>
            </a:lvl1pPr>
            <a:lvl2pPr marL="834746" indent="-378278" algn="l" rtl="0" eaLnBrk="1" fontAlgn="base" hangingPunct="1">
              <a:spcBef>
                <a:spcPts val="600"/>
              </a:spcBef>
              <a:spcAft>
                <a:spcPct val="0"/>
              </a:spcAft>
              <a:buClr>
                <a:srgbClr val="0790EC"/>
              </a:buClr>
              <a:buSzPct val="130000"/>
              <a:buFont typeface="Arial" panose="020B0604020202020204" pitchFamily="34" charset="0"/>
              <a:buChar char="•"/>
              <a:defRPr sz="1400">
                <a:solidFill>
                  <a:schemeClr val="tx1"/>
                </a:solidFill>
                <a:latin typeface="+mn-lt"/>
                <a:ea typeface="ＭＳ Ｐゴシック" pitchFamily="-110" charset="-128"/>
              </a:defRPr>
            </a:lvl2pPr>
            <a:lvl3pPr marL="1217249" indent="-230348" algn="l" rtl="0" eaLnBrk="1" fontAlgn="base" hangingPunct="1">
              <a:spcBef>
                <a:spcPts val="600"/>
              </a:spcBef>
              <a:spcAft>
                <a:spcPct val="0"/>
              </a:spcAft>
              <a:buClr>
                <a:srgbClr val="0790EC"/>
              </a:buClr>
              <a:buSzPct val="110000"/>
              <a:buFont typeface="Arial" panose="020B0604020202020204" pitchFamily="34" charset="0"/>
              <a:buChar char="•"/>
              <a:defRPr sz="1400">
                <a:solidFill>
                  <a:schemeClr val="tx1"/>
                </a:solidFill>
                <a:latin typeface="+mn-lt"/>
                <a:ea typeface="ＭＳ Ｐゴシック" pitchFamily="-110" charset="-128"/>
              </a:defRPr>
            </a:lvl3pPr>
            <a:lvl4pPr marL="1680058" indent="-310653" algn="l" rtl="0" eaLnBrk="1" fontAlgn="base" hangingPunct="1">
              <a:spcBef>
                <a:spcPts val="600"/>
              </a:spcBef>
              <a:spcAft>
                <a:spcPct val="0"/>
              </a:spcAft>
              <a:buClr>
                <a:srgbClr val="0790EC"/>
              </a:buClr>
              <a:buSzPct val="110000"/>
              <a:buFont typeface="Arial" panose="020B0604020202020204" pitchFamily="34" charset="0"/>
              <a:buChar char="•"/>
              <a:defRPr sz="1400">
                <a:solidFill>
                  <a:schemeClr val="tx1"/>
                </a:solidFill>
                <a:latin typeface="+mn-lt"/>
                <a:ea typeface="ＭＳ Ｐゴシック" pitchFamily="-110" charset="-128"/>
              </a:defRPr>
            </a:lvl4pPr>
            <a:lvl5pPr marL="2051996" indent="-219781" algn="l" rtl="0" eaLnBrk="1" fontAlgn="base" hangingPunct="1">
              <a:spcBef>
                <a:spcPts val="600"/>
              </a:spcBef>
              <a:spcAft>
                <a:spcPct val="0"/>
              </a:spcAft>
              <a:buClr>
                <a:srgbClr val="0790EC"/>
              </a:buClr>
              <a:buFont typeface="Arial" panose="020B0604020202020204" pitchFamily="34" charset="0"/>
              <a:buChar char="•"/>
              <a:defRPr sz="1400">
                <a:solidFill>
                  <a:schemeClr val="tx1"/>
                </a:solidFill>
                <a:latin typeface="+mn-lt"/>
                <a:ea typeface="ＭＳ Ｐゴシック" pitchFamily="-110" charset="-128"/>
              </a:defRPr>
            </a:lvl5pPr>
            <a:lvl6pPr marL="2660620"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3269245"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3877869"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4486494"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r>
              <a:rPr lang="en-US" sz="1799" kern="0"/>
              <a:t>Program Requirements</a:t>
            </a:r>
          </a:p>
        </p:txBody>
      </p:sp>
      <p:sp>
        <p:nvSpPr>
          <p:cNvPr id="18" name="Content Placeholder 21">
            <a:extLst>
              <a:ext uri="{FF2B5EF4-FFF2-40B4-BE49-F238E27FC236}">
                <a16:creationId xmlns:a16="http://schemas.microsoft.com/office/drawing/2014/main" id="{D0AC6187-8A3A-0AE7-639F-447A04C69E7F}"/>
              </a:ext>
            </a:extLst>
          </p:cNvPr>
          <p:cNvSpPr txBox="1">
            <a:spLocks/>
          </p:cNvSpPr>
          <p:nvPr/>
        </p:nvSpPr>
        <p:spPr bwMode="auto">
          <a:xfrm>
            <a:off x="4931530" y="631514"/>
            <a:ext cx="5412637" cy="366173"/>
          </a:xfrm>
          <a:prstGeom prst="rect">
            <a:avLst/>
          </a:prstGeom>
          <a:noFill/>
          <a:ln w="9525">
            <a:noFill/>
            <a:miter lim="800000"/>
            <a:headEnd/>
            <a:tailEnd/>
          </a:ln>
        </p:spPr>
        <p:txBody>
          <a:bodyPr vert="horz" wrap="square" lIns="121693" tIns="60846" rIns="121693" bIns="60846" numCol="1" anchor="t" anchorCtr="0" compatLnSpc="1">
            <a:prstTxWarp prst="textNoShape">
              <a:avLst/>
            </a:prstTxWarp>
          </a:bodyPr>
          <a:lstStyle>
            <a:lvl1pPr marL="0" indent="0" algn="l" rtl="0" eaLnBrk="1" fontAlgn="base" hangingPunct="1">
              <a:spcBef>
                <a:spcPts val="1200"/>
              </a:spcBef>
              <a:spcAft>
                <a:spcPct val="0"/>
              </a:spcAft>
              <a:buClr>
                <a:srgbClr val="0790EC"/>
              </a:buClr>
              <a:buSzPct val="125000"/>
              <a:buFont typeface="Arial" panose="020B0604020202020204" pitchFamily="34" charset="0"/>
              <a:buNone/>
              <a:defRPr sz="2400" b="1">
                <a:solidFill>
                  <a:schemeClr val="accent1"/>
                </a:solidFill>
                <a:latin typeface="+mn-lt"/>
                <a:ea typeface="ＭＳ Ｐゴシック" pitchFamily="-110" charset="-128"/>
                <a:cs typeface="ＭＳ Ｐゴシック" pitchFamily="-110" charset="-128"/>
              </a:defRPr>
            </a:lvl1pPr>
            <a:lvl2pPr marL="834746" indent="-378278" algn="l" rtl="0" eaLnBrk="1" fontAlgn="base" hangingPunct="1">
              <a:spcBef>
                <a:spcPts val="600"/>
              </a:spcBef>
              <a:spcAft>
                <a:spcPct val="0"/>
              </a:spcAft>
              <a:buClr>
                <a:srgbClr val="0790EC"/>
              </a:buClr>
              <a:buSzPct val="130000"/>
              <a:buFont typeface="Arial" panose="020B0604020202020204" pitchFamily="34" charset="0"/>
              <a:buChar char="•"/>
              <a:defRPr sz="1400">
                <a:solidFill>
                  <a:schemeClr val="tx1"/>
                </a:solidFill>
                <a:latin typeface="+mn-lt"/>
                <a:ea typeface="ＭＳ Ｐゴシック" pitchFamily="-110" charset="-128"/>
              </a:defRPr>
            </a:lvl2pPr>
            <a:lvl3pPr marL="1217249" indent="-230348" algn="l" rtl="0" eaLnBrk="1" fontAlgn="base" hangingPunct="1">
              <a:spcBef>
                <a:spcPts val="600"/>
              </a:spcBef>
              <a:spcAft>
                <a:spcPct val="0"/>
              </a:spcAft>
              <a:buClr>
                <a:srgbClr val="0790EC"/>
              </a:buClr>
              <a:buSzPct val="110000"/>
              <a:buFont typeface="Arial" panose="020B0604020202020204" pitchFamily="34" charset="0"/>
              <a:buChar char="•"/>
              <a:defRPr sz="1400">
                <a:solidFill>
                  <a:schemeClr val="tx1"/>
                </a:solidFill>
                <a:latin typeface="+mn-lt"/>
                <a:ea typeface="ＭＳ Ｐゴシック" pitchFamily="-110" charset="-128"/>
              </a:defRPr>
            </a:lvl3pPr>
            <a:lvl4pPr marL="1680058" indent="-310653" algn="l" rtl="0" eaLnBrk="1" fontAlgn="base" hangingPunct="1">
              <a:spcBef>
                <a:spcPts val="600"/>
              </a:spcBef>
              <a:spcAft>
                <a:spcPct val="0"/>
              </a:spcAft>
              <a:buClr>
                <a:srgbClr val="0790EC"/>
              </a:buClr>
              <a:buSzPct val="110000"/>
              <a:buFont typeface="Arial" panose="020B0604020202020204" pitchFamily="34" charset="0"/>
              <a:buChar char="•"/>
              <a:defRPr sz="1400">
                <a:solidFill>
                  <a:schemeClr val="tx1"/>
                </a:solidFill>
                <a:latin typeface="+mn-lt"/>
                <a:ea typeface="ＭＳ Ｐゴシック" pitchFamily="-110" charset="-128"/>
              </a:defRPr>
            </a:lvl4pPr>
            <a:lvl5pPr marL="2051996" indent="-219781" algn="l" rtl="0" eaLnBrk="1" fontAlgn="base" hangingPunct="1">
              <a:spcBef>
                <a:spcPts val="600"/>
              </a:spcBef>
              <a:spcAft>
                <a:spcPct val="0"/>
              </a:spcAft>
              <a:buClr>
                <a:srgbClr val="0790EC"/>
              </a:buClr>
              <a:buFont typeface="Arial" panose="020B0604020202020204" pitchFamily="34" charset="0"/>
              <a:buChar char="•"/>
              <a:defRPr sz="1400">
                <a:solidFill>
                  <a:schemeClr val="tx1"/>
                </a:solidFill>
                <a:latin typeface="+mn-lt"/>
                <a:ea typeface="ＭＳ Ｐゴシック" pitchFamily="-110" charset="-128"/>
              </a:defRPr>
            </a:lvl5pPr>
            <a:lvl6pPr marL="2660620"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3269245"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3877869"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4486494" indent="-219781" algn="l" rtl="0" eaLnBrk="1" fontAlgn="base" hangingPunct="1">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r>
              <a:rPr lang="en-US" sz="1799" kern="0"/>
              <a:t>Incentive Overview</a:t>
            </a:r>
          </a:p>
        </p:txBody>
      </p:sp>
      <p:graphicFrame>
        <p:nvGraphicFramePr>
          <p:cNvPr id="10" name="Table 9">
            <a:extLst>
              <a:ext uri="{FF2B5EF4-FFF2-40B4-BE49-F238E27FC236}">
                <a16:creationId xmlns:a16="http://schemas.microsoft.com/office/drawing/2014/main" id="{25DD36ED-0431-F5B4-AB69-658F9A747A40}"/>
              </a:ext>
            </a:extLst>
          </p:cNvPr>
          <p:cNvGraphicFramePr>
            <a:graphicFrameLocks noGrp="1"/>
          </p:cNvGraphicFramePr>
          <p:nvPr/>
        </p:nvGraphicFramePr>
        <p:xfrm>
          <a:off x="4931529" y="4615895"/>
          <a:ext cx="6508802" cy="1809382"/>
        </p:xfrm>
        <a:graphic>
          <a:graphicData uri="http://schemas.openxmlformats.org/drawingml/2006/table">
            <a:tbl>
              <a:tblPr>
                <a:tableStyleId>{5C22544A-7EE6-4342-B048-85BDC9FD1C3A}</a:tableStyleId>
              </a:tblPr>
              <a:tblGrid>
                <a:gridCol w="1375432">
                  <a:extLst>
                    <a:ext uri="{9D8B030D-6E8A-4147-A177-3AD203B41FA5}">
                      <a16:colId xmlns:a16="http://schemas.microsoft.com/office/drawing/2014/main" val="415386374"/>
                    </a:ext>
                  </a:extLst>
                </a:gridCol>
                <a:gridCol w="5133370">
                  <a:extLst>
                    <a:ext uri="{9D8B030D-6E8A-4147-A177-3AD203B41FA5}">
                      <a16:colId xmlns:a16="http://schemas.microsoft.com/office/drawing/2014/main" val="2456546293"/>
                    </a:ext>
                  </a:extLst>
                </a:gridCol>
              </a:tblGrid>
              <a:tr h="436071">
                <a:tc>
                  <a:txBody>
                    <a:bodyPr/>
                    <a:lstStyle/>
                    <a:p>
                      <a:pPr algn="l" fontAlgn="b"/>
                      <a:r>
                        <a:rPr lang="en-US" sz="1400" b="1" u="none" strike="noStrike">
                          <a:solidFill>
                            <a:schemeClr val="tx2"/>
                          </a:solidFill>
                          <a:effectLst/>
                          <a:latin typeface="+mn-lt"/>
                        </a:rPr>
                        <a:t>Con Edison</a:t>
                      </a: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400" b="0" i="0" u="none" strike="noStrike" kern="0" cap="none" spc="0" normalizeH="0" baseline="0" noProof="0">
                          <a:ln>
                            <a:noFill/>
                          </a:ln>
                          <a:solidFill>
                            <a:prstClr val="black"/>
                          </a:solidFill>
                          <a:effectLst/>
                          <a:uLnTx/>
                          <a:uFillTx/>
                          <a:latin typeface="+mn-lt"/>
                          <a:ea typeface="ＭＳ Ｐゴシック" pitchFamily="-110" charset="-128"/>
                        </a:rPr>
                        <a:t>Receive, or plan to receive, service from Con Edison</a:t>
                      </a:r>
                      <a:endParaRPr lang="en-US" sz="1400" kern="0"/>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158522"/>
                  </a:ext>
                </a:extLst>
              </a:tr>
              <a:tr h="365054">
                <a:tc>
                  <a:txBody>
                    <a:bodyPr/>
                    <a:lstStyle/>
                    <a:p>
                      <a:pPr marL="0" marR="0" lvl="0" indent="0" algn="l" defTabSz="608625" rtl="0" eaLnBrk="1" fontAlgn="b" latinLnBrk="0" hangingPunct="1">
                        <a:lnSpc>
                          <a:spcPct val="100000"/>
                        </a:lnSpc>
                        <a:spcBef>
                          <a:spcPts val="0"/>
                        </a:spcBef>
                        <a:spcAft>
                          <a:spcPts val="0"/>
                        </a:spcAft>
                        <a:buClrTx/>
                        <a:buSzTx/>
                        <a:buFontTx/>
                        <a:buNone/>
                        <a:tabLst/>
                        <a:defRPr/>
                      </a:pPr>
                      <a:r>
                        <a:rPr lang="en-US" sz="1400" b="1" u="none" strike="noStrike">
                          <a:solidFill>
                            <a:schemeClr val="tx2"/>
                          </a:solidFill>
                          <a:effectLst/>
                          <a:latin typeface="+mn-lt"/>
                        </a:rPr>
                        <a:t>Plugs</a:t>
                      </a:r>
                      <a:endParaRPr lang="en-US" sz="1400" b="1" i="0" u="none" strike="noStrike">
                        <a:solidFill>
                          <a:schemeClr val="tx2"/>
                        </a:solidFill>
                        <a:effectLst/>
                        <a:latin typeface="+mn-lt"/>
                      </a:endParaRP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b="1" i="0" u="none" strike="noStrike">
                          <a:solidFill>
                            <a:srgbClr val="000000"/>
                          </a:solidFill>
                          <a:effectLst/>
                          <a:latin typeface="Arial" panose="020B0604020202020204" pitchFamily="34" charset="0"/>
                        </a:rPr>
                        <a:t>L2: </a:t>
                      </a:r>
                      <a:r>
                        <a:rPr lang="en-US" sz="1400" b="0" i="0" u="none" strike="noStrike">
                          <a:solidFill>
                            <a:srgbClr val="000000"/>
                          </a:solidFill>
                          <a:effectLst/>
                          <a:latin typeface="Arial" panose="020B0604020202020204" pitchFamily="34" charset="0"/>
                        </a:rPr>
                        <a:t>Minimum of 2 plugs</a:t>
                      </a:r>
                    </a:p>
                    <a:p>
                      <a:pPr marL="0" marR="0" lvl="0" indent="0" algn="l" defTabSz="608625" rtl="0" eaLnBrk="1" fontAlgn="b" latinLnBrk="0" hangingPunct="1">
                        <a:lnSpc>
                          <a:spcPct val="100000"/>
                        </a:lnSpc>
                        <a:spcBef>
                          <a:spcPts val="0"/>
                        </a:spcBef>
                        <a:spcAft>
                          <a:spcPts val="0"/>
                        </a:spcAft>
                        <a:buClrTx/>
                        <a:buSzTx/>
                        <a:buFontTx/>
                        <a:buNone/>
                        <a:tabLst/>
                        <a:defRPr/>
                      </a:pPr>
                      <a:r>
                        <a:rPr lang="en-US" sz="1400" b="1" i="0" u="none" strike="noStrike">
                          <a:solidFill>
                            <a:srgbClr val="000000"/>
                          </a:solidFill>
                          <a:effectLst/>
                          <a:latin typeface="Arial" panose="020B0604020202020204" pitchFamily="34" charset="0"/>
                        </a:rPr>
                        <a:t>DCFC:</a:t>
                      </a:r>
                      <a:r>
                        <a:rPr lang="en-US" sz="1400" b="0" i="0" u="none" strike="noStrike">
                          <a:solidFill>
                            <a:srgbClr val="000000"/>
                          </a:solidFill>
                          <a:effectLst/>
                          <a:latin typeface="Arial" panose="020B0604020202020204" pitchFamily="34" charset="0"/>
                        </a:rPr>
                        <a:t> </a:t>
                      </a:r>
                      <a:r>
                        <a:rPr kumimoji="0" lang="en-US" sz="1400" b="0" i="0" u="none" strike="noStrike" kern="0" cap="none" spc="0" normalizeH="0" baseline="0" noProof="0">
                          <a:ln>
                            <a:noFill/>
                          </a:ln>
                          <a:solidFill>
                            <a:prstClr val="black"/>
                          </a:solidFill>
                          <a:effectLst/>
                          <a:uLnTx/>
                          <a:uFillTx/>
                          <a:latin typeface="+mn-lt"/>
                          <a:ea typeface="ＭＳ Ｐゴシック" pitchFamily="-110" charset="-128"/>
                        </a:rPr>
                        <a:t>6MW cap for 30+ plugs</a:t>
                      </a:r>
                      <a:endParaRPr kumimoji="0" lang="en-US" sz="1400" b="1" i="0" u="none" strike="noStrike" kern="0" cap="none" spc="0" normalizeH="0" baseline="0" noProof="0">
                        <a:ln>
                          <a:noFill/>
                        </a:ln>
                        <a:solidFill>
                          <a:srgbClr val="0581C1"/>
                        </a:solidFill>
                        <a:effectLst/>
                        <a:uLnTx/>
                        <a:uFillTx/>
                        <a:latin typeface="+mn-lt"/>
                        <a:ea typeface="ＭＳ Ｐゴシック" pitchFamily="-110" charset="-128"/>
                      </a:endParaRP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8621860"/>
                  </a:ext>
                </a:extLst>
              </a:tr>
              <a:tr h="809467">
                <a:tc>
                  <a:txBody>
                    <a:bodyPr/>
                    <a:lstStyle/>
                    <a:p>
                      <a:pPr marL="0" marR="0" lvl="0" indent="0" algn="l" defTabSz="608625" rtl="0" eaLnBrk="1" fontAlgn="b" latinLnBrk="0" hangingPunct="1">
                        <a:lnSpc>
                          <a:spcPct val="100000"/>
                        </a:lnSpc>
                        <a:spcBef>
                          <a:spcPts val="0"/>
                        </a:spcBef>
                        <a:spcAft>
                          <a:spcPts val="0"/>
                        </a:spcAft>
                        <a:buClrTx/>
                        <a:buSzTx/>
                        <a:buFontTx/>
                        <a:buNone/>
                        <a:tabLst/>
                        <a:defRPr/>
                      </a:pPr>
                      <a:endParaRPr lang="en-US" sz="1400" b="1" u="none" strike="noStrike" kern="1200">
                        <a:solidFill>
                          <a:schemeClr val="tx2"/>
                        </a:solidFill>
                        <a:effectLst/>
                        <a:latin typeface="+mn-lt"/>
                        <a:ea typeface="+mn-ea"/>
                        <a:cs typeface="+mn-cs"/>
                      </a:endParaRP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spcBef>
                          <a:spcPts val="0"/>
                        </a:spcBef>
                        <a:spcAft>
                          <a:spcPts val="600"/>
                        </a:spcAft>
                        <a:buClr>
                          <a:schemeClr val="tx2"/>
                        </a:buClr>
                        <a:buSzPct val="125000"/>
                        <a:buNone/>
                      </a:pPr>
                      <a:endParaRPr lang="en-US" sz="1400" b="1" i="0" u="none" strike="noStrike">
                        <a:solidFill>
                          <a:srgbClr val="000000"/>
                        </a:solidFill>
                        <a:effectLst/>
                        <a:latin typeface="Arial" panose="020B0604020202020204" pitchFamily="34" charset="0"/>
                      </a:endParaRPr>
                    </a:p>
                  </a:txBody>
                  <a:tcPr marL="118841" marR="118841" marT="45708" marB="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436134"/>
                  </a:ext>
                </a:extLst>
              </a:tr>
            </a:tbl>
          </a:graphicData>
        </a:graphic>
      </p:graphicFrame>
      <p:graphicFrame>
        <p:nvGraphicFramePr>
          <p:cNvPr id="13" name="Table 12">
            <a:extLst>
              <a:ext uri="{FF2B5EF4-FFF2-40B4-BE49-F238E27FC236}">
                <a16:creationId xmlns:a16="http://schemas.microsoft.com/office/drawing/2014/main" id="{2461D4C9-242C-5D89-2DE3-AFB5FE1A42B4}"/>
              </a:ext>
            </a:extLst>
          </p:cNvPr>
          <p:cNvGraphicFramePr>
            <a:graphicFrameLocks noGrp="1"/>
          </p:cNvGraphicFramePr>
          <p:nvPr/>
        </p:nvGraphicFramePr>
        <p:xfrm>
          <a:off x="5003246" y="1386686"/>
          <a:ext cx="6830456" cy="1940992"/>
        </p:xfrm>
        <a:graphic>
          <a:graphicData uri="http://schemas.openxmlformats.org/drawingml/2006/table">
            <a:tbl>
              <a:tblPr firstRow="1" firstCol="1">
                <a:tableStyleId>{B301B821-A1FF-4177-AEE7-76D212191A09}</a:tableStyleId>
              </a:tblPr>
              <a:tblGrid>
                <a:gridCol w="3037947">
                  <a:extLst>
                    <a:ext uri="{9D8B030D-6E8A-4147-A177-3AD203B41FA5}">
                      <a16:colId xmlns:a16="http://schemas.microsoft.com/office/drawing/2014/main" val="129584422"/>
                    </a:ext>
                  </a:extLst>
                </a:gridCol>
                <a:gridCol w="1934508">
                  <a:extLst>
                    <a:ext uri="{9D8B030D-6E8A-4147-A177-3AD203B41FA5}">
                      <a16:colId xmlns:a16="http://schemas.microsoft.com/office/drawing/2014/main" val="1218634839"/>
                    </a:ext>
                  </a:extLst>
                </a:gridCol>
                <a:gridCol w="1858001">
                  <a:extLst>
                    <a:ext uri="{9D8B030D-6E8A-4147-A177-3AD203B41FA5}">
                      <a16:colId xmlns:a16="http://schemas.microsoft.com/office/drawing/2014/main" val="3835703182"/>
                    </a:ext>
                  </a:extLst>
                </a:gridCol>
              </a:tblGrid>
              <a:tr h="328457">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0"/>
                        </a:spcAft>
                      </a:pPr>
                      <a:r>
                        <a:rPr lang="en-US" sz="1400" kern="1200">
                          <a:effectLst/>
                        </a:rPr>
                        <a:t>Non-Publicly Accessible Sites</a:t>
                      </a:r>
                      <a:endParaRPr lang="en-US" sz="1400" b="1" kern="1200">
                        <a:solidFill>
                          <a:schemeClr val="lt1"/>
                        </a:solidFill>
                        <a:effectLst/>
                        <a:latin typeface="+mn-lt"/>
                        <a:ea typeface="+mn-ea"/>
                        <a:cs typeface="+mn-cs"/>
                      </a:endParaRPr>
                    </a:p>
                  </a:txBody>
                  <a:tcPr marL="68562" marR="6856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0"/>
                        </a:spcAft>
                      </a:pPr>
                      <a:r>
                        <a:rPr lang="en-US" sz="1400" kern="1200">
                          <a:effectLst/>
                        </a:rPr>
                        <a:t>Publicly </a:t>
                      </a:r>
                    </a:p>
                    <a:p>
                      <a:pPr marL="0" marR="0" algn="ctr" defTabSz="914400" rtl="0" eaLnBrk="1" latinLnBrk="0" hangingPunct="1">
                        <a:lnSpc>
                          <a:spcPct val="107000"/>
                        </a:lnSpc>
                        <a:spcBef>
                          <a:spcPts val="0"/>
                        </a:spcBef>
                        <a:spcAft>
                          <a:spcPts val="0"/>
                        </a:spcAft>
                      </a:pPr>
                      <a:r>
                        <a:rPr lang="en-US" sz="1400" kern="1200">
                          <a:effectLst/>
                        </a:rPr>
                        <a:t>Accessible Sites</a:t>
                      </a:r>
                      <a:endParaRPr lang="en-US" sz="1400" b="1" kern="1200">
                        <a:solidFill>
                          <a:schemeClr val="lt1"/>
                        </a:solidFill>
                        <a:effectLst/>
                        <a:latin typeface="+mn-lt"/>
                        <a:ea typeface="+mn-ea"/>
                        <a:cs typeface="+mn-cs"/>
                      </a:endParaRPr>
                    </a:p>
                  </a:txBody>
                  <a:tcPr marL="68562" marR="6856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93708177"/>
                  </a:ext>
                </a:extLst>
              </a:tr>
              <a:tr h="453428">
                <a:tc>
                  <a:txBody>
                    <a:bodyPr/>
                    <a:lstStyle/>
                    <a:p>
                      <a:pPr marL="0" marR="0">
                        <a:lnSpc>
                          <a:spcPct val="107000"/>
                        </a:lnSpc>
                        <a:spcBef>
                          <a:spcPts val="0"/>
                        </a:spcBef>
                        <a:spcAft>
                          <a:spcPts val="0"/>
                        </a:spcAft>
                      </a:pPr>
                      <a:r>
                        <a:rPr lang="en-US" sz="1400" b="0">
                          <a:effectLst/>
                        </a:rPr>
                        <a:t>Proprietary Plugs</a:t>
                      </a:r>
                    </a:p>
                  </a:txBody>
                  <a:tcPr marL="68562" marR="6856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rPr>
                        <a:t>Up to 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rPr>
                        <a:t>Up to 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53718392"/>
                  </a:ext>
                </a:extLst>
              </a:tr>
              <a:tr h="458639">
                <a:tc>
                  <a:txBody>
                    <a:bodyPr/>
                    <a:lstStyle/>
                    <a:p>
                      <a:pPr marL="0" marR="0">
                        <a:lnSpc>
                          <a:spcPct val="107000"/>
                        </a:lnSpc>
                        <a:spcBef>
                          <a:spcPts val="0"/>
                        </a:spcBef>
                        <a:spcAft>
                          <a:spcPts val="0"/>
                        </a:spcAft>
                      </a:pPr>
                      <a:r>
                        <a:rPr lang="en-US" sz="1400" b="0">
                          <a:effectLst/>
                        </a:rPr>
                        <a:t>Non-Proprietary Plugs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rPr>
                        <a:t>Up to 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rPr>
                        <a:t>Up to 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9059547"/>
                  </a:ext>
                </a:extLst>
              </a:tr>
              <a:tr h="588933">
                <a:tc>
                  <a:txBody>
                    <a:bodyPr/>
                    <a:lstStyle/>
                    <a:p>
                      <a:pPr marL="0" marR="0">
                        <a:lnSpc>
                          <a:spcPct val="107000"/>
                        </a:lnSpc>
                        <a:spcBef>
                          <a:spcPts val="0"/>
                        </a:spcBef>
                        <a:spcAft>
                          <a:spcPts val="0"/>
                        </a:spcAft>
                      </a:pPr>
                      <a:r>
                        <a:rPr lang="en-US" sz="1400" b="0">
                          <a:effectLst/>
                        </a:rPr>
                        <a:t>Non-Proprietary &amp; Proprietary Plugs Collocated (Equal Number of Plugs)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rPr>
                        <a:t>Up to 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rPr>
                        <a:t>Up to 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07655114"/>
                  </a:ext>
                </a:extLst>
              </a:tr>
            </a:tbl>
          </a:graphicData>
        </a:graphic>
      </p:graphicFrame>
      <p:sp>
        <p:nvSpPr>
          <p:cNvPr id="14" name="Content Placeholder 4">
            <a:extLst>
              <a:ext uri="{FF2B5EF4-FFF2-40B4-BE49-F238E27FC236}">
                <a16:creationId xmlns:a16="http://schemas.microsoft.com/office/drawing/2014/main" id="{C469AE55-7483-19C2-8F6F-D97FEFA52FE1}"/>
              </a:ext>
            </a:extLst>
          </p:cNvPr>
          <p:cNvSpPr txBox="1">
            <a:spLocks/>
          </p:cNvSpPr>
          <p:nvPr/>
        </p:nvSpPr>
        <p:spPr>
          <a:xfrm>
            <a:off x="5003247" y="1082631"/>
            <a:ext cx="6830455" cy="1938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Clr>
                <a:srgbClr val="0790EC"/>
              </a:buClr>
              <a:buFont typeface="Arial" panose="020B0604020202020204" pitchFamily="34" charset="0"/>
              <a:buChar char="•"/>
              <a:defRPr lang="en-US" sz="2200" b="0" kern="1200">
                <a:solidFill>
                  <a:schemeClr val="tx1"/>
                </a:solidFill>
                <a:latin typeface="+mn-lt"/>
                <a:ea typeface="+mn-ea"/>
                <a:cs typeface="+mn-cs"/>
                <a:sym typeface="+mn-lt"/>
              </a:defRPr>
            </a:lvl2pPr>
            <a:lvl3pPr marL="482400" indent="-234000" algn="l" defTabSz="914400" rtl="0" eaLnBrk="1" latinLnBrk="0" hangingPunct="1">
              <a:lnSpc>
                <a:spcPct val="100000"/>
              </a:lnSpc>
              <a:spcBef>
                <a:spcPts val="600"/>
              </a:spcBef>
              <a:buClr>
                <a:srgbClr val="0790EC"/>
              </a:buClr>
              <a:buFont typeface="Arial Narrow" pitchFamily="34" charset="0"/>
              <a:buChar char="–"/>
              <a:defRPr lang="en-US" sz="2000" b="0" kern="1200">
                <a:solidFill>
                  <a:schemeClr val="tx1"/>
                </a:solidFill>
                <a:latin typeface="+mn-lt"/>
                <a:ea typeface="+mn-ea"/>
                <a:cs typeface="+mn-cs"/>
                <a:sym typeface="+mn-lt"/>
              </a:defRPr>
            </a:lvl3pPr>
            <a:lvl4pPr marL="698400" indent="-201600" algn="l" defTabSz="914400" rtl="0" eaLnBrk="1" latinLnBrk="0" hangingPunct="1">
              <a:lnSpc>
                <a:spcPct val="100000"/>
              </a:lnSpc>
              <a:spcBef>
                <a:spcPts val="600"/>
              </a:spcBef>
              <a:buClr>
                <a:srgbClr val="0790EC"/>
              </a:buClr>
              <a:buFont typeface="Arial" panose="020B0604020202020204" pitchFamily="34" charset="0"/>
              <a:buChar char="•"/>
              <a:defRPr lang="en-US" sz="1800" b="0" kern="1200">
                <a:solidFill>
                  <a:schemeClr val="tx1"/>
                </a:solidFill>
                <a:latin typeface="+mn-lt"/>
                <a:ea typeface="+mn-ea"/>
                <a:cs typeface="+mn-cs"/>
                <a:sym typeface="+mn-lt"/>
              </a:defRPr>
            </a:lvl4pPr>
            <a:lvl5pPr marL="984150" indent="-285750" algn="l" defTabSz="914400" rtl="0" eaLnBrk="1" latinLnBrk="0" hangingPunct="1">
              <a:lnSpc>
                <a:spcPct val="100000"/>
              </a:lnSpc>
              <a:spcBef>
                <a:spcPts val="600"/>
              </a:spcBef>
              <a:buClr>
                <a:srgbClr val="0790EC"/>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lvl="1" indent="0" fontAlgn="base">
              <a:spcBef>
                <a:spcPts val="400"/>
              </a:spcBef>
              <a:spcAft>
                <a:spcPct val="0"/>
              </a:spcAft>
              <a:buClrTx/>
              <a:buSzPct val="100000"/>
              <a:buNone/>
              <a:defRPr/>
            </a:pPr>
            <a:r>
              <a:rPr lang="en-US" altLang="en-US" sz="1400" i="1" bmk="_Hlk61522805">
                <a:solidFill>
                  <a:srgbClr val="000000"/>
                </a:solidFill>
                <a:latin typeface="Arial" panose="020B0604020202020204"/>
              </a:rPr>
              <a:t>Project ‘cap’ is calculated on a per-plug (L2) or per-kW (DCFC) basis</a:t>
            </a:r>
            <a:endParaRPr lang="en-US" sz="1400" i="1">
              <a:solidFill>
                <a:srgbClr val="000000"/>
              </a:solidFill>
              <a:latin typeface="Arial" panose="020B0604020202020204"/>
            </a:endParaRPr>
          </a:p>
        </p:txBody>
      </p:sp>
      <p:grpSp>
        <p:nvGrpSpPr>
          <p:cNvPr id="24" name="Group 23">
            <a:extLst>
              <a:ext uri="{FF2B5EF4-FFF2-40B4-BE49-F238E27FC236}">
                <a16:creationId xmlns:a16="http://schemas.microsoft.com/office/drawing/2014/main" id="{225CA647-A4C5-765B-7C37-7CC34CE4CB12}"/>
              </a:ext>
            </a:extLst>
          </p:cNvPr>
          <p:cNvGrpSpPr/>
          <p:nvPr/>
        </p:nvGrpSpPr>
        <p:grpSpPr>
          <a:xfrm>
            <a:off x="549527" y="1368950"/>
            <a:ext cx="1058163" cy="1058163"/>
            <a:chOff x="547938" y="1368949"/>
            <a:chExt cx="1058163" cy="1058163"/>
          </a:xfrm>
        </p:grpSpPr>
        <p:sp>
          <p:nvSpPr>
            <p:cNvPr id="21" name="Oval 20">
              <a:extLst>
                <a:ext uri="{FF2B5EF4-FFF2-40B4-BE49-F238E27FC236}">
                  <a16:creationId xmlns:a16="http://schemas.microsoft.com/office/drawing/2014/main" id="{7D20F5AD-BC7C-C99A-2A84-9CA56CF5A061}"/>
                </a:ext>
              </a:extLst>
            </p:cNvPr>
            <p:cNvSpPr/>
            <p:nvPr/>
          </p:nvSpPr>
          <p:spPr>
            <a:xfrm>
              <a:off x="547938" y="1368949"/>
              <a:ext cx="1058163" cy="1058163"/>
            </a:xfrm>
            <a:prstGeom prst="ellipse">
              <a:avLst/>
            </a:prstGeom>
            <a:solidFill>
              <a:sysClr val="window" lastClr="FFFFFF"/>
            </a:solidFill>
            <a:ln w="57150" cap="flat" cmpd="sng" algn="ctr">
              <a:gradFill>
                <a:gsLst>
                  <a:gs pos="0">
                    <a:srgbClr val="6E6F73"/>
                  </a:gs>
                  <a:gs pos="100000">
                    <a:srgbClr val="BEBEC0"/>
                  </a:gs>
                </a:gsLst>
                <a:lin ang="2700000" scaled="0"/>
              </a:gradFill>
              <a:prstDash val="solid"/>
            </a:ln>
            <a:effectLst/>
          </p:spPr>
          <p:txBody>
            <a:bodyPr lIns="0" tIns="0" rIns="0" bIns="913924" rtlCol="0" anchor="ctr"/>
            <a:lstStyle/>
            <a:p>
              <a:pPr algn="ctr" defTabSz="913852">
                <a:defRPr/>
              </a:pPr>
              <a:endParaRPr lang="en-US" sz="2398" kern="0">
                <a:solidFill>
                  <a:srgbClr val="575757"/>
                </a:solidFill>
                <a:latin typeface="Trebuchet MS" panose="020B0603020202020204" pitchFamily="34" charset="0"/>
              </a:endParaRPr>
            </a:p>
          </p:txBody>
        </p:sp>
        <p:pic>
          <p:nvPicPr>
            <p:cNvPr id="19" name="Picture 18">
              <a:extLst>
                <a:ext uri="{FF2B5EF4-FFF2-40B4-BE49-F238E27FC236}">
                  <a16:creationId xmlns:a16="http://schemas.microsoft.com/office/drawing/2014/main" id="{F6B2FDED-7002-6EFE-8B26-66B07EB5F0D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0656" y="1763007"/>
              <a:ext cx="903100" cy="252511"/>
            </a:xfrm>
            <a:prstGeom prst="rect">
              <a:avLst/>
            </a:prstGeom>
          </p:spPr>
        </p:pic>
      </p:grpSp>
    </p:spTree>
    <p:extLst>
      <p:ext uri="{BB962C8B-B14F-4D97-AF65-F5344CB8AC3E}">
        <p14:creationId xmlns:p14="http://schemas.microsoft.com/office/powerpoint/2010/main" val="28929860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2C3A6-BF1E-831A-80D0-AAAFD96020A7}"/>
              </a:ext>
            </a:extLst>
          </p:cNvPr>
          <p:cNvSpPr txBox="1"/>
          <p:nvPr/>
        </p:nvSpPr>
        <p:spPr>
          <a:xfrm>
            <a:off x="7606453" y="5420956"/>
            <a:ext cx="3115734" cy="415498"/>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pPr>
            <a:r>
              <a:rPr lang="en-US" sz="1500" b="0" noProof="0">
                <a:latin typeface="Calibri" panose="020F0502020204030204" pitchFamily="34" charset="0"/>
                <a:cs typeface="Calibri" panose="020F0502020204030204" pitchFamily="34" charset="0"/>
              </a:rPr>
              <a:t>L2 chargers qualify for NYSERDA funding, up to $4000</a:t>
            </a:r>
          </a:p>
        </p:txBody>
      </p:sp>
      <p:sp>
        <p:nvSpPr>
          <p:cNvPr id="4" name="Title 3">
            <a:extLst>
              <a:ext uri="{FF2B5EF4-FFF2-40B4-BE49-F238E27FC236}">
                <a16:creationId xmlns:a16="http://schemas.microsoft.com/office/drawing/2014/main" id="{1A10512F-3623-7C11-C6BD-26F54931E864}"/>
              </a:ext>
            </a:extLst>
          </p:cNvPr>
          <p:cNvSpPr>
            <a:spLocks noGrp="1"/>
          </p:cNvSpPr>
          <p:nvPr>
            <p:ph type="title"/>
          </p:nvPr>
        </p:nvSpPr>
        <p:spPr/>
        <p:txBody>
          <a:bodyPr/>
          <a:lstStyle/>
          <a:p>
            <a:r>
              <a:rPr kumimoji="0" lang="en-US" sz="2800" b="0" i="0" u="none" strike="noStrike" kern="1200" cap="none" spc="0" normalizeH="0" baseline="0" noProof="0">
                <a:ln>
                  <a:noFill/>
                </a:ln>
                <a:solidFill>
                  <a:sysClr val="windowText" lastClr="000000"/>
                </a:solidFill>
                <a:effectLst/>
                <a:uLnTx/>
                <a:uFillTx/>
                <a:latin typeface="Arial Black" panose="020B0A04020102020204"/>
                <a:ea typeface="+mj-ea"/>
                <a:cs typeface="+mj-cs"/>
                <a:sym typeface="+mn-lt"/>
              </a:rPr>
              <a:t>Con Edison’s PowerReady Program provides incentives for utility-side and customer-side work</a:t>
            </a:r>
            <a:endParaRPr lang="en-US"/>
          </a:p>
        </p:txBody>
      </p:sp>
      <p:pic>
        <p:nvPicPr>
          <p:cNvPr id="6" name="Picture 5" descr="A picture containing timeline&#10;&#10;Description automatically generated">
            <a:extLst>
              <a:ext uri="{FF2B5EF4-FFF2-40B4-BE49-F238E27FC236}">
                <a16:creationId xmlns:a16="http://schemas.microsoft.com/office/drawing/2014/main" id="{1AD49200-FB09-C1C8-2BE3-FE5C0F917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915" y="1170432"/>
            <a:ext cx="10240107" cy="5023676"/>
          </a:xfrm>
          <a:prstGeom prst="rect">
            <a:avLst/>
          </a:prstGeom>
        </p:spPr>
      </p:pic>
    </p:spTree>
    <p:extLst>
      <p:ext uri="{BB962C8B-B14F-4D97-AF65-F5344CB8AC3E}">
        <p14:creationId xmlns:p14="http://schemas.microsoft.com/office/powerpoint/2010/main" val="31256390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2E3F085-6900-45FC-A12A-9B68029470C0}"/>
              </a:ext>
            </a:extLst>
          </p:cNvPr>
          <p:cNvGraphicFramePr>
            <a:graphicFrameLocks noGrp="1"/>
          </p:cNvGraphicFramePr>
          <p:nvPr>
            <p:extLst>
              <p:ext uri="{D42A27DB-BD31-4B8C-83A1-F6EECF244321}">
                <p14:modId xmlns:p14="http://schemas.microsoft.com/office/powerpoint/2010/main" val="3166979293"/>
              </p:ext>
            </p:extLst>
          </p:nvPr>
        </p:nvGraphicFramePr>
        <p:xfrm>
          <a:off x="585491" y="1522693"/>
          <a:ext cx="10989510" cy="2258569"/>
        </p:xfrm>
        <a:graphic>
          <a:graphicData uri="http://schemas.openxmlformats.org/drawingml/2006/table">
            <a:tbl>
              <a:tblPr firstRow="1" firstCol="1">
                <a:tableStyleId>{B301B821-A1FF-4177-AEE7-76D212191A09}</a:tableStyleId>
              </a:tblPr>
              <a:tblGrid>
                <a:gridCol w="3708178">
                  <a:extLst>
                    <a:ext uri="{9D8B030D-6E8A-4147-A177-3AD203B41FA5}">
                      <a16:colId xmlns:a16="http://schemas.microsoft.com/office/drawing/2014/main" val="129584422"/>
                    </a:ext>
                  </a:extLst>
                </a:gridCol>
                <a:gridCol w="3895128">
                  <a:extLst>
                    <a:ext uri="{9D8B030D-6E8A-4147-A177-3AD203B41FA5}">
                      <a16:colId xmlns:a16="http://schemas.microsoft.com/office/drawing/2014/main" val="1218634839"/>
                    </a:ext>
                  </a:extLst>
                </a:gridCol>
                <a:gridCol w="3386204">
                  <a:extLst>
                    <a:ext uri="{9D8B030D-6E8A-4147-A177-3AD203B41FA5}">
                      <a16:colId xmlns:a16="http://schemas.microsoft.com/office/drawing/2014/main" val="3835703182"/>
                    </a:ext>
                  </a:extLst>
                </a:gridCol>
              </a:tblGrid>
              <a:tr h="316476">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0"/>
                        </a:spcAft>
                      </a:pPr>
                      <a:r>
                        <a:rPr lang="en-US" sz="1600" kern="1200">
                          <a:effectLst/>
                        </a:rPr>
                        <a:t>Non-Publicly Accessible Sites</a:t>
                      </a:r>
                      <a:endParaRPr lang="en-US" sz="1600" b="1" kern="1200">
                        <a:solidFill>
                          <a:schemeClr val="lt1"/>
                        </a:solidFill>
                        <a:effectLst/>
                        <a:latin typeface="+mn-lt"/>
                        <a:ea typeface="+mn-ea"/>
                        <a:cs typeface="+mn-cs"/>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0"/>
                        </a:spcAft>
                      </a:pPr>
                      <a:r>
                        <a:rPr lang="en-US" sz="1600" kern="1200">
                          <a:effectLst/>
                        </a:rPr>
                        <a:t>Publicly Accessible Sites</a:t>
                      </a:r>
                      <a:endParaRPr lang="en-US" sz="1600" b="1" kern="1200">
                        <a:solidFill>
                          <a:schemeClr val="lt1"/>
                        </a:solidFill>
                        <a:effectLst/>
                        <a:latin typeface="+mn-lt"/>
                        <a:ea typeface="+mn-ea"/>
                        <a:cs typeface="+mn-cs"/>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93708177"/>
                  </a:ext>
                </a:extLst>
              </a:tr>
              <a:tr h="642443">
                <a:tc>
                  <a:txBody>
                    <a:bodyPr/>
                    <a:lstStyle/>
                    <a:p>
                      <a:pPr marL="0" marR="0">
                        <a:lnSpc>
                          <a:spcPct val="107000"/>
                        </a:lnSpc>
                        <a:spcBef>
                          <a:spcPts val="0"/>
                        </a:spcBef>
                        <a:spcAft>
                          <a:spcPts val="0"/>
                        </a:spcAft>
                      </a:pPr>
                      <a:r>
                        <a:rPr lang="en-US" sz="1400">
                          <a:effectLst/>
                        </a:rPr>
                        <a:t>Proprietary Plugs (e.g., CHAdeMo, Tesla)</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rPr>
                        <a:t>Up to 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rPr>
                        <a:t>Up to 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53718392"/>
                  </a:ext>
                </a:extLst>
              </a:tr>
              <a:tr h="649825">
                <a:tc>
                  <a:txBody>
                    <a:bodyPr/>
                    <a:lstStyle/>
                    <a:p>
                      <a:pPr marL="0" marR="0">
                        <a:lnSpc>
                          <a:spcPct val="107000"/>
                        </a:lnSpc>
                        <a:spcBef>
                          <a:spcPts val="0"/>
                        </a:spcBef>
                        <a:spcAft>
                          <a:spcPts val="0"/>
                        </a:spcAft>
                      </a:pPr>
                      <a:r>
                        <a:rPr lang="en-US" sz="1400">
                          <a:effectLst/>
                        </a:rPr>
                        <a:t>Non-Proprietary Plugs (e.g., SAE J, CCS)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rPr>
                        <a:t>Up to 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rPr>
                        <a:t>Up to 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9059547"/>
                  </a:ext>
                </a:extLst>
              </a:tr>
              <a:tr h="649825">
                <a:tc>
                  <a:txBody>
                    <a:bodyPr/>
                    <a:lstStyle/>
                    <a:p>
                      <a:pPr marL="0" marR="0">
                        <a:lnSpc>
                          <a:spcPct val="107000"/>
                        </a:lnSpc>
                        <a:spcBef>
                          <a:spcPts val="0"/>
                        </a:spcBef>
                        <a:spcAft>
                          <a:spcPts val="0"/>
                        </a:spcAft>
                      </a:pPr>
                      <a:r>
                        <a:rPr lang="en-US" sz="1400">
                          <a:effectLst/>
                        </a:rPr>
                        <a:t>Non-Proprietary &amp; Proprietary Plugs Collocated (Equal Number of Plugs)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rPr>
                        <a:t>Up to 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rPr>
                        <a:t>Up to 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07655114"/>
                  </a:ext>
                </a:extLst>
              </a:tr>
            </a:tbl>
          </a:graphicData>
        </a:graphic>
      </p:graphicFrame>
      <p:sp>
        <p:nvSpPr>
          <p:cNvPr id="8" name="Rectangle 7">
            <a:extLst>
              <a:ext uri="{FF2B5EF4-FFF2-40B4-BE49-F238E27FC236}">
                <a16:creationId xmlns:a16="http://schemas.microsoft.com/office/drawing/2014/main" id="{B5769584-D8C0-4012-9599-80459ADC8449}"/>
              </a:ext>
            </a:extLst>
          </p:cNvPr>
          <p:cNvSpPr/>
          <p:nvPr/>
        </p:nvSpPr>
        <p:spPr>
          <a:xfrm>
            <a:off x="585490" y="5481581"/>
            <a:ext cx="10989511" cy="714373"/>
          </a:xfrm>
          <a:prstGeom prst="rect">
            <a:avLst/>
          </a:prstGeom>
          <a:solidFill>
            <a:srgbClr val="069BD7"/>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182880" tIns="182880" rIns="182880" bIns="18288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Publicly accessible </a:t>
            </a:r>
            <a: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t>is defined as free access to charging station by electric vehicle owners during operating hours. Municipal parking exempt from free access requirement.</a:t>
            </a:r>
          </a:p>
        </p:txBody>
      </p:sp>
      <p:sp>
        <p:nvSpPr>
          <p:cNvPr id="7" name="Content Placeholder 4">
            <a:extLst>
              <a:ext uri="{FF2B5EF4-FFF2-40B4-BE49-F238E27FC236}">
                <a16:creationId xmlns:a16="http://schemas.microsoft.com/office/drawing/2014/main" id="{04FD6EB0-1860-4663-8685-52309CD1CD0D}"/>
              </a:ext>
            </a:extLst>
          </p:cNvPr>
          <p:cNvSpPr txBox="1">
            <a:spLocks/>
          </p:cNvSpPr>
          <p:nvPr/>
        </p:nvSpPr>
        <p:spPr>
          <a:xfrm>
            <a:off x="538390" y="3799855"/>
            <a:ext cx="10989510" cy="323165"/>
          </a:xfrm>
          <a:prstGeom prst="rect">
            <a:avLst/>
          </a:prstGeom>
        </p:spPr>
        <p:txBody>
          <a:bodyPr vert="horz" wrap="square" lIns="118872" tIns="64008" rIns="118872" bIns="64008" rtlCol="0">
            <a:sp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Clr>
                <a:srgbClr val="0790EC"/>
              </a:buClr>
              <a:buFont typeface="Arial" panose="020B0604020202020204" pitchFamily="34" charset="0"/>
              <a:buChar char="•"/>
              <a:defRPr lang="en-US" sz="2200" b="0" kern="1200">
                <a:solidFill>
                  <a:schemeClr val="tx1"/>
                </a:solidFill>
                <a:latin typeface="+mn-lt"/>
                <a:ea typeface="+mn-ea"/>
                <a:cs typeface="+mn-cs"/>
                <a:sym typeface="+mn-lt"/>
              </a:defRPr>
            </a:lvl2pPr>
            <a:lvl3pPr marL="482400" indent="-234000" algn="l" defTabSz="914400" rtl="0" eaLnBrk="1" latinLnBrk="0" hangingPunct="1">
              <a:lnSpc>
                <a:spcPct val="100000"/>
              </a:lnSpc>
              <a:spcBef>
                <a:spcPts val="600"/>
              </a:spcBef>
              <a:buClr>
                <a:srgbClr val="0790EC"/>
              </a:buClr>
              <a:buFont typeface="Arial Narrow" pitchFamily="34" charset="0"/>
              <a:buChar char="–"/>
              <a:defRPr lang="en-US" sz="2000" b="0" kern="1200">
                <a:solidFill>
                  <a:schemeClr val="tx1"/>
                </a:solidFill>
                <a:latin typeface="+mn-lt"/>
                <a:ea typeface="+mn-ea"/>
                <a:cs typeface="+mn-cs"/>
                <a:sym typeface="+mn-lt"/>
              </a:defRPr>
            </a:lvl3pPr>
            <a:lvl4pPr marL="698400" indent="-201600" algn="l" defTabSz="914400" rtl="0" eaLnBrk="1" latinLnBrk="0" hangingPunct="1">
              <a:lnSpc>
                <a:spcPct val="100000"/>
              </a:lnSpc>
              <a:spcBef>
                <a:spcPts val="600"/>
              </a:spcBef>
              <a:buClr>
                <a:srgbClr val="0790EC"/>
              </a:buClr>
              <a:buFont typeface="Arial" panose="020B0604020202020204" pitchFamily="34" charset="0"/>
              <a:buChar char="•"/>
              <a:defRPr lang="en-US" sz="1800" b="0" kern="1200">
                <a:solidFill>
                  <a:schemeClr val="tx1"/>
                </a:solidFill>
                <a:latin typeface="+mn-lt"/>
                <a:ea typeface="+mn-ea"/>
                <a:cs typeface="+mn-cs"/>
                <a:sym typeface="+mn-lt"/>
              </a:defRPr>
            </a:lvl4pPr>
            <a:lvl5pPr marL="984150" indent="-285750" algn="l" defTabSz="914400" rtl="0" eaLnBrk="1" latinLnBrk="0" hangingPunct="1">
              <a:lnSpc>
                <a:spcPct val="100000"/>
              </a:lnSpc>
              <a:spcBef>
                <a:spcPts val="600"/>
              </a:spcBef>
              <a:buClr>
                <a:srgbClr val="0790EC"/>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lvl="1" indent="0" algn="ctr" fontAlgn="base">
              <a:spcBef>
                <a:spcPts val="400"/>
              </a:spcBef>
              <a:spcAft>
                <a:spcPct val="0"/>
              </a:spcAft>
              <a:buClrTx/>
              <a:buSzPct val="100000"/>
              <a:buNone/>
              <a:defRPr/>
            </a:pPr>
            <a:r>
              <a:rPr kumimoji="0" lang="en-US" altLang="en-US" sz="1400" b="1" u="none" strike="noStrike" kern="1200" cap="none" spc="0" normalizeH="0" baseline="0" noProof="0" bmk="_Hlk61522805">
                <a:ln>
                  <a:noFill/>
                </a:ln>
                <a:solidFill>
                  <a:srgbClr val="000000"/>
                </a:solidFill>
                <a:effectLst/>
                <a:uLnTx/>
                <a:uFillTx/>
                <a:latin typeface="Arial" panose="020B0604020202020204"/>
                <a:ea typeface="+mn-ea"/>
                <a:cs typeface="+mn-cs"/>
                <a:sym typeface="+mn-lt"/>
              </a:rPr>
              <a:t>C</a:t>
            </a:r>
            <a:r>
              <a:rPr kumimoji="0" lang="en-US" sz="1400" b="1" u="none" strike="noStrike" kern="1200" cap="none" spc="0" normalizeH="0" baseline="0" noProof="0">
                <a:ln>
                  <a:noFill/>
                </a:ln>
                <a:solidFill>
                  <a:srgbClr val="000000"/>
                </a:solidFill>
                <a:effectLst/>
                <a:uLnTx/>
                <a:uFillTx/>
                <a:latin typeface="Arial" panose="020B0604020202020204"/>
                <a:ea typeface="ＭＳ Ｐゴシック" pitchFamily="-110" charset="-128"/>
                <a:cs typeface="+mn-cs"/>
              </a:rPr>
              <a:t>onstruction must be completed a year after Program Agreement is signed</a:t>
            </a:r>
            <a:endParaRPr kumimoji="0" lang="en-US" sz="1400" b="1"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Content Placeholder 4">
            <a:extLst>
              <a:ext uri="{FF2B5EF4-FFF2-40B4-BE49-F238E27FC236}">
                <a16:creationId xmlns:a16="http://schemas.microsoft.com/office/drawing/2014/main" id="{EC5259B6-1FC4-6616-B2CB-797554DEC1DB}"/>
              </a:ext>
            </a:extLst>
          </p:cNvPr>
          <p:cNvSpPr txBox="1">
            <a:spLocks/>
          </p:cNvSpPr>
          <p:nvPr/>
        </p:nvSpPr>
        <p:spPr>
          <a:xfrm>
            <a:off x="456063" y="4256630"/>
            <a:ext cx="11397269" cy="1031051"/>
          </a:xfrm>
          <a:prstGeom prst="rect">
            <a:avLst/>
          </a:prstGeom>
        </p:spPr>
        <p:txBody>
          <a:bodyPr vert="horz" wrap="square" lIns="118872" tIns="64008" rIns="118872" bIns="64008" rtlCol="0">
            <a:sp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Clr>
                <a:srgbClr val="0790EC"/>
              </a:buClr>
              <a:buFont typeface="Arial" panose="020B0604020202020204" pitchFamily="34" charset="0"/>
              <a:buChar char="•"/>
              <a:defRPr lang="en-US" sz="2200" b="0" kern="1200">
                <a:solidFill>
                  <a:schemeClr val="tx1"/>
                </a:solidFill>
                <a:latin typeface="+mn-lt"/>
                <a:ea typeface="+mn-ea"/>
                <a:cs typeface="+mn-cs"/>
                <a:sym typeface="+mn-lt"/>
              </a:defRPr>
            </a:lvl2pPr>
            <a:lvl3pPr marL="482400" indent="-234000" algn="l" defTabSz="914400" rtl="0" eaLnBrk="1" latinLnBrk="0" hangingPunct="1">
              <a:lnSpc>
                <a:spcPct val="100000"/>
              </a:lnSpc>
              <a:spcBef>
                <a:spcPts val="600"/>
              </a:spcBef>
              <a:buClr>
                <a:srgbClr val="0790EC"/>
              </a:buClr>
              <a:buFont typeface="Arial Narrow" pitchFamily="34" charset="0"/>
              <a:buChar char="–"/>
              <a:defRPr lang="en-US" sz="2000" b="0" kern="1200">
                <a:solidFill>
                  <a:schemeClr val="tx1"/>
                </a:solidFill>
                <a:latin typeface="+mn-lt"/>
                <a:ea typeface="+mn-ea"/>
                <a:cs typeface="+mn-cs"/>
                <a:sym typeface="+mn-lt"/>
              </a:defRPr>
            </a:lvl3pPr>
            <a:lvl4pPr marL="698400" indent="-201600" algn="l" defTabSz="914400" rtl="0" eaLnBrk="1" latinLnBrk="0" hangingPunct="1">
              <a:lnSpc>
                <a:spcPct val="100000"/>
              </a:lnSpc>
              <a:spcBef>
                <a:spcPts val="600"/>
              </a:spcBef>
              <a:buClr>
                <a:srgbClr val="0790EC"/>
              </a:buClr>
              <a:buFont typeface="Arial" panose="020B0604020202020204" pitchFamily="34" charset="0"/>
              <a:buChar char="•"/>
              <a:defRPr lang="en-US" sz="1800" b="0" kern="1200">
                <a:solidFill>
                  <a:schemeClr val="tx1"/>
                </a:solidFill>
                <a:latin typeface="+mn-lt"/>
                <a:ea typeface="+mn-ea"/>
                <a:cs typeface="+mn-cs"/>
                <a:sym typeface="+mn-lt"/>
              </a:defRPr>
            </a:lvl4pPr>
            <a:lvl5pPr marL="984150" indent="-285750" algn="l" defTabSz="914400" rtl="0" eaLnBrk="1" latinLnBrk="0" hangingPunct="1">
              <a:lnSpc>
                <a:spcPct val="100000"/>
              </a:lnSpc>
              <a:spcBef>
                <a:spcPts val="600"/>
              </a:spcBef>
              <a:buClr>
                <a:srgbClr val="0790EC"/>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lvl="1" indent="0" fontAlgn="base">
              <a:spcBef>
                <a:spcPts val="400"/>
              </a:spcBef>
              <a:spcAft>
                <a:spcPct val="0"/>
              </a:spcAft>
              <a:buClrTx/>
              <a:buSzPct val="100000"/>
              <a:buNone/>
            </a:pPr>
            <a:r>
              <a:rPr lang="en-US" altLang="en-US" sz="1400" bmk="_Hlk61522805"/>
              <a:t>If your project is located within a Disadvantaged Community (DAC) you may be eligible for </a:t>
            </a:r>
            <a:r>
              <a:rPr lang="en-US" altLang="en-US" sz="1400" b="1" bmk="_Hlk61522805"/>
              <a:t>up to 100% </a:t>
            </a:r>
            <a:r>
              <a:rPr lang="en-US" altLang="en-US" sz="1400" bmk="_Hlk61522805"/>
              <a:t>if any of the below conditions are met:</a:t>
            </a:r>
          </a:p>
          <a:p>
            <a:pPr marL="458199" lvl="2" indent="-206199" fontAlgn="base">
              <a:spcBef>
                <a:spcPts val="400"/>
              </a:spcBef>
              <a:spcAft>
                <a:spcPct val="0"/>
              </a:spcAft>
              <a:buClrTx/>
              <a:buSzPct val="100000"/>
            </a:pPr>
            <a:r>
              <a:rPr lang="en-US" altLang="en-US" sz="1200" b="1" bmk="_Hlk61522805"/>
              <a:t>DCFC: </a:t>
            </a:r>
            <a:r>
              <a:rPr lang="en-US" altLang="en-US" sz="1200" bmk="_Hlk61522805"/>
              <a:t>Located within a disadvantaged community according to CLCPA guidance and qualify for up to 90% incentive tier. </a:t>
            </a:r>
          </a:p>
          <a:p>
            <a:pPr marL="458199" lvl="2" indent="-206199" fontAlgn="base">
              <a:spcBef>
                <a:spcPts val="400"/>
              </a:spcBef>
              <a:spcAft>
                <a:spcPct val="0"/>
              </a:spcAft>
              <a:buClrTx/>
              <a:buSzPct val="100000"/>
            </a:pPr>
            <a:r>
              <a:rPr lang="en-US" altLang="en-US" sz="1200" b="1" bmk="_Hlk61522805"/>
              <a:t>L2 Multifamily: </a:t>
            </a:r>
            <a:r>
              <a:rPr lang="en-US" altLang="en-US" sz="1200" bmk="_Hlk61522805"/>
              <a:t>25% of units must be at or below 80% of Area Median Income (AMI)</a:t>
            </a:r>
          </a:p>
          <a:p>
            <a:pPr marL="458199" lvl="2" indent="-206199" fontAlgn="base">
              <a:spcBef>
                <a:spcPts val="400"/>
              </a:spcBef>
              <a:spcAft>
                <a:spcPct val="0"/>
              </a:spcAft>
              <a:buClrTx/>
              <a:buSzPct val="100000"/>
            </a:pPr>
            <a:r>
              <a:rPr lang="en-US" altLang="en-US" sz="1200" b="1" bmk="_Hlk61522805"/>
              <a:t>L2 Curbside: </a:t>
            </a:r>
            <a:r>
              <a:rPr lang="en-US" altLang="en-US" sz="1200" bmk="_Hlk61522805"/>
              <a:t>Located within a disadvantaged community according to CLCPA guidance and qualify for up to 90% incentive tier. </a:t>
            </a:r>
          </a:p>
        </p:txBody>
      </p:sp>
      <p:sp>
        <p:nvSpPr>
          <p:cNvPr id="2" name="Content Placeholder 4">
            <a:extLst>
              <a:ext uri="{FF2B5EF4-FFF2-40B4-BE49-F238E27FC236}">
                <a16:creationId xmlns:a16="http://schemas.microsoft.com/office/drawing/2014/main" id="{A9ECBB2A-ADE2-1D4A-C866-61D299F39B90}"/>
              </a:ext>
            </a:extLst>
          </p:cNvPr>
          <p:cNvSpPr txBox="1">
            <a:spLocks/>
          </p:cNvSpPr>
          <p:nvPr/>
        </p:nvSpPr>
        <p:spPr>
          <a:xfrm>
            <a:off x="456063" y="1133429"/>
            <a:ext cx="11017340" cy="350865"/>
          </a:xfrm>
          <a:prstGeom prst="rect">
            <a:avLst/>
          </a:prstGeom>
        </p:spPr>
        <p:txBody>
          <a:bodyPr vert="horz" wrap="square" lIns="118872" tIns="64008" rIns="118872" bIns="64008" rtlCol="0">
            <a:sp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Clr>
                <a:srgbClr val="0790EC"/>
              </a:buClr>
              <a:buFont typeface="Arial" panose="020B0604020202020204" pitchFamily="34" charset="0"/>
              <a:buChar char="•"/>
              <a:defRPr lang="en-US" sz="2200" b="0" kern="1200">
                <a:solidFill>
                  <a:schemeClr val="tx1"/>
                </a:solidFill>
                <a:latin typeface="+mn-lt"/>
                <a:ea typeface="+mn-ea"/>
                <a:cs typeface="+mn-cs"/>
                <a:sym typeface="+mn-lt"/>
              </a:defRPr>
            </a:lvl2pPr>
            <a:lvl3pPr marL="482400" indent="-234000" algn="l" defTabSz="914400" rtl="0" eaLnBrk="1" latinLnBrk="0" hangingPunct="1">
              <a:lnSpc>
                <a:spcPct val="100000"/>
              </a:lnSpc>
              <a:spcBef>
                <a:spcPts val="600"/>
              </a:spcBef>
              <a:buClr>
                <a:srgbClr val="0790EC"/>
              </a:buClr>
              <a:buFont typeface="Arial Narrow" pitchFamily="34" charset="0"/>
              <a:buChar char="–"/>
              <a:defRPr lang="en-US" sz="2000" b="0" kern="1200">
                <a:solidFill>
                  <a:schemeClr val="tx1"/>
                </a:solidFill>
                <a:latin typeface="+mn-lt"/>
                <a:ea typeface="+mn-ea"/>
                <a:cs typeface="+mn-cs"/>
                <a:sym typeface="+mn-lt"/>
              </a:defRPr>
            </a:lvl3pPr>
            <a:lvl4pPr marL="698400" indent="-201600" algn="l" defTabSz="914400" rtl="0" eaLnBrk="1" latinLnBrk="0" hangingPunct="1">
              <a:lnSpc>
                <a:spcPct val="100000"/>
              </a:lnSpc>
              <a:spcBef>
                <a:spcPts val="600"/>
              </a:spcBef>
              <a:buClr>
                <a:srgbClr val="0790EC"/>
              </a:buClr>
              <a:buFont typeface="Arial" panose="020B0604020202020204" pitchFamily="34" charset="0"/>
              <a:buChar char="•"/>
              <a:defRPr lang="en-US" sz="1800" b="0" kern="1200">
                <a:solidFill>
                  <a:schemeClr val="tx1"/>
                </a:solidFill>
                <a:latin typeface="+mn-lt"/>
                <a:ea typeface="+mn-ea"/>
                <a:cs typeface="+mn-cs"/>
                <a:sym typeface="+mn-lt"/>
              </a:defRPr>
            </a:lvl4pPr>
            <a:lvl5pPr marL="984150" indent="-285750" algn="l" defTabSz="914400" rtl="0" eaLnBrk="1" latinLnBrk="0" hangingPunct="1">
              <a:lnSpc>
                <a:spcPct val="100000"/>
              </a:lnSpc>
              <a:spcBef>
                <a:spcPts val="600"/>
              </a:spcBef>
              <a:buClr>
                <a:srgbClr val="0790EC"/>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lvl="1" indent="0" fontAlgn="base">
              <a:spcBef>
                <a:spcPts val="400"/>
              </a:spcBef>
              <a:spcAft>
                <a:spcPct val="0"/>
              </a:spcAft>
              <a:buClrTx/>
              <a:buSzPct val="100000"/>
              <a:buNone/>
              <a:defRPr/>
            </a:pPr>
            <a:r>
              <a:rPr kumimoji="0" lang="en-US" altLang="en-US" sz="1600" i="1" u="none" strike="noStrike" kern="1200" cap="none" spc="0" normalizeH="0" baseline="0" noProof="0" bmk="_Hlk61522805">
                <a:ln>
                  <a:noFill/>
                </a:ln>
                <a:solidFill>
                  <a:srgbClr val="000000"/>
                </a:solidFill>
                <a:effectLst/>
                <a:uLnTx/>
                <a:uFillTx/>
                <a:latin typeface="Arial" panose="020B0604020202020204"/>
                <a:ea typeface="+mn-ea"/>
                <a:cs typeface="+mn-cs"/>
                <a:sym typeface="+mn-lt"/>
              </a:rPr>
              <a:t>Project ‘cap’ is calculated on a per-plug (L2) or per-kW (DCFC) basis; details to follow</a:t>
            </a:r>
            <a:endParaRPr kumimoji="0" lang="en-US" sz="1600" i="1"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Title 8">
            <a:extLst>
              <a:ext uri="{FF2B5EF4-FFF2-40B4-BE49-F238E27FC236}">
                <a16:creationId xmlns:a16="http://schemas.microsoft.com/office/drawing/2014/main" id="{5D6C65A0-B0EB-980B-024E-4500273A3D05}"/>
              </a:ext>
            </a:extLst>
          </p:cNvPr>
          <p:cNvSpPr>
            <a:spLocks noGrp="1"/>
          </p:cNvSpPr>
          <p:nvPr>
            <p:ph type="title"/>
          </p:nvPr>
        </p:nvSpPr>
        <p:spPr>
          <a:xfrm>
            <a:off x="458337" y="256032"/>
            <a:ext cx="11277600" cy="877397"/>
          </a:xfrm>
        </p:spPr>
        <p:txBody>
          <a:bodyPr/>
          <a:lstStyle/>
          <a:p>
            <a:r>
              <a:rPr kumimoji="0" lang="en-US" sz="2800" b="0" i="0" u="none" strike="noStrike" kern="1200" cap="none" spc="0" normalizeH="0" baseline="0" noProof="0">
                <a:ln>
                  <a:noFill/>
                </a:ln>
                <a:solidFill>
                  <a:srgbClr val="000000"/>
                </a:solidFill>
                <a:effectLst/>
                <a:uLnTx/>
                <a:uFillTx/>
                <a:latin typeface="Arial Black" panose="020B0A04020102020204"/>
                <a:ea typeface="+mj-ea"/>
                <a:cs typeface="+mj-cs"/>
                <a:sym typeface="+mn-lt"/>
              </a:rPr>
              <a:t>The tiered incentive structure provides ‘up to’ a certain level of incentive, subject to maximum ‘cap’</a:t>
            </a:r>
            <a:endParaRPr lang="en-US"/>
          </a:p>
        </p:txBody>
      </p:sp>
    </p:spTree>
    <p:extLst>
      <p:ext uri="{BB962C8B-B14F-4D97-AF65-F5344CB8AC3E}">
        <p14:creationId xmlns:p14="http://schemas.microsoft.com/office/powerpoint/2010/main" val="11971493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F45CE-7429-4BA5-8447-FBEAF11EEE3C}"/>
              </a:ext>
            </a:extLst>
          </p:cNvPr>
          <p:cNvSpPr>
            <a:spLocks noGrp="1"/>
          </p:cNvSpPr>
          <p:nvPr>
            <p:ph type="title"/>
          </p:nvPr>
        </p:nvSpPr>
        <p:spPr/>
        <p:txBody>
          <a:bodyPr/>
          <a:lstStyle/>
          <a:p>
            <a:r>
              <a:rPr lang="en-US"/>
              <a:t>L2 Plug Cost Caps with Bonus Incentives</a:t>
            </a:r>
          </a:p>
        </p:txBody>
      </p:sp>
      <p:graphicFrame>
        <p:nvGraphicFramePr>
          <p:cNvPr id="4" name="Table 3">
            <a:extLst>
              <a:ext uri="{FF2B5EF4-FFF2-40B4-BE49-F238E27FC236}">
                <a16:creationId xmlns:a16="http://schemas.microsoft.com/office/drawing/2014/main" id="{D473D863-652D-477F-9A8B-CF65FBC47AD8}"/>
              </a:ext>
            </a:extLst>
          </p:cNvPr>
          <p:cNvGraphicFramePr>
            <a:graphicFrameLocks noGrp="1"/>
          </p:cNvGraphicFramePr>
          <p:nvPr>
            <p:extLst>
              <p:ext uri="{D42A27DB-BD31-4B8C-83A1-F6EECF244321}">
                <p14:modId xmlns:p14="http://schemas.microsoft.com/office/powerpoint/2010/main" val="753643361"/>
              </p:ext>
            </p:extLst>
          </p:nvPr>
        </p:nvGraphicFramePr>
        <p:xfrm>
          <a:off x="539179" y="1106169"/>
          <a:ext cx="11113641" cy="3685776"/>
        </p:xfrm>
        <a:graphic>
          <a:graphicData uri="http://schemas.openxmlformats.org/drawingml/2006/table">
            <a:tbl>
              <a:tblPr firstRow="1" firstCol="1">
                <a:tableStyleId>{B301B821-A1FF-4177-AEE7-76D212191A09}</a:tableStyleId>
              </a:tblPr>
              <a:tblGrid>
                <a:gridCol w="1432306">
                  <a:extLst>
                    <a:ext uri="{9D8B030D-6E8A-4147-A177-3AD203B41FA5}">
                      <a16:colId xmlns:a16="http://schemas.microsoft.com/office/drawing/2014/main" val="1218634839"/>
                    </a:ext>
                  </a:extLst>
                </a:gridCol>
                <a:gridCol w="1936267">
                  <a:extLst>
                    <a:ext uri="{9D8B030D-6E8A-4147-A177-3AD203B41FA5}">
                      <a16:colId xmlns:a16="http://schemas.microsoft.com/office/drawing/2014/main" val="3835703182"/>
                    </a:ext>
                  </a:extLst>
                </a:gridCol>
                <a:gridCol w="1936267">
                  <a:extLst>
                    <a:ext uri="{9D8B030D-6E8A-4147-A177-3AD203B41FA5}">
                      <a16:colId xmlns:a16="http://schemas.microsoft.com/office/drawing/2014/main" val="967437522"/>
                    </a:ext>
                  </a:extLst>
                </a:gridCol>
                <a:gridCol w="1936267">
                  <a:extLst>
                    <a:ext uri="{9D8B030D-6E8A-4147-A177-3AD203B41FA5}">
                      <a16:colId xmlns:a16="http://schemas.microsoft.com/office/drawing/2014/main" val="2333488472"/>
                    </a:ext>
                  </a:extLst>
                </a:gridCol>
                <a:gridCol w="1936267">
                  <a:extLst>
                    <a:ext uri="{9D8B030D-6E8A-4147-A177-3AD203B41FA5}">
                      <a16:colId xmlns:a16="http://schemas.microsoft.com/office/drawing/2014/main" val="4268180019"/>
                    </a:ext>
                  </a:extLst>
                </a:gridCol>
                <a:gridCol w="1936267">
                  <a:extLst>
                    <a:ext uri="{9D8B030D-6E8A-4147-A177-3AD203B41FA5}">
                      <a16:colId xmlns:a16="http://schemas.microsoft.com/office/drawing/2014/main" val="1939423749"/>
                    </a:ext>
                  </a:extLst>
                </a:gridCol>
              </a:tblGrid>
              <a:tr h="699599">
                <a:tc rowSpan="2">
                  <a:txBody>
                    <a:bodyPr/>
                    <a:lstStyle/>
                    <a:p>
                      <a:pPr marL="0" marR="0" algn="ctr" defTabSz="914400" rtl="0" eaLnBrk="1" latinLnBrk="0" hangingPunct="1">
                        <a:lnSpc>
                          <a:spcPct val="107000"/>
                        </a:lnSpc>
                        <a:spcBef>
                          <a:spcPts val="0"/>
                        </a:spcBef>
                        <a:spcAft>
                          <a:spcPts val="0"/>
                        </a:spcAft>
                      </a:pPr>
                      <a:r>
                        <a:rPr lang="en-US" sz="1600" kern="1200">
                          <a:effectLst/>
                        </a:rPr>
                        <a:t>Incentive Tier</a:t>
                      </a:r>
                      <a:endParaRPr lang="en-US" sz="1600" b="1" kern="1200">
                        <a:solidFill>
                          <a:schemeClr val="lt1"/>
                        </a:solidFill>
                        <a:effectLst/>
                        <a:latin typeface="+mn-lt"/>
                        <a:ea typeface="+mn-ea"/>
                        <a:cs typeface="+mn-cs"/>
                      </a:endParaRPr>
                    </a:p>
                  </a:txBody>
                  <a:tcPr marL="68580" marR="6858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gridSpan="4">
                  <a:txBody>
                    <a:bodyPr/>
                    <a:lstStyle/>
                    <a:p>
                      <a:pPr marL="0" marR="0" algn="ctr" defTabSz="914400" rtl="0" eaLnBrk="1" latinLnBrk="0" hangingPunct="1">
                        <a:lnSpc>
                          <a:spcPct val="107000"/>
                        </a:lnSpc>
                        <a:spcBef>
                          <a:spcPts val="0"/>
                        </a:spcBef>
                        <a:spcAft>
                          <a:spcPts val="0"/>
                        </a:spcAft>
                      </a:pPr>
                      <a:r>
                        <a:rPr lang="en-US" sz="1600" kern="1200">
                          <a:effectLst/>
                        </a:rPr>
                        <a:t>Incentive Cap for Program Eligible Costs</a:t>
                      </a:r>
                    </a:p>
                    <a:p>
                      <a:pPr marL="0" marR="0" algn="ctr" defTabSz="914400" rtl="0" eaLnBrk="1" latinLnBrk="0" hangingPunct="1">
                        <a:lnSpc>
                          <a:spcPct val="107000"/>
                        </a:lnSpc>
                        <a:spcBef>
                          <a:spcPts val="0"/>
                        </a:spcBef>
                        <a:spcAft>
                          <a:spcPts val="0"/>
                        </a:spcAft>
                      </a:pPr>
                      <a:r>
                        <a:rPr lang="en-US" sz="1600" b="1" kern="1200">
                          <a:solidFill>
                            <a:schemeClr val="lt1"/>
                          </a:solidFill>
                          <a:effectLst/>
                          <a:latin typeface="+mn-lt"/>
                          <a:ea typeface="+mn-ea"/>
                          <a:cs typeface="+mn-cs"/>
                        </a:rPr>
                        <a:t>(Customer + Potential Utility </a:t>
                      </a:r>
                      <a:r>
                        <a:rPr lang="en-US" sz="1600" b="1" kern="1200">
                          <a:solidFill>
                            <a:schemeClr val="bg1"/>
                          </a:solidFill>
                          <a:effectLst/>
                          <a:latin typeface="+mn-lt"/>
                          <a:ea typeface="+mn-ea"/>
                          <a:cs typeface="+mn-cs"/>
                        </a:rPr>
                        <a:t>Costs; All values shown are “Up to”)</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marL="0" marR="0" algn="ctr" defTabSz="914400" rtl="0" eaLnBrk="1" latinLnBrk="0" hangingPunct="1">
                        <a:lnSpc>
                          <a:spcPct val="107000"/>
                        </a:lnSpc>
                        <a:spcBef>
                          <a:spcPts val="0"/>
                        </a:spcBef>
                        <a:spcAft>
                          <a:spcPts val="0"/>
                        </a:spcAft>
                      </a:pPr>
                      <a:endParaRPr lang="en-US" sz="1800" b="1" kern="120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defTabSz="914400" rtl="0" eaLnBrk="1" latinLnBrk="0" hangingPunct="1">
                        <a:lnSpc>
                          <a:spcPct val="107000"/>
                        </a:lnSpc>
                        <a:spcBef>
                          <a:spcPts val="0"/>
                        </a:spcBef>
                        <a:spcAft>
                          <a:spcPts val="0"/>
                        </a:spcAft>
                      </a:pPr>
                      <a:r>
                        <a:rPr lang="en-US" sz="1600" b="1" kern="1200">
                          <a:solidFill>
                            <a:schemeClr val="lt1"/>
                          </a:solidFill>
                          <a:effectLst/>
                          <a:latin typeface="+mn-lt"/>
                          <a:ea typeface="+mn-ea"/>
                          <a:cs typeface="+mn-cs"/>
                        </a:rPr>
                        <a:t>Future Proofing Bonus</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2093708177"/>
                  </a:ext>
                </a:extLst>
              </a:tr>
              <a:tr h="336647">
                <a:tc vMerge="1">
                  <a:txBody>
                    <a:bodyPr/>
                    <a:lstStyle/>
                    <a:p>
                      <a:endParaRPr lang="en-US"/>
                    </a:p>
                  </a:txBody>
                  <a:tcPr/>
                </a:tc>
                <a:tc>
                  <a:txBody>
                    <a:bodyPr/>
                    <a:lstStyle/>
                    <a:p>
                      <a:pPr marL="0" marR="0" algn="ctr" defTabSz="914400" rtl="0" eaLnBrk="1" latinLnBrk="0" hangingPunct="1">
                        <a:lnSpc>
                          <a:spcPct val="107000"/>
                        </a:lnSpc>
                        <a:spcBef>
                          <a:spcPts val="0"/>
                        </a:spcBef>
                        <a:spcAft>
                          <a:spcPts val="0"/>
                        </a:spcAft>
                      </a:pPr>
                      <a:r>
                        <a:rPr lang="en-US" sz="1600" b="1" kern="1200">
                          <a:solidFill>
                            <a:schemeClr val="lt1"/>
                          </a:solidFill>
                          <a:effectLst/>
                          <a:latin typeface="+mn-lt"/>
                          <a:ea typeface="+mn-ea"/>
                          <a:cs typeface="+mn-cs"/>
                        </a:rPr>
                        <a:t>Base Cost Cap</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marR="0" algn="ctr" defTabSz="914400" rtl="0" eaLnBrk="1" latinLnBrk="0" hangingPunct="1">
                        <a:lnSpc>
                          <a:spcPct val="107000"/>
                        </a:lnSpc>
                        <a:spcBef>
                          <a:spcPts val="0"/>
                        </a:spcBef>
                        <a:spcAft>
                          <a:spcPts val="0"/>
                        </a:spcAft>
                      </a:pPr>
                      <a:r>
                        <a:rPr lang="en-US" sz="1600" b="1" kern="1200">
                          <a:solidFill>
                            <a:schemeClr val="lt1"/>
                          </a:solidFill>
                          <a:effectLst/>
                          <a:latin typeface="+mn-lt"/>
                          <a:ea typeface="+mn-ea"/>
                          <a:cs typeface="+mn-cs"/>
                        </a:rPr>
                        <a:t>Speed Bonus</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marR="0" algn="ctr" defTabSz="914400" rtl="0" eaLnBrk="1" latinLnBrk="0" hangingPunct="1">
                        <a:lnSpc>
                          <a:spcPct val="107000"/>
                        </a:lnSpc>
                        <a:spcBef>
                          <a:spcPts val="0"/>
                        </a:spcBef>
                        <a:spcAft>
                          <a:spcPts val="0"/>
                        </a:spcAft>
                      </a:pPr>
                      <a:r>
                        <a:rPr lang="en-US" sz="1600" b="1" kern="1200">
                          <a:solidFill>
                            <a:schemeClr val="lt1"/>
                          </a:solidFill>
                          <a:effectLst/>
                          <a:latin typeface="+mn-lt"/>
                          <a:ea typeface="+mn-ea"/>
                          <a:cs typeface="+mn-cs"/>
                        </a:rPr>
                        <a:t>Large Project Bonus</a:t>
                      </a:r>
                    </a:p>
                    <a:p>
                      <a:pPr marL="0" marR="0" algn="ctr" defTabSz="914400" rtl="0" eaLnBrk="1" latinLnBrk="0" hangingPunct="1">
                        <a:lnSpc>
                          <a:spcPct val="107000"/>
                        </a:lnSpc>
                        <a:spcBef>
                          <a:spcPts val="0"/>
                        </a:spcBef>
                        <a:spcAft>
                          <a:spcPts val="0"/>
                        </a:spcAft>
                      </a:pPr>
                      <a:r>
                        <a:rPr lang="en-US" sz="1100" b="1" kern="1200">
                          <a:solidFill>
                            <a:schemeClr val="lt1"/>
                          </a:solidFill>
                          <a:effectLst/>
                          <a:latin typeface="+mn-lt"/>
                          <a:ea typeface="+mn-ea"/>
                          <a:cs typeface="+mn-cs"/>
                        </a:rPr>
                        <a:t>(25+ plugs)</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marR="0" algn="ctr" defTabSz="914400" rtl="0" eaLnBrk="1" latinLnBrk="0" hangingPunct="1">
                        <a:lnSpc>
                          <a:spcPct val="107000"/>
                        </a:lnSpc>
                        <a:spcBef>
                          <a:spcPts val="0"/>
                        </a:spcBef>
                        <a:spcAft>
                          <a:spcPts val="0"/>
                        </a:spcAft>
                      </a:pPr>
                      <a:r>
                        <a:rPr lang="en-US" sz="1600" b="1" kern="1200">
                          <a:solidFill>
                            <a:schemeClr val="lt1"/>
                          </a:solidFill>
                          <a:effectLst/>
                          <a:latin typeface="+mn-lt"/>
                          <a:ea typeface="+mn-ea"/>
                          <a:cs typeface="+mn-cs"/>
                        </a:rPr>
                        <a:t>Max Available  Cost Cap</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vMerge="1">
                  <a:txBody>
                    <a:bodyPr/>
                    <a:lstStyle/>
                    <a:p>
                      <a:pPr marL="0" marR="0" algn="ctr" defTabSz="914400" rtl="0" eaLnBrk="1" latinLnBrk="0" hangingPunct="1">
                        <a:lnSpc>
                          <a:spcPct val="107000"/>
                        </a:lnSpc>
                        <a:spcBef>
                          <a:spcPts val="0"/>
                        </a:spcBef>
                        <a:spcAft>
                          <a:spcPts val="0"/>
                        </a:spcAft>
                      </a:pPr>
                      <a:r>
                        <a:rPr lang="en-US" sz="1800" b="1" kern="1200">
                          <a:solidFill>
                            <a:schemeClr val="lt1"/>
                          </a:solidFill>
                          <a:effectLst/>
                          <a:latin typeface="+mn-lt"/>
                          <a:ea typeface="+mn-ea"/>
                          <a:cs typeface="+mn-cs"/>
                        </a:rPr>
                        <a:t>Future Proofing Bonus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74410149"/>
                  </a:ext>
                </a:extLst>
              </a:tr>
              <a:tr h="765988">
                <a:tc>
                  <a:txBody>
                    <a:bodyPr/>
                    <a:lstStyle/>
                    <a:p>
                      <a:pPr marL="0" marR="0" algn="ctr">
                        <a:lnSpc>
                          <a:spcPct val="107000"/>
                        </a:lnSpc>
                        <a:spcBef>
                          <a:spcPts val="0"/>
                        </a:spcBef>
                        <a:spcAft>
                          <a:spcPts val="0"/>
                        </a:spcAft>
                      </a:pPr>
                      <a:r>
                        <a:rPr lang="en-US" sz="1600" b="0">
                          <a:effectLst/>
                        </a:rPr>
                        <a:t>Up to 50%</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0"/>
                        </a:spcAft>
                      </a:pPr>
                      <a:r>
                        <a:rPr lang="en-US" sz="1600" kern="1200">
                          <a:solidFill>
                            <a:schemeClr val="dk1"/>
                          </a:solidFill>
                          <a:effectLst/>
                          <a:latin typeface="+mn-lt"/>
                          <a:ea typeface="+mn-ea"/>
                          <a:cs typeface="+mn-cs"/>
                        </a:rPr>
                        <a:t>$5,000/plug</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0"/>
                        </a:spcAft>
                      </a:pPr>
                      <a:r>
                        <a:rPr lang="en-US" sz="1600" kern="1200">
                          <a:solidFill>
                            <a:schemeClr val="dk1"/>
                          </a:solidFill>
                          <a:effectLst/>
                          <a:latin typeface="+mn-lt"/>
                          <a:ea typeface="+mn-ea"/>
                          <a:cs typeface="+mn-cs"/>
                        </a:rPr>
                        <a:t>+$1,000/plug</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kern="1200">
                          <a:solidFill>
                            <a:schemeClr val="dk1"/>
                          </a:solidFill>
                          <a:effectLst/>
                          <a:latin typeface="+mn-lt"/>
                          <a:ea typeface="+mn-ea"/>
                          <a:cs typeface="+mn-cs"/>
                        </a:rPr>
                        <a:t>+$1,500/plug</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i="1" kern="1200">
                          <a:solidFill>
                            <a:schemeClr val="dk1"/>
                          </a:solidFill>
                          <a:effectLst/>
                          <a:latin typeface="+mn-lt"/>
                          <a:ea typeface="+mn-ea"/>
                          <a:cs typeface="+mn-cs"/>
                        </a:rPr>
                        <a:t>(First 100 plugs)</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0"/>
                        </a:spcAft>
                      </a:pPr>
                      <a:r>
                        <a:rPr lang="en-US" sz="1600" kern="1200">
                          <a:solidFill>
                            <a:schemeClr val="dk1"/>
                          </a:solidFill>
                          <a:effectLst/>
                          <a:latin typeface="+mn-lt"/>
                          <a:ea typeface="+mn-ea"/>
                          <a:cs typeface="+mn-cs"/>
                        </a:rPr>
                        <a:t>Up to $7,500/plug</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0"/>
                        </a:spcAft>
                      </a:pPr>
                      <a:r>
                        <a:rPr lang="en-US" sz="1600" kern="1200">
                          <a:solidFill>
                            <a:schemeClr val="dk1"/>
                          </a:solidFill>
                          <a:effectLst/>
                          <a:latin typeface="+mn-lt"/>
                          <a:ea typeface="+mn-ea"/>
                          <a:cs typeface="+mn-cs"/>
                        </a:rPr>
                        <a:t>10% of eligible costs</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53718392"/>
                  </a:ext>
                </a:extLst>
              </a:tr>
              <a:tr h="765988">
                <a:tc>
                  <a:txBody>
                    <a:bodyPr/>
                    <a:lstStyle/>
                    <a:p>
                      <a:pPr marL="0" marR="0" algn="ctr">
                        <a:lnSpc>
                          <a:spcPct val="107000"/>
                        </a:lnSpc>
                        <a:spcBef>
                          <a:spcPts val="0"/>
                        </a:spcBef>
                        <a:spcAft>
                          <a:spcPts val="0"/>
                        </a:spcAft>
                      </a:pPr>
                      <a:r>
                        <a:rPr lang="en-US" sz="1600" b="0">
                          <a:effectLst/>
                        </a:rPr>
                        <a:t>Up to 90%</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0"/>
                        </a:spcAft>
                      </a:pPr>
                      <a:r>
                        <a:rPr lang="en-US" sz="1600" kern="1200">
                          <a:solidFill>
                            <a:schemeClr val="dk1"/>
                          </a:solidFill>
                          <a:effectLst/>
                          <a:latin typeface="+mn-lt"/>
                          <a:ea typeface="+mn-ea"/>
                          <a:cs typeface="+mn-cs"/>
                        </a:rPr>
                        <a:t>$9,000/plug</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kern="1200">
                          <a:solidFill>
                            <a:schemeClr val="dk1"/>
                          </a:solidFill>
                          <a:effectLst/>
                          <a:latin typeface="+mn-lt"/>
                          <a:ea typeface="+mn-ea"/>
                          <a:cs typeface="+mn-cs"/>
                        </a:rPr>
                        <a:t>+$1,800/plug</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kern="1200">
                          <a:solidFill>
                            <a:schemeClr val="dk1"/>
                          </a:solidFill>
                          <a:effectLst/>
                          <a:latin typeface="+mn-lt"/>
                          <a:ea typeface="+mn-ea"/>
                          <a:cs typeface="+mn-cs"/>
                        </a:rPr>
                        <a:t>+$2,700/plug</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i="1" kern="1200">
                          <a:solidFill>
                            <a:schemeClr val="dk1"/>
                          </a:solidFill>
                          <a:effectLst/>
                          <a:latin typeface="+mn-lt"/>
                          <a:ea typeface="+mn-ea"/>
                          <a:cs typeface="+mn-cs"/>
                        </a:rPr>
                        <a:t>(First 100 plugs)</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kern="1200">
                          <a:solidFill>
                            <a:schemeClr val="dk1"/>
                          </a:solidFill>
                          <a:effectLst/>
                          <a:latin typeface="+mn-lt"/>
                          <a:ea typeface="+mn-ea"/>
                          <a:cs typeface="+mn-cs"/>
                        </a:rPr>
                        <a:t>Up to $13,500/plug</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kern="1200">
                          <a:solidFill>
                            <a:schemeClr val="dk1"/>
                          </a:solidFill>
                          <a:effectLst/>
                          <a:latin typeface="+mn-lt"/>
                          <a:ea typeface="+mn-ea"/>
                          <a:cs typeface="+mn-cs"/>
                        </a:rPr>
                        <a:t>10% of eligible costs</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9059547"/>
                  </a:ext>
                </a:extLst>
              </a:tr>
              <a:tr h="765988">
                <a:tc>
                  <a:txBody>
                    <a:bodyPr/>
                    <a:lstStyle/>
                    <a:p>
                      <a:pPr marL="0" marR="0" algn="ctr" defTabSz="914400" rtl="0" eaLnBrk="1" latinLnBrk="0" hangingPunct="1">
                        <a:lnSpc>
                          <a:spcPct val="107000"/>
                        </a:lnSpc>
                        <a:spcBef>
                          <a:spcPts val="0"/>
                        </a:spcBef>
                        <a:spcAft>
                          <a:spcPts val="0"/>
                        </a:spcAft>
                      </a:pPr>
                      <a:r>
                        <a:rPr lang="en-US" sz="1600" b="0" kern="1200">
                          <a:solidFill>
                            <a:schemeClr val="dk1"/>
                          </a:solidFill>
                          <a:effectLst/>
                          <a:latin typeface="+mn-lt"/>
                          <a:ea typeface="+mn-ea"/>
                          <a:cs typeface="+mn-cs"/>
                        </a:rPr>
                        <a:t>Up to 100%</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0"/>
                        </a:spcAft>
                      </a:pPr>
                      <a:r>
                        <a:rPr lang="en-US" sz="1600" kern="1200">
                          <a:solidFill>
                            <a:schemeClr val="dk1"/>
                          </a:solidFill>
                          <a:effectLst/>
                          <a:latin typeface="+mn-lt"/>
                          <a:ea typeface="+mn-ea"/>
                          <a:cs typeface="+mn-cs"/>
                        </a:rPr>
                        <a:t>$10,000/plug</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kern="1200">
                          <a:solidFill>
                            <a:schemeClr val="dk1"/>
                          </a:solidFill>
                          <a:effectLst/>
                          <a:latin typeface="+mn-lt"/>
                          <a:ea typeface="+mn-ea"/>
                          <a:cs typeface="+mn-cs"/>
                        </a:rPr>
                        <a:t>+$2,000/plug</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kern="1200">
                          <a:solidFill>
                            <a:schemeClr val="dk1"/>
                          </a:solidFill>
                          <a:effectLst/>
                          <a:latin typeface="+mn-lt"/>
                          <a:ea typeface="+mn-ea"/>
                          <a:cs typeface="+mn-cs"/>
                        </a:rPr>
                        <a:t>+$3,000/plug</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i="1" kern="1200">
                          <a:solidFill>
                            <a:schemeClr val="dk1"/>
                          </a:solidFill>
                          <a:effectLst/>
                          <a:latin typeface="+mn-lt"/>
                          <a:ea typeface="+mn-ea"/>
                          <a:cs typeface="+mn-cs"/>
                        </a:rPr>
                        <a:t>(First 100 plugs)*</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kern="1200">
                          <a:solidFill>
                            <a:schemeClr val="dk1"/>
                          </a:solidFill>
                          <a:effectLst/>
                          <a:latin typeface="+mn-lt"/>
                          <a:ea typeface="+mn-ea"/>
                          <a:cs typeface="+mn-cs"/>
                        </a:rPr>
                        <a:t>Up to $15,000/plug</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kern="1200">
                          <a:solidFill>
                            <a:schemeClr val="dk1"/>
                          </a:solidFill>
                          <a:effectLst/>
                          <a:latin typeface="+mn-lt"/>
                          <a:ea typeface="+mn-ea"/>
                          <a:cs typeface="+mn-cs"/>
                        </a:rPr>
                        <a:t>10% of eligible costs</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12231666"/>
                  </a:ext>
                </a:extLst>
              </a:tr>
            </a:tbl>
          </a:graphicData>
        </a:graphic>
      </p:graphicFrame>
      <p:sp>
        <p:nvSpPr>
          <p:cNvPr id="2" name="Content Placeholder 1">
            <a:extLst>
              <a:ext uri="{FF2B5EF4-FFF2-40B4-BE49-F238E27FC236}">
                <a16:creationId xmlns:a16="http://schemas.microsoft.com/office/drawing/2014/main" id="{05E69428-547F-62E0-F02A-ABFC8167839D}"/>
              </a:ext>
            </a:extLst>
          </p:cNvPr>
          <p:cNvSpPr txBox="1">
            <a:spLocks/>
          </p:cNvSpPr>
          <p:nvPr/>
        </p:nvSpPr>
        <p:spPr bwMode="auto">
          <a:xfrm>
            <a:off x="458337" y="4902435"/>
            <a:ext cx="10510119" cy="38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50000"/>
              </a:spcBef>
              <a:spcAft>
                <a:spcPct val="0"/>
              </a:spcAft>
              <a:buClr>
                <a:srgbClr val="0790EC"/>
              </a:buClr>
              <a:buSzPct val="125000"/>
              <a:buFont typeface="Times" panose="02020603050405020304" pitchFamily="18" charset="0"/>
              <a:buChar char="•"/>
              <a:defRPr sz="2000">
                <a:solidFill>
                  <a:schemeClr val="tx1"/>
                </a:solidFill>
                <a:latin typeface="+mn-lt"/>
                <a:ea typeface="ＭＳ Ｐゴシック" pitchFamily="-110"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anose="02020603050405020304" pitchFamily="18" charset="0"/>
              <a:buChar char="–"/>
              <a:defRPr sz="1800">
                <a:solidFill>
                  <a:schemeClr val="tx1"/>
                </a:solidFill>
                <a:latin typeface="+mn-lt"/>
                <a:ea typeface="ＭＳ Ｐゴシック" pitchFamily="-110"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anose="02020603050405020304" pitchFamily="18" charset="0"/>
              <a:buChar char="•"/>
              <a:defRPr sz="1600">
                <a:solidFill>
                  <a:schemeClr val="tx1"/>
                </a:solidFill>
                <a:latin typeface="+mn-lt"/>
                <a:ea typeface="ＭＳ Ｐゴシック" pitchFamily="-110"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anose="02020603050405020304" pitchFamily="18" charset="0"/>
              <a:buChar char="–"/>
              <a:defRPr sz="1600">
                <a:solidFill>
                  <a:schemeClr val="tx1"/>
                </a:solidFill>
                <a:latin typeface="+mn-lt"/>
                <a:ea typeface="ＭＳ Ｐゴシック" pitchFamily="-110" charset="-128"/>
                <a:cs typeface="ＭＳ Ｐゴシック" charset="0"/>
              </a:defRPr>
            </a:lvl4pPr>
            <a:lvl5pPr marL="1541463" indent="-165100" algn="l" rtl="0" eaLnBrk="0" fontAlgn="base" hangingPunct="0">
              <a:spcBef>
                <a:spcPct val="50000"/>
              </a:spcBef>
              <a:spcAft>
                <a:spcPct val="0"/>
              </a:spcAft>
              <a:buClr>
                <a:srgbClr val="0790EC"/>
              </a:buClr>
              <a:buFont typeface="Times" panose="02020603050405020304" pitchFamily="18" charset="0"/>
              <a:buChar char="•"/>
              <a:defRPr sz="1600">
                <a:solidFill>
                  <a:schemeClr val="tx1"/>
                </a:solidFill>
                <a:latin typeface="+mn-lt"/>
                <a:ea typeface="ＭＳ Ｐゴシック" pitchFamily="-110"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pPr marL="0" marR="0" lvl="0" indent="0" defTabSz="914400" rtl="0" eaLnBrk="0" fontAlgn="base" latinLnBrk="0" hangingPunct="0">
              <a:lnSpc>
                <a:spcPct val="100000"/>
              </a:lnSpc>
              <a:spcBef>
                <a:spcPct val="50000"/>
              </a:spcBef>
              <a:spcAft>
                <a:spcPct val="0"/>
              </a:spcAft>
              <a:buClr>
                <a:srgbClr val="0790EC"/>
              </a:buClr>
              <a:buSzPct val="125000"/>
              <a:buFont typeface="Times" panose="02020603050405020304" pitchFamily="18" charset="0"/>
              <a:buNone/>
              <a:tabLst/>
              <a:defRPr/>
            </a:pPr>
            <a:r>
              <a:rPr kumimoji="0" lang="en-US" sz="1400" b="0" i="1" u="none" strike="noStrike" kern="0" cap="none" spc="0" normalizeH="0" baseline="0" noProof="0">
                <a:ln>
                  <a:noFill/>
                </a:ln>
                <a:solidFill>
                  <a:srgbClr val="000000"/>
                </a:solidFill>
                <a:effectLst/>
                <a:uLnTx/>
                <a:uFillTx/>
                <a:latin typeface="Arial" panose="020B0604020202020204"/>
                <a:ea typeface="ＭＳ Ｐゴシック"/>
              </a:rPr>
              <a:t>* All Up-to-100% projects will receive the Large Project Bonus for the first 100 plugs; the 25-plug minimum is waived.</a:t>
            </a:r>
            <a:endParaRPr kumimoji="0" lang="en-US" sz="1800" b="1" i="1" u="none" strike="noStrike" kern="1200" cap="none" spc="0" normalizeH="0" baseline="0" noProof="0">
              <a:ln>
                <a:noFill/>
              </a:ln>
              <a:solidFill>
                <a:srgbClr val="069BD7"/>
              </a:solidFill>
              <a:effectLst/>
              <a:uLnTx/>
              <a:uFillTx/>
              <a:latin typeface="Arial" panose="020B0604020202020204"/>
              <a:cs typeface="+mn-cs"/>
            </a:endParaRPr>
          </a:p>
        </p:txBody>
      </p:sp>
      <p:sp>
        <p:nvSpPr>
          <p:cNvPr id="5" name="Content Placeholder 1">
            <a:extLst>
              <a:ext uri="{FF2B5EF4-FFF2-40B4-BE49-F238E27FC236}">
                <a16:creationId xmlns:a16="http://schemas.microsoft.com/office/drawing/2014/main" id="{19C2167E-F40D-D47C-6CE8-A364DD2C782E}"/>
              </a:ext>
            </a:extLst>
          </p:cNvPr>
          <p:cNvSpPr txBox="1">
            <a:spLocks/>
          </p:cNvSpPr>
          <p:nvPr/>
        </p:nvSpPr>
        <p:spPr bwMode="auto">
          <a:xfrm>
            <a:off x="456058" y="5666505"/>
            <a:ext cx="11128443" cy="52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872" tIns="64008" rIns="118872" bIns="64008" numCol="1" anchor="t" anchorCtr="0" compatLnSpc="1">
            <a:prstTxWarp prst="textNoShape">
              <a:avLst/>
            </a:prstTxWarp>
          </a:bodyPr>
          <a:lstStyle>
            <a:lvl1pPr marL="228600" indent="-228600" algn="l" rtl="0" eaLnBrk="0" fontAlgn="base" hangingPunct="0">
              <a:spcBef>
                <a:spcPct val="50000"/>
              </a:spcBef>
              <a:spcAft>
                <a:spcPct val="0"/>
              </a:spcAft>
              <a:buClr>
                <a:srgbClr val="0790EC"/>
              </a:buClr>
              <a:buSzPct val="125000"/>
              <a:buFont typeface="Times" panose="02020603050405020304" pitchFamily="18" charset="0"/>
              <a:buChar char="•"/>
              <a:defRPr sz="2000">
                <a:solidFill>
                  <a:schemeClr val="tx1"/>
                </a:solidFill>
                <a:latin typeface="+mn-lt"/>
                <a:ea typeface="ＭＳ Ｐゴシック" pitchFamily="-110"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anose="02020603050405020304" pitchFamily="18" charset="0"/>
              <a:buChar char="–"/>
              <a:defRPr sz="1800">
                <a:solidFill>
                  <a:schemeClr val="tx1"/>
                </a:solidFill>
                <a:latin typeface="+mn-lt"/>
                <a:ea typeface="ＭＳ Ｐゴシック" pitchFamily="-110"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anose="02020603050405020304" pitchFamily="18" charset="0"/>
              <a:buChar char="•"/>
              <a:defRPr sz="1600">
                <a:solidFill>
                  <a:schemeClr val="tx1"/>
                </a:solidFill>
                <a:latin typeface="+mn-lt"/>
                <a:ea typeface="ＭＳ Ｐゴシック" pitchFamily="-110"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anose="02020603050405020304" pitchFamily="18" charset="0"/>
              <a:buChar char="–"/>
              <a:defRPr sz="1600">
                <a:solidFill>
                  <a:schemeClr val="tx1"/>
                </a:solidFill>
                <a:latin typeface="+mn-lt"/>
                <a:ea typeface="ＭＳ Ｐゴシック" pitchFamily="-110" charset="-128"/>
                <a:cs typeface="ＭＳ Ｐゴシック" charset="0"/>
              </a:defRPr>
            </a:lvl4pPr>
            <a:lvl5pPr marL="1541463" indent="-165100" algn="l" rtl="0" eaLnBrk="0" fontAlgn="base" hangingPunct="0">
              <a:spcBef>
                <a:spcPct val="50000"/>
              </a:spcBef>
              <a:spcAft>
                <a:spcPct val="0"/>
              </a:spcAft>
              <a:buClr>
                <a:srgbClr val="0790EC"/>
              </a:buClr>
              <a:buFont typeface="Times" panose="02020603050405020304" pitchFamily="18" charset="0"/>
              <a:buChar char="•"/>
              <a:defRPr sz="1600">
                <a:solidFill>
                  <a:schemeClr val="tx1"/>
                </a:solidFill>
                <a:latin typeface="+mn-lt"/>
                <a:ea typeface="ＭＳ Ｐゴシック" pitchFamily="-110"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pPr marL="0" marR="0" lvl="0" indent="0" defTabSz="914400" rtl="0" eaLnBrk="0" fontAlgn="base" latinLnBrk="0" hangingPunct="0">
              <a:lnSpc>
                <a:spcPct val="100000"/>
              </a:lnSpc>
              <a:spcBef>
                <a:spcPct val="50000"/>
              </a:spcBef>
              <a:spcAft>
                <a:spcPct val="0"/>
              </a:spcAft>
              <a:buClr>
                <a:srgbClr val="0790EC"/>
              </a:buClr>
              <a:buSzPct val="125000"/>
              <a:buFont typeface="Times" panose="02020603050405020304" pitchFamily="18" charset="0"/>
              <a:buNone/>
              <a:tabLst/>
              <a:defRPr/>
            </a:pPr>
            <a:r>
              <a:rPr kumimoji="0" lang="en-US" sz="1400" b="0" i="0" u="none" strike="noStrike" kern="0" cap="none" spc="0" normalizeH="0" baseline="0" noProof="0">
                <a:ln>
                  <a:noFill/>
                </a:ln>
                <a:solidFill>
                  <a:srgbClr val="000000"/>
                </a:solidFill>
                <a:effectLst/>
                <a:uLnTx/>
                <a:uFillTx/>
                <a:latin typeface="Arial" panose="020B0604020202020204"/>
                <a:ea typeface="ＭＳ Ｐゴシック"/>
              </a:rPr>
              <a:t>Con Edison will regularly conduct audits to ensure that costs are accurately reported</a:t>
            </a:r>
            <a:br>
              <a:rPr kumimoji="0" lang="en-US" sz="1400" b="0" i="0" u="none" strike="noStrike" kern="0" cap="none" spc="0" normalizeH="0" baseline="0" noProof="0">
                <a:ln>
                  <a:noFill/>
                </a:ln>
                <a:solidFill>
                  <a:srgbClr val="000000"/>
                </a:solidFill>
                <a:effectLst/>
                <a:uLnTx/>
                <a:uFillTx/>
                <a:latin typeface="Arial" panose="020B0604020202020204"/>
                <a:ea typeface="ＭＳ Ｐゴシック"/>
              </a:rPr>
            </a:br>
            <a:r>
              <a:rPr kumimoji="0" lang="en-US" sz="1800" b="1" i="0" u="none" strike="noStrike" kern="1200" cap="none" spc="0" normalizeH="0" baseline="0" noProof="0">
                <a:ln>
                  <a:noFill/>
                </a:ln>
                <a:solidFill>
                  <a:srgbClr val="069BD7"/>
                </a:solidFill>
                <a:effectLst/>
                <a:uLnTx/>
                <a:uFillTx/>
                <a:latin typeface="Arial" panose="020B0604020202020204"/>
                <a:ea typeface="ＭＳ Ｐゴシック" pitchFamily="-110" charset="-128"/>
                <a:cs typeface="+mn-cs"/>
              </a:rPr>
              <a:t>Lock in incentives by signing Program Agreement!</a:t>
            </a:r>
          </a:p>
        </p:txBody>
      </p:sp>
    </p:spTree>
    <p:extLst>
      <p:ext uri="{BB962C8B-B14F-4D97-AF65-F5344CB8AC3E}">
        <p14:creationId xmlns:p14="http://schemas.microsoft.com/office/powerpoint/2010/main" val="37875966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F45CE-7429-4BA5-8447-FBEAF11EEE3C}"/>
              </a:ext>
            </a:extLst>
          </p:cNvPr>
          <p:cNvSpPr>
            <a:spLocks noGrp="1"/>
          </p:cNvSpPr>
          <p:nvPr>
            <p:ph type="title"/>
          </p:nvPr>
        </p:nvSpPr>
        <p:spPr/>
        <p:txBody>
          <a:bodyPr/>
          <a:lstStyle/>
          <a:p>
            <a:r>
              <a:rPr lang="en-US"/>
              <a:t>DCFC kW Cost Caps with Bonus Incentives</a:t>
            </a:r>
          </a:p>
        </p:txBody>
      </p:sp>
      <p:graphicFrame>
        <p:nvGraphicFramePr>
          <p:cNvPr id="4" name="Table 3">
            <a:extLst>
              <a:ext uri="{FF2B5EF4-FFF2-40B4-BE49-F238E27FC236}">
                <a16:creationId xmlns:a16="http://schemas.microsoft.com/office/drawing/2014/main" id="{D473D863-652D-477F-9A8B-CF65FBC47AD8}"/>
              </a:ext>
            </a:extLst>
          </p:cNvPr>
          <p:cNvGraphicFramePr>
            <a:graphicFrameLocks noGrp="1"/>
          </p:cNvGraphicFramePr>
          <p:nvPr>
            <p:extLst>
              <p:ext uri="{D42A27DB-BD31-4B8C-83A1-F6EECF244321}">
                <p14:modId xmlns:p14="http://schemas.microsoft.com/office/powerpoint/2010/main" val="1763365996"/>
              </p:ext>
            </p:extLst>
          </p:nvPr>
        </p:nvGraphicFramePr>
        <p:xfrm>
          <a:off x="537391" y="1085767"/>
          <a:ext cx="11128442" cy="4343676"/>
        </p:xfrm>
        <a:graphic>
          <a:graphicData uri="http://schemas.openxmlformats.org/drawingml/2006/table">
            <a:tbl>
              <a:tblPr firstRow="1" firstCol="1">
                <a:tableStyleId>{B301B821-A1FF-4177-AEE7-76D212191A09}</a:tableStyleId>
              </a:tblPr>
              <a:tblGrid>
                <a:gridCol w="1073700">
                  <a:extLst>
                    <a:ext uri="{9D8B030D-6E8A-4147-A177-3AD203B41FA5}">
                      <a16:colId xmlns:a16="http://schemas.microsoft.com/office/drawing/2014/main" val="1218634839"/>
                    </a:ext>
                  </a:extLst>
                </a:gridCol>
                <a:gridCol w="1451483">
                  <a:extLst>
                    <a:ext uri="{9D8B030D-6E8A-4147-A177-3AD203B41FA5}">
                      <a16:colId xmlns:a16="http://schemas.microsoft.com/office/drawing/2014/main" val="3835703182"/>
                    </a:ext>
                  </a:extLst>
                </a:gridCol>
                <a:gridCol w="1344860">
                  <a:extLst>
                    <a:ext uri="{9D8B030D-6E8A-4147-A177-3AD203B41FA5}">
                      <a16:colId xmlns:a16="http://schemas.microsoft.com/office/drawing/2014/main" val="2333488472"/>
                    </a:ext>
                  </a:extLst>
                </a:gridCol>
                <a:gridCol w="1344860">
                  <a:extLst>
                    <a:ext uri="{9D8B030D-6E8A-4147-A177-3AD203B41FA5}">
                      <a16:colId xmlns:a16="http://schemas.microsoft.com/office/drawing/2014/main" val="2770570541"/>
                    </a:ext>
                  </a:extLst>
                </a:gridCol>
                <a:gridCol w="1344861">
                  <a:extLst>
                    <a:ext uri="{9D8B030D-6E8A-4147-A177-3AD203B41FA5}">
                      <a16:colId xmlns:a16="http://schemas.microsoft.com/office/drawing/2014/main" val="2585934152"/>
                    </a:ext>
                  </a:extLst>
                </a:gridCol>
                <a:gridCol w="1778242">
                  <a:extLst>
                    <a:ext uri="{9D8B030D-6E8A-4147-A177-3AD203B41FA5}">
                      <a16:colId xmlns:a16="http://schemas.microsoft.com/office/drawing/2014/main" val="1536237369"/>
                    </a:ext>
                  </a:extLst>
                </a:gridCol>
                <a:gridCol w="1444595">
                  <a:extLst>
                    <a:ext uri="{9D8B030D-6E8A-4147-A177-3AD203B41FA5}">
                      <a16:colId xmlns:a16="http://schemas.microsoft.com/office/drawing/2014/main" val="1873684859"/>
                    </a:ext>
                  </a:extLst>
                </a:gridCol>
                <a:gridCol w="1345841">
                  <a:extLst>
                    <a:ext uri="{9D8B030D-6E8A-4147-A177-3AD203B41FA5}">
                      <a16:colId xmlns:a16="http://schemas.microsoft.com/office/drawing/2014/main" val="3947617980"/>
                    </a:ext>
                  </a:extLst>
                </a:gridCol>
              </a:tblGrid>
              <a:tr h="723219">
                <a:tc rowSpan="3">
                  <a:txBody>
                    <a:bodyPr/>
                    <a:lstStyle/>
                    <a:p>
                      <a:pPr marL="0" marR="0" algn="ctr" defTabSz="914400" rtl="0" eaLnBrk="1" latinLnBrk="0" hangingPunct="1">
                        <a:lnSpc>
                          <a:spcPct val="107000"/>
                        </a:lnSpc>
                        <a:spcBef>
                          <a:spcPts val="0"/>
                        </a:spcBef>
                        <a:spcAft>
                          <a:spcPts val="0"/>
                        </a:spcAft>
                      </a:pPr>
                      <a:r>
                        <a:rPr lang="en-US" sz="1600" kern="1200">
                          <a:effectLst/>
                        </a:rPr>
                        <a:t>Incentive Tier</a:t>
                      </a:r>
                      <a:endParaRPr lang="en-US" sz="1600" b="1" kern="1200">
                        <a:solidFill>
                          <a:schemeClr val="lt1"/>
                        </a:solidFill>
                        <a:effectLst/>
                        <a:latin typeface="+mn-lt"/>
                        <a:ea typeface="+mn-ea"/>
                        <a:cs typeface="+mn-cs"/>
                      </a:endParaRPr>
                    </a:p>
                  </a:txBody>
                  <a:tcPr marL="68580" marR="6858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6">
                  <a:txBody>
                    <a:bodyPr/>
                    <a:lstStyle/>
                    <a:p>
                      <a:pPr marL="0" marR="0" algn="ctr" defTabSz="914400" rtl="0" eaLnBrk="1" latinLnBrk="0" hangingPunct="1">
                        <a:lnSpc>
                          <a:spcPct val="107000"/>
                        </a:lnSpc>
                        <a:spcBef>
                          <a:spcPts val="0"/>
                        </a:spcBef>
                        <a:spcAft>
                          <a:spcPts val="0"/>
                        </a:spcAft>
                      </a:pPr>
                      <a:r>
                        <a:rPr lang="en-US" sz="1600" kern="1200">
                          <a:effectLst/>
                        </a:rPr>
                        <a:t>Incentive Cap for Program Eligible Costs</a:t>
                      </a:r>
                    </a:p>
                    <a:p>
                      <a:pPr marL="0" marR="0" algn="ctr" defTabSz="914400" rtl="0" eaLnBrk="1" latinLnBrk="0" hangingPunct="1">
                        <a:lnSpc>
                          <a:spcPct val="107000"/>
                        </a:lnSpc>
                        <a:spcBef>
                          <a:spcPts val="0"/>
                        </a:spcBef>
                        <a:spcAft>
                          <a:spcPts val="0"/>
                        </a:spcAft>
                      </a:pPr>
                      <a:r>
                        <a:rPr lang="en-US" sz="1600" b="1" kern="1200">
                          <a:solidFill>
                            <a:schemeClr val="lt1"/>
                          </a:solidFill>
                          <a:effectLst/>
                          <a:latin typeface="+mn-lt"/>
                          <a:ea typeface="+mn-ea"/>
                          <a:cs typeface="+mn-cs"/>
                        </a:rPr>
                        <a:t>(Customer + Potential Utility Costs</a:t>
                      </a:r>
                      <a:r>
                        <a:rPr lang="en-US" sz="1600" b="1" kern="1200">
                          <a:solidFill>
                            <a:schemeClr val="bg1"/>
                          </a:solidFill>
                          <a:effectLst/>
                          <a:latin typeface="+mn-lt"/>
                          <a:ea typeface="+mn-ea"/>
                          <a:cs typeface="+mn-cs"/>
                        </a:rPr>
                        <a:t>; All values shown are “Up to”)</a:t>
                      </a:r>
                      <a:endParaRPr lang="en-US" sz="1600" b="1" kern="1200">
                        <a:solidFill>
                          <a:schemeClr val="lt1"/>
                        </a:solidFill>
                        <a:effectLst/>
                        <a:latin typeface="+mn-lt"/>
                        <a:ea typeface="+mn-ea"/>
                        <a:cs typeface="+mn-cs"/>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marL="0" marR="0" algn="ctr" defTabSz="914400" rtl="0" eaLnBrk="1" latinLnBrk="0" hangingPunct="1">
                        <a:lnSpc>
                          <a:spcPct val="107000"/>
                        </a:lnSpc>
                        <a:spcBef>
                          <a:spcPts val="0"/>
                        </a:spcBef>
                        <a:spcAft>
                          <a:spcPts val="0"/>
                        </a:spcAft>
                      </a:pPr>
                      <a:endParaRPr lang="en-US" sz="1800" b="1" kern="120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defTabSz="914400" rtl="0" eaLnBrk="1" latinLnBrk="0" hangingPunct="1">
                        <a:lnSpc>
                          <a:spcPct val="107000"/>
                        </a:lnSpc>
                        <a:spcBef>
                          <a:spcPts val="0"/>
                        </a:spcBef>
                        <a:spcAft>
                          <a:spcPts val="0"/>
                        </a:spcAft>
                      </a:pPr>
                      <a:endParaRPr lang="en-US" sz="1800" b="1" kern="120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defTabSz="914400" rtl="0" eaLnBrk="1" latinLnBrk="0" hangingPunct="1">
                        <a:lnSpc>
                          <a:spcPct val="107000"/>
                        </a:lnSpc>
                        <a:spcBef>
                          <a:spcPts val="0"/>
                        </a:spcBef>
                        <a:spcAft>
                          <a:spcPts val="0"/>
                        </a:spcAft>
                      </a:pPr>
                      <a:endParaRPr lang="en-US" sz="1800" b="1" kern="120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ctr" defTabSz="914400" rtl="0" eaLnBrk="1" latinLnBrk="0" hangingPunct="1">
                        <a:lnSpc>
                          <a:spcPct val="107000"/>
                        </a:lnSpc>
                        <a:spcBef>
                          <a:spcPts val="0"/>
                        </a:spcBef>
                        <a:spcAft>
                          <a:spcPts val="0"/>
                        </a:spcAft>
                      </a:pPr>
                      <a:r>
                        <a:rPr lang="en-US" sz="1600" b="1" i="1" kern="1200">
                          <a:solidFill>
                            <a:schemeClr val="lt1"/>
                          </a:solidFill>
                          <a:effectLst/>
                          <a:latin typeface="+mn-lt"/>
                          <a:ea typeface="+mn-ea"/>
                          <a:cs typeface="+mn-cs"/>
                        </a:rPr>
                        <a:t>Future Proofing Bonus</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093708177"/>
                  </a:ext>
                </a:extLst>
              </a:tr>
              <a:tr h="348013">
                <a:tc vMerge="1">
                  <a:txBody>
                    <a:bodyPr/>
                    <a:lstStyle/>
                    <a:p>
                      <a:endParaRPr lang="en-US"/>
                    </a:p>
                  </a:txBody>
                  <a:tcPr/>
                </a:tc>
                <a:tc rowSpan="2">
                  <a:txBody>
                    <a:bodyPr/>
                    <a:lstStyle/>
                    <a:p>
                      <a:pPr marL="0" marR="0" algn="ctr" defTabSz="914400" rtl="0" eaLnBrk="1" latinLnBrk="0" hangingPunct="1">
                        <a:lnSpc>
                          <a:spcPct val="107000"/>
                        </a:lnSpc>
                        <a:spcBef>
                          <a:spcPts val="0"/>
                        </a:spcBef>
                        <a:spcAft>
                          <a:spcPts val="0"/>
                        </a:spcAft>
                      </a:pPr>
                      <a:r>
                        <a:rPr lang="en-US" sz="1600" b="1" kern="1200">
                          <a:solidFill>
                            <a:schemeClr val="lt1"/>
                          </a:solidFill>
                          <a:effectLst/>
                          <a:latin typeface="+mn-lt"/>
                          <a:ea typeface="+mn-ea"/>
                          <a:cs typeface="+mn-cs"/>
                        </a:rPr>
                        <a:t>Base Cost Cap</a:t>
                      </a:r>
                    </a:p>
                    <a:p>
                      <a:pPr marL="0" marR="0" algn="ctr" defTabSz="914400" rtl="0" eaLnBrk="1" latinLnBrk="0" hangingPunct="1">
                        <a:lnSpc>
                          <a:spcPct val="107000"/>
                        </a:lnSpc>
                        <a:spcBef>
                          <a:spcPts val="0"/>
                        </a:spcBef>
                        <a:spcAft>
                          <a:spcPts val="0"/>
                        </a:spcAft>
                      </a:pPr>
                      <a:r>
                        <a:rPr lang="en-US" sz="1100" b="1" kern="1200">
                          <a:solidFill>
                            <a:schemeClr val="lt1"/>
                          </a:solidFill>
                          <a:effectLst/>
                          <a:latin typeface="+mn-lt"/>
                          <a:ea typeface="+mn-ea"/>
                          <a:cs typeface="+mn-cs"/>
                        </a:rPr>
                        <a:t>(All Projects)</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gridSpan="3">
                  <a:txBody>
                    <a:bodyPr/>
                    <a:lstStyle/>
                    <a:p>
                      <a:pPr marL="0" marR="0" algn="ctr" defTabSz="914400" rtl="0" eaLnBrk="1" latinLnBrk="0" hangingPunct="1">
                        <a:lnSpc>
                          <a:spcPct val="107000"/>
                        </a:lnSpc>
                        <a:spcBef>
                          <a:spcPts val="0"/>
                        </a:spcBef>
                        <a:spcAft>
                          <a:spcPts val="0"/>
                        </a:spcAft>
                      </a:pPr>
                      <a:r>
                        <a:rPr lang="en-US" sz="1600" b="1" i="1" kern="1200">
                          <a:solidFill>
                            <a:schemeClr val="lt1"/>
                          </a:solidFill>
                          <a:effectLst/>
                          <a:latin typeface="+mn-lt"/>
                          <a:ea typeface="+mn-ea"/>
                          <a:cs typeface="+mn-cs"/>
                        </a:rPr>
                        <a:t>Accelerated Build Path</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57CAB"/>
                    </a:solidFill>
                  </a:tcPr>
                </a:tc>
                <a:tc hMerge="1">
                  <a:txBody>
                    <a:bodyPr/>
                    <a:lstStyle/>
                    <a:p>
                      <a:pPr marL="0" marR="0" algn="ctr" defTabSz="914400" rtl="0" eaLnBrk="1" latinLnBrk="0" hangingPunct="1">
                        <a:lnSpc>
                          <a:spcPct val="107000"/>
                        </a:lnSpc>
                        <a:spcBef>
                          <a:spcPts val="0"/>
                        </a:spcBef>
                        <a:spcAft>
                          <a:spcPts val="0"/>
                        </a:spcAft>
                      </a:pPr>
                      <a:endParaRPr lang="en-US" sz="1800" b="1" kern="120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marL="0" marR="0" algn="ctr" defTabSz="914400" rtl="0" eaLnBrk="1" latinLnBrk="0" hangingPunct="1">
                        <a:lnSpc>
                          <a:spcPct val="107000"/>
                        </a:lnSpc>
                        <a:spcBef>
                          <a:spcPts val="0"/>
                        </a:spcBef>
                        <a:spcAft>
                          <a:spcPts val="0"/>
                        </a:spcAft>
                      </a:pPr>
                      <a:endParaRPr lang="en-US" sz="1800" b="1" kern="120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marL="0" marR="0" algn="ctr" defTabSz="914400" rtl="0" eaLnBrk="1" latinLnBrk="0" hangingPunct="1">
                        <a:lnSpc>
                          <a:spcPct val="107000"/>
                        </a:lnSpc>
                        <a:spcBef>
                          <a:spcPts val="0"/>
                        </a:spcBef>
                        <a:spcAft>
                          <a:spcPts val="0"/>
                        </a:spcAft>
                      </a:pPr>
                      <a:r>
                        <a:rPr lang="en-US" sz="1600" b="1" i="1" kern="1200">
                          <a:solidFill>
                            <a:schemeClr val="lt1"/>
                          </a:solidFill>
                          <a:effectLst/>
                          <a:latin typeface="+mn-lt"/>
                          <a:ea typeface="+mn-ea"/>
                          <a:cs typeface="+mn-cs"/>
                        </a:rPr>
                        <a:t>Charger Hub Path</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81D8FB"/>
                    </a:solidFill>
                  </a:tcPr>
                </a:tc>
                <a:tc hMerge="1">
                  <a:txBody>
                    <a:bodyPr/>
                    <a:lstStyle/>
                    <a:p>
                      <a:pPr marL="0" marR="0" algn="ctr" defTabSz="914400" rtl="0" eaLnBrk="1" latinLnBrk="0" hangingPunct="1">
                        <a:lnSpc>
                          <a:spcPct val="107000"/>
                        </a:lnSpc>
                        <a:spcBef>
                          <a:spcPts val="0"/>
                        </a:spcBef>
                        <a:spcAft>
                          <a:spcPts val="0"/>
                        </a:spcAft>
                      </a:pPr>
                      <a:endParaRPr lang="en-US" sz="1800" b="1" kern="120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pPr marL="0" marR="0" algn="ctr" defTabSz="914400" rtl="0" eaLnBrk="1" latinLnBrk="0" hangingPunct="1">
                        <a:lnSpc>
                          <a:spcPct val="107000"/>
                        </a:lnSpc>
                        <a:spcBef>
                          <a:spcPts val="0"/>
                        </a:spcBef>
                        <a:spcAft>
                          <a:spcPts val="0"/>
                        </a:spcAft>
                      </a:pPr>
                      <a:r>
                        <a:rPr lang="en-US" sz="1600" b="1" i="1" kern="1200">
                          <a:solidFill>
                            <a:schemeClr val="lt1"/>
                          </a:solidFill>
                          <a:effectLst/>
                          <a:latin typeface="+mn-lt"/>
                          <a:ea typeface="+mn-ea"/>
                          <a:cs typeface="+mn-cs"/>
                        </a:rPr>
                        <a:t>Future Proofing Bonus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9BD7"/>
                    </a:solidFill>
                  </a:tcPr>
                </a:tc>
                <a:extLst>
                  <a:ext uri="{0D108BD9-81ED-4DB2-BD59-A6C34878D82A}">
                    <a16:rowId xmlns:a16="http://schemas.microsoft.com/office/drawing/2014/main" val="3905822115"/>
                  </a:ext>
                </a:extLst>
              </a:tr>
              <a:tr h="896894">
                <a:tc vMerge="1">
                  <a:txBody>
                    <a:bodyPr/>
                    <a:lstStyle/>
                    <a:p>
                      <a:endParaRPr lang="en-US"/>
                    </a:p>
                  </a:txBody>
                  <a:tcPr/>
                </a:tc>
                <a:tc vMerge="1">
                  <a:txBody>
                    <a:bodyPr/>
                    <a:lstStyle/>
                    <a:p>
                      <a:pPr marL="0" marR="0" algn="ctr" defTabSz="914400" rtl="0" eaLnBrk="1" latinLnBrk="0" hangingPunct="1">
                        <a:lnSpc>
                          <a:spcPct val="107000"/>
                        </a:lnSpc>
                        <a:spcBef>
                          <a:spcPts val="0"/>
                        </a:spcBef>
                        <a:spcAft>
                          <a:spcPts val="0"/>
                        </a:spcAft>
                      </a:pPr>
                      <a:r>
                        <a:rPr lang="en-US" sz="1800" b="1" kern="1200">
                          <a:solidFill>
                            <a:schemeClr val="lt1"/>
                          </a:solidFill>
                          <a:effectLst/>
                          <a:latin typeface="+mn-lt"/>
                          <a:ea typeface="+mn-ea"/>
                          <a:cs typeface="+mn-cs"/>
                        </a:rPr>
                        <a:t>Base Cost Cap</a:t>
                      </a:r>
                    </a:p>
                    <a:p>
                      <a:pPr marL="0" marR="0" algn="ctr" defTabSz="914400" rtl="0" eaLnBrk="1" latinLnBrk="0" hangingPunct="1">
                        <a:lnSpc>
                          <a:spcPct val="107000"/>
                        </a:lnSpc>
                        <a:spcBef>
                          <a:spcPts val="0"/>
                        </a:spcBef>
                        <a:spcAft>
                          <a:spcPts val="0"/>
                        </a:spcAft>
                      </a:pPr>
                      <a:r>
                        <a:rPr lang="en-US" sz="1200" b="1" kern="1200">
                          <a:solidFill>
                            <a:schemeClr val="lt1"/>
                          </a:solidFill>
                          <a:effectLst/>
                          <a:latin typeface="+mn-lt"/>
                          <a:ea typeface="+mn-ea"/>
                          <a:cs typeface="+mn-cs"/>
                        </a:rPr>
                        <a:t>(All Projects)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defTabSz="914400" rtl="0" eaLnBrk="1" latinLnBrk="0" hangingPunct="1">
                        <a:lnSpc>
                          <a:spcPct val="107000"/>
                        </a:lnSpc>
                        <a:spcBef>
                          <a:spcPts val="0"/>
                        </a:spcBef>
                        <a:spcAft>
                          <a:spcPts val="0"/>
                        </a:spcAft>
                      </a:pPr>
                      <a:r>
                        <a:rPr lang="en-US" sz="1600" b="1" kern="1200">
                          <a:solidFill>
                            <a:schemeClr val="lt1"/>
                          </a:solidFill>
                          <a:effectLst/>
                          <a:latin typeface="+mn-lt"/>
                          <a:ea typeface="+mn-ea"/>
                          <a:cs typeface="+mn-cs"/>
                        </a:rPr>
                        <a:t>Load </a:t>
                      </a:r>
                      <a:r>
                        <a:rPr lang="en-US" sz="1600" b="1" kern="1200" err="1">
                          <a:solidFill>
                            <a:schemeClr val="lt1"/>
                          </a:solidFill>
                          <a:effectLst/>
                          <a:latin typeface="+mn-lt"/>
                          <a:ea typeface="+mn-ea"/>
                          <a:cs typeface="+mn-cs"/>
                        </a:rPr>
                        <a:t>Mgmt</a:t>
                      </a:r>
                      <a:r>
                        <a:rPr lang="en-US" sz="1600" b="1" kern="1200">
                          <a:solidFill>
                            <a:schemeClr val="lt1"/>
                          </a:solidFill>
                          <a:effectLst/>
                          <a:latin typeface="+mn-lt"/>
                          <a:ea typeface="+mn-ea"/>
                          <a:cs typeface="+mn-cs"/>
                        </a:rPr>
                        <a:t> Bonus</a:t>
                      </a:r>
                    </a:p>
                    <a:p>
                      <a:pPr marL="0" marR="0" algn="ctr" defTabSz="914400" rtl="0" eaLnBrk="1" latinLnBrk="0" hangingPunct="1">
                        <a:lnSpc>
                          <a:spcPct val="107000"/>
                        </a:lnSpc>
                        <a:spcBef>
                          <a:spcPts val="0"/>
                        </a:spcBef>
                        <a:spcAft>
                          <a:spcPts val="0"/>
                        </a:spcAft>
                      </a:pPr>
                      <a:r>
                        <a:rPr kumimoji="0" lang="en-US" sz="1100" b="1" i="0" u="none" strike="noStrike" kern="1200" cap="none" spc="0" normalizeH="0" baseline="0" noProof="0">
                          <a:ln>
                            <a:noFill/>
                          </a:ln>
                          <a:solidFill>
                            <a:srgbClr val="FFFFFF"/>
                          </a:solidFill>
                          <a:effectLst/>
                          <a:uLnTx/>
                          <a:uFillTx/>
                          <a:latin typeface="+mn-lt"/>
                          <a:ea typeface="+mn-ea"/>
                          <a:cs typeface="+mn-cs"/>
                        </a:rPr>
                        <a:t>(Under Development)</a:t>
                      </a:r>
                      <a:endParaRPr lang="en-US" sz="1600" b="1" kern="1200">
                        <a:solidFill>
                          <a:schemeClr val="lt1"/>
                        </a:solidFill>
                        <a:effectLst/>
                        <a:latin typeface="+mn-lt"/>
                        <a:ea typeface="+mn-ea"/>
                        <a:cs typeface="+mn-cs"/>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57CAB"/>
                    </a:solidFill>
                  </a:tcPr>
                </a:tc>
                <a:tc>
                  <a:txBody>
                    <a:bodyPr/>
                    <a:lstStyle/>
                    <a:p>
                      <a:pPr marL="0" marR="0" algn="ctr" defTabSz="914400" rtl="0" eaLnBrk="1" latinLnBrk="0" hangingPunct="1">
                        <a:lnSpc>
                          <a:spcPct val="107000"/>
                        </a:lnSpc>
                        <a:spcBef>
                          <a:spcPts val="0"/>
                        </a:spcBef>
                        <a:spcAft>
                          <a:spcPts val="0"/>
                        </a:spcAft>
                      </a:pPr>
                      <a:r>
                        <a:rPr lang="en-US" sz="1600" b="1" kern="1200">
                          <a:solidFill>
                            <a:schemeClr val="lt1"/>
                          </a:solidFill>
                          <a:effectLst/>
                          <a:latin typeface="+mn-lt"/>
                          <a:ea typeface="+mn-ea"/>
                          <a:cs typeface="+mn-cs"/>
                        </a:rPr>
                        <a:t>Speed Bonus</a:t>
                      </a:r>
                    </a:p>
                    <a:p>
                      <a:pPr marL="0" marR="0" algn="ctr" defTabSz="914400" rtl="0" eaLnBrk="1" latinLnBrk="0" hangingPunct="1">
                        <a:lnSpc>
                          <a:spcPct val="107000"/>
                        </a:lnSpc>
                        <a:spcBef>
                          <a:spcPts val="0"/>
                        </a:spcBef>
                        <a:spcAft>
                          <a:spcPts val="0"/>
                        </a:spcAft>
                      </a:pPr>
                      <a:r>
                        <a:rPr lang="en-US" sz="1100" b="1" kern="1200">
                          <a:solidFill>
                            <a:schemeClr val="lt1"/>
                          </a:solidFill>
                          <a:effectLst/>
                          <a:latin typeface="+mn-lt"/>
                          <a:ea typeface="+mn-ea"/>
                          <a:cs typeface="+mn-cs"/>
                        </a:rPr>
                        <a:t>(Service Adequate)</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57CAB"/>
                    </a:solidFill>
                  </a:tcPr>
                </a:tc>
                <a:tc>
                  <a:txBody>
                    <a:bodyPr/>
                    <a:lstStyle/>
                    <a:p>
                      <a:pPr marL="0" marR="0" algn="ctr" defTabSz="914400" rtl="0" eaLnBrk="1" latinLnBrk="0" hangingPunct="1">
                        <a:lnSpc>
                          <a:spcPct val="107000"/>
                        </a:lnSpc>
                        <a:spcBef>
                          <a:spcPts val="0"/>
                        </a:spcBef>
                        <a:spcAft>
                          <a:spcPts val="0"/>
                        </a:spcAft>
                      </a:pPr>
                      <a:r>
                        <a:rPr lang="en-US" sz="1600" b="1" kern="1200">
                          <a:solidFill>
                            <a:schemeClr val="lt1"/>
                          </a:solidFill>
                          <a:effectLst/>
                          <a:latin typeface="+mn-lt"/>
                          <a:ea typeface="+mn-ea"/>
                          <a:cs typeface="+mn-cs"/>
                        </a:rPr>
                        <a:t>Max Available Cost Cap </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57CAB"/>
                    </a:solidFill>
                  </a:tcPr>
                </a:tc>
                <a:tc>
                  <a:txBody>
                    <a:bodyPr/>
                    <a:lstStyle/>
                    <a:p>
                      <a:pPr marL="0" marR="0" algn="ctr" defTabSz="914400" rtl="0" eaLnBrk="1" latinLnBrk="0" hangingPunct="1">
                        <a:lnSpc>
                          <a:spcPct val="107000"/>
                        </a:lnSpc>
                        <a:spcBef>
                          <a:spcPts val="0"/>
                        </a:spcBef>
                        <a:spcAft>
                          <a:spcPts val="0"/>
                        </a:spcAft>
                      </a:pPr>
                      <a:r>
                        <a:rPr lang="en-US" sz="1600" b="1" kern="1200">
                          <a:solidFill>
                            <a:schemeClr val="lt1"/>
                          </a:solidFill>
                          <a:effectLst/>
                          <a:latin typeface="+mn-lt"/>
                          <a:ea typeface="+mn-ea"/>
                          <a:cs typeface="+mn-cs"/>
                        </a:rPr>
                        <a:t>Interconnection Bonus</a:t>
                      </a:r>
                    </a:p>
                    <a:p>
                      <a:pPr marL="0" marR="0" algn="ctr" defTabSz="914400" rtl="0" eaLnBrk="1" latinLnBrk="0" hangingPunct="1">
                        <a:lnSpc>
                          <a:spcPct val="107000"/>
                        </a:lnSpc>
                        <a:spcBef>
                          <a:spcPts val="0"/>
                        </a:spcBef>
                        <a:spcAft>
                          <a:spcPts val="0"/>
                        </a:spcAft>
                      </a:pPr>
                      <a:r>
                        <a:rPr lang="en-US" sz="1100" b="1" kern="1200">
                          <a:solidFill>
                            <a:schemeClr val="lt1"/>
                          </a:solidFill>
                          <a:effectLst/>
                          <a:latin typeface="+mn-lt"/>
                          <a:ea typeface="+mn-ea"/>
                          <a:cs typeface="+mn-cs"/>
                        </a:rPr>
                        <a:t> </a:t>
                      </a:r>
                      <a:r>
                        <a:rPr lang="en-US" sz="1100" b="1" kern="1200">
                          <a:solidFill>
                            <a:schemeClr val="bg1"/>
                          </a:solidFill>
                          <a:effectLst/>
                          <a:latin typeface="+mn-lt"/>
                          <a:ea typeface="+mn-ea"/>
                          <a:cs typeface="+mn-cs"/>
                        </a:rPr>
                        <a:t>(Service Inadequate/ Public &amp; 10+)</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81D8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1" kern="1200">
                          <a:solidFill>
                            <a:schemeClr val="lt1"/>
                          </a:solidFill>
                          <a:effectLst/>
                          <a:latin typeface="+mn-lt"/>
                          <a:ea typeface="+mn-ea"/>
                          <a:cs typeface="+mn-cs"/>
                        </a:rPr>
                        <a:t>Max Available Cost Cap </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81D8FB"/>
                    </a:solidFill>
                  </a:tcPr>
                </a:tc>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600" b="1" kern="120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9BD7"/>
                    </a:solidFill>
                  </a:tcPr>
                </a:tc>
                <a:extLst>
                  <a:ext uri="{0D108BD9-81ED-4DB2-BD59-A6C34878D82A}">
                    <a16:rowId xmlns:a16="http://schemas.microsoft.com/office/drawing/2014/main" val="674410149"/>
                  </a:ext>
                </a:extLst>
              </a:tr>
              <a:tr h="791850">
                <a:tc>
                  <a:txBody>
                    <a:bodyPr/>
                    <a:lstStyle/>
                    <a:p>
                      <a:pPr marL="0" marR="0" algn="ctr">
                        <a:lnSpc>
                          <a:spcPct val="107000"/>
                        </a:lnSpc>
                        <a:spcBef>
                          <a:spcPts val="0"/>
                        </a:spcBef>
                        <a:spcAft>
                          <a:spcPts val="0"/>
                        </a:spcAft>
                      </a:pPr>
                      <a:r>
                        <a:rPr lang="en-US" sz="1600" b="0">
                          <a:effectLst/>
                        </a:rPr>
                        <a:t>Up to 50%</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latin typeface="+mn-lt"/>
                          <a:ea typeface="Calibri" panose="020F0502020204030204" pitchFamily="34" charset="0"/>
                          <a:cs typeface="Times New Roman" panose="02020603050405020304" pitchFamily="18" charset="0"/>
                        </a:rPr>
                        <a:t>$400/kW</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latin typeface="+mn-lt"/>
                          <a:ea typeface="Calibri" panose="020F0502020204030204" pitchFamily="34" charset="0"/>
                          <a:cs typeface="Times New Roman" panose="02020603050405020304" pitchFamily="18" charset="0"/>
                        </a:rPr>
                        <a:t>+$25/kW</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latin typeface="+mn-lt"/>
                          <a:ea typeface="Calibri" panose="020F0502020204030204" pitchFamily="34" charset="0"/>
                          <a:cs typeface="Times New Roman" panose="02020603050405020304" pitchFamily="18" charset="0"/>
                        </a:rPr>
                        <a:t>+$50/kW</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latin typeface="+mn-lt"/>
                          <a:ea typeface="Calibri" panose="020F0502020204030204" pitchFamily="34" charset="0"/>
                          <a:cs typeface="Times New Roman" panose="02020603050405020304" pitchFamily="18" charset="0"/>
                        </a:rPr>
                        <a:t>Up to $475/kW</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latin typeface="+mn-lt"/>
                          <a:ea typeface="Calibri" panose="020F0502020204030204" pitchFamily="34" charset="0"/>
                          <a:cs typeface="Times New Roman" panose="02020603050405020304" pitchFamily="18" charset="0"/>
                        </a:rPr>
                        <a:t>N/A</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latin typeface="+mn-lt"/>
                          <a:ea typeface="Calibri" panose="020F0502020204030204" pitchFamily="34" charset="0"/>
                          <a:cs typeface="Times New Roman" panose="02020603050405020304" pitchFamily="18" charset="0"/>
                        </a:rPr>
                        <a:t>N/A</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kern="1200">
                          <a:solidFill>
                            <a:schemeClr val="dk1"/>
                          </a:solidFill>
                          <a:effectLst/>
                          <a:latin typeface="+mn-lt"/>
                          <a:ea typeface="+mn-ea"/>
                          <a:cs typeface="+mn-cs"/>
                        </a:rPr>
                        <a:t>10% of eligible costs</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53718392"/>
                  </a:ext>
                </a:extLst>
              </a:tr>
              <a:tr h="791850">
                <a:tc>
                  <a:txBody>
                    <a:bodyPr/>
                    <a:lstStyle/>
                    <a:p>
                      <a:pPr marL="0" marR="0" algn="ctr">
                        <a:lnSpc>
                          <a:spcPct val="107000"/>
                        </a:lnSpc>
                        <a:spcBef>
                          <a:spcPts val="0"/>
                        </a:spcBef>
                        <a:spcAft>
                          <a:spcPts val="0"/>
                        </a:spcAft>
                      </a:pPr>
                      <a:r>
                        <a:rPr lang="en-US" sz="1600" b="0">
                          <a:effectLst/>
                        </a:rPr>
                        <a:t>Up to 90%</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a:solidFill>
                            <a:schemeClr val="tx1"/>
                          </a:solidFill>
                          <a:effectLst/>
                          <a:latin typeface="+mn-lt"/>
                          <a:ea typeface="Calibri" panose="020F0502020204030204" pitchFamily="34" charset="0"/>
                          <a:cs typeface="Times New Roman" panose="02020603050405020304" pitchFamily="18" charset="0"/>
                        </a:rPr>
                        <a:t>$720/kW</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a:solidFill>
                            <a:schemeClr val="tx1"/>
                          </a:solidFill>
                          <a:effectLst/>
                          <a:latin typeface="+mn-lt"/>
                          <a:ea typeface="Calibri" panose="020F0502020204030204" pitchFamily="34" charset="0"/>
                          <a:cs typeface="Times New Roman" panose="02020603050405020304" pitchFamily="18" charset="0"/>
                        </a:rPr>
                        <a:t>+$45/kW</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a:solidFill>
                            <a:schemeClr val="tx1"/>
                          </a:solidFill>
                          <a:effectLst/>
                          <a:latin typeface="+mn-lt"/>
                          <a:ea typeface="Calibri" panose="020F0502020204030204" pitchFamily="34" charset="0"/>
                          <a:cs typeface="Times New Roman" panose="02020603050405020304" pitchFamily="18" charset="0"/>
                        </a:rPr>
                        <a:t>+$90/kW</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a:solidFill>
                            <a:schemeClr val="tx1"/>
                          </a:solidFill>
                          <a:effectLst/>
                          <a:latin typeface="+mn-lt"/>
                          <a:ea typeface="Calibri" panose="020F0502020204030204" pitchFamily="34" charset="0"/>
                          <a:cs typeface="Times New Roman" panose="02020603050405020304" pitchFamily="18" charset="0"/>
                        </a:rPr>
                        <a:t>Up to $855/kW</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a:solidFill>
                            <a:schemeClr val="tx1"/>
                          </a:solidFill>
                          <a:effectLst/>
                          <a:latin typeface="+mn-lt"/>
                          <a:ea typeface="Calibri" panose="020F0502020204030204" pitchFamily="34" charset="0"/>
                          <a:cs typeface="Times New Roman" panose="02020603050405020304" pitchFamily="18" charset="0"/>
                        </a:rPr>
                        <a:t>+$225/kW</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a:solidFill>
                            <a:schemeClr val="tx1"/>
                          </a:solidFill>
                          <a:effectLst/>
                          <a:latin typeface="+mn-lt"/>
                          <a:ea typeface="Calibri" panose="020F0502020204030204" pitchFamily="34" charset="0"/>
                          <a:cs typeface="Times New Roman" panose="02020603050405020304" pitchFamily="18" charset="0"/>
                        </a:rPr>
                        <a:t>Up to $945/kW</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kern="1200">
                          <a:solidFill>
                            <a:schemeClr val="dk1"/>
                          </a:solidFill>
                          <a:effectLst/>
                          <a:latin typeface="+mn-lt"/>
                          <a:ea typeface="+mn-ea"/>
                          <a:cs typeface="+mn-cs"/>
                        </a:rPr>
                        <a:t>10% of eligible costs</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9059547"/>
                  </a:ext>
                </a:extLst>
              </a:tr>
              <a:tr h="791850">
                <a:tc>
                  <a:txBody>
                    <a:bodyPr/>
                    <a:lstStyle/>
                    <a:p>
                      <a:pPr marL="0" marR="0" algn="ctr">
                        <a:lnSpc>
                          <a:spcPct val="107000"/>
                        </a:lnSpc>
                        <a:spcBef>
                          <a:spcPts val="0"/>
                        </a:spcBef>
                        <a:spcAft>
                          <a:spcPts val="0"/>
                        </a:spcAft>
                      </a:pPr>
                      <a:r>
                        <a:rPr lang="en-US" sz="1600" b="0" kern="1200">
                          <a:solidFill>
                            <a:schemeClr val="dk1"/>
                          </a:solidFill>
                          <a:effectLst/>
                          <a:latin typeface="+mn-lt"/>
                          <a:ea typeface="+mn-ea"/>
                          <a:cs typeface="+mn-cs"/>
                        </a:rPr>
                        <a:t>Up to 100%</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latin typeface="+mn-lt"/>
                          <a:ea typeface="Calibri" panose="020F0502020204030204" pitchFamily="34" charset="0"/>
                          <a:cs typeface="Times New Roman" panose="02020603050405020304" pitchFamily="18" charset="0"/>
                        </a:rPr>
                        <a:t>$800/kW</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a:solidFill>
                            <a:schemeClr val="tx1"/>
                          </a:solidFill>
                          <a:effectLst/>
                          <a:latin typeface="+mn-lt"/>
                          <a:ea typeface="Calibri" panose="020F0502020204030204" pitchFamily="34" charset="0"/>
                          <a:cs typeface="Times New Roman" panose="02020603050405020304" pitchFamily="18" charset="0"/>
                        </a:rPr>
                        <a:t>+$50/kW</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a:solidFill>
                            <a:schemeClr val="tx1"/>
                          </a:solidFill>
                          <a:effectLst/>
                          <a:latin typeface="+mn-lt"/>
                          <a:ea typeface="Calibri" panose="020F0502020204030204" pitchFamily="34" charset="0"/>
                          <a:cs typeface="Times New Roman" panose="02020603050405020304" pitchFamily="18" charset="0"/>
                        </a:rPr>
                        <a:t>+$100/kW</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a:solidFill>
                            <a:schemeClr val="tx1"/>
                          </a:solidFill>
                          <a:effectLst/>
                          <a:latin typeface="+mn-lt"/>
                          <a:ea typeface="Calibri" panose="020F0502020204030204" pitchFamily="34" charset="0"/>
                          <a:cs typeface="Times New Roman" panose="02020603050405020304" pitchFamily="18" charset="0"/>
                        </a:rPr>
                        <a:t>Up to $950/kW</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a:solidFill>
                            <a:schemeClr val="tx1"/>
                          </a:solidFill>
                          <a:effectLst/>
                          <a:latin typeface="+mn-lt"/>
                          <a:ea typeface="Calibri" panose="020F0502020204030204" pitchFamily="34" charset="0"/>
                          <a:cs typeface="Times New Roman" panose="02020603050405020304" pitchFamily="18" charset="0"/>
                        </a:rPr>
                        <a:t>+$250/kW</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a:solidFill>
                            <a:schemeClr val="tx1"/>
                          </a:solidFill>
                          <a:effectLst/>
                          <a:latin typeface="+mn-lt"/>
                          <a:ea typeface="Calibri" panose="020F0502020204030204" pitchFamily="34" charset="0"/>
                          <a:cs typeface="Times New Roman" panose="02020603050405020304" pitchFamily="18" charset="0"/>
                        </a:rPr>
                        <a:t>Up to $1,050/kW</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kern="1200">
                          <a:solidFill>
                            <a:schemeClr val="dk1"/>
                          </a:solidFill>
                          <a:effectLst/>
                          <a:latin typeface="+mn-lt"/>
                          <a:ea typeface="+mn-ea"/>
                          <a:cs typeface="+mn-cs"/>
                        </a:rPr>
                        <a:t>10% of eligible costs</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12231666"/>
                  </a:ext>
                </a:extLst>
              </a:tr>
            </a:tbl>
          </a:graphicData>
        </a:graphic>
      </p:graphicFrame>
      <p:sp>
        <p:nvSpPr>
          <p:cNvPr id="8" name="Content Placeholder 1">
            <a:extLst>
              <a:ext uri="{FF2B5EF4-FFF2-40B4-BE49-F238E27FC236}">
                <a16:creationId xmlns:a16="http://schemas.microsoft.com/office/drawing/2014/main" id="{E48C2E37-D73B-47B8-848E-3E141F2CAC26}"/>
              </a:ext>
            </a:extLst>
          </p:cNvPr>
          <p:cNvSpPr txBox="1">
            <a:spLocks/>
          </p:cNvSpPr>
          <p:nvPr/>
        </p:nvSpPr>
        <p:spPr bwMode="auto">
          <a:xfrm>
            <a:off x="456058" y="5666505"/>
            <a:ext cx="11128443" cy="52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872" tIns="64008" rIns="118872" bIns="64008" numCol="1" anchor="t" anchorCtr="0" compatLnSpc="1">
            <a:prstTxWarp prst="textNoShape">
              <a:avLst/>
            </a:prstTxWarp>
          </a:bodyPr>
          <a:lstStyle>
            <a:lvl1pPr marL="228600" indent="-228600" algn="l" rtl="0" eaLnBrk="0" fontAlgn="base" hangingPunct="0">
              <a:spcBef>
                <a:spcPct val="50000"/>
              </a:spcBef>
              <a:spcAft>
                <a:spcPct val="0"/>
              </a:spcAft>
              <a:buClr>
                <a:srgbClr val="0790EC"/>
              </a:buClr>
              <a:buSzPct val="125000"/>
              <a:buFont typeface="Times" panose="02020603050405020304" pitchFamily="18" charset="0"/>
              <a:buChar char="•"/>
              <a:defRPr sz="2000">
                <a:solidFill>
                  <a:schemeClr val="tx1"/>
                </a:solidFill>
                <a:latin typeface="+mn-lt"/>
                <a:ea typeface="ＭＳ Ｐゴシック" pitchFamily="-110"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anose="02020603050405020304" pitchFamily="18" charset="0"/>
              <a:buChar char="–"/>
              <a:defRPr sz="1800">
                <a:solidFill>
                  <a:schemeClr val="tx1"/>
                </a:solidFill>
                <a:latin typeface="+mn-lt"/>
                <a:ea typeface="ＭＳ Ｐゴシック" pitchFamily="-110"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anose="02020603050405020304" pitchFamily="18" charset="0"/>
              <a:buChar char="•"/>
              <a:defRPr sz="1600">
                <a:solidFill>
                  <a:schemeClr val="tx1"/>
                </a:solidFill>
                <a:latin typeface="+mn-lt"/>
                <a:ea typeface="ＭＳ Ｐゴシック" pitchFamily="-110"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anose="02020603050405020304" pitchFamily="18" charset="0"/>
              <a:buChar char="–"/>
              <a:defRPr sz="1600">
                <a:solidFill>
                  <a:schemeClr val="tx1"/>
                </a:solidFill>
                <a:latin typeface="+mn-lt"/>
                <a:ea typeface="ＭＳ Ｐゴシック" pitchFamily="-110" charset="-128"/>
                <a:cs typeface="ＭＳ Ｐゴシック" charset="0"/>
              </a:defRPr>
            </a:lvl4pPr>
            <a:lvl5pPr marL="1541463" indent="-165100" algn="l" rtl="0" eaLnBrk="0" fontAlgn="base" hangingPunct="0">
              <a:spcBef>
                <a:spcPct val="50000"/>
              </a:spcBef>
              <a:spcAft>
                <a:spcPct val="0"/>
              </a:spcAft>
              <a:buClr>
                <a:srgbClr val="0790EC"/>
              </a:buClr>
              <a:buFont typeface="Times" panose="02020603050405020304" pitchFamily="18" charset="0"/>
              <a:buChar char="•"/>
              <a:defRPr sz="1600">
                <a:solidFill>
                  <a:schemeClr val="tx1"/>
                </a:solidFill>
                <a:latin typeface="+mn-lt"/>
                <a:ea typeface="ＭＳ Ｐゴシック" pitchFamily="-110"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pPr marL="0" marR="0" lvl="0" indent="0" defTabSz="914400" rtl="0" eaLnBrk="0" fontAlgn="base" latinLnBrk="0" hangingPunct="0">
              <a:lnSpc>
                <a:spcPct val="100000"/>
              </a:lnSpc>
              <a:spcBef>
                <a:spcPct val="50000"/>
              </a:spcBef>
              <a:spcAft>
                <a:spcPct val="0"/>
              </a:spcAft>
              <a:buClr>
                <a:srgbClr val="0790EC"/>
              </a:buClr>
              <a:buSzPct val="125000"/>
              <a:buFont typeface="Times" panose="02020603050405020304" pitchFamily="18" charset="0"/>
              <a:buNone/>
              <a:tabLst/>
              <a:defRPr/>
            </a:pPr>
            <a:r>
              <a:rPr kumimoji="0" lang="en-US" sz="1400" b="0" i="0" u="none" strike="noStrike" kern="0" cap="none" spc="0" normalizeH="0" baseline="0" noProof="0">
                <a:ln>
                  <a:noFill/>
                </a:ln>
                <a:solidFill>
                  <a:srgbClr val="000000"/>
                </a:solidFill>
                <a:effectLst/>
                <a:uLnTx/>
                <a:uFillTx/>
                <a:latin typeface="Arial" panose="020B0604020202020204"/>
                <a:ea typeface="ＭＳ Ｐゴシック"/>
              </a:rPr>
              <a:t>Con Edison will regularly conduct audits to ensure that costs are accurately reported</a:t>
            </a:r>
            <a:br>
              <a:rPr kumimoji="0" lang="en-US" sz="1400" b="0" i="0" u="none" strike="noStrike" kern="0" cap="none" spc="0" normalizeH="0" baseline="0" noProof="0">
                <a:ln>
                  <a:noFill/>
                </a:ln>
                <a:solidFill>
                  <a:srgbClr val="000000"/>
                </a:solidFill>
                <a:effectLst/>
                <a:uLnTx/>
                <a:uFillTx/>
                <a:latin typeface="Arial" panose="020B0604020202020204"/>
                <a:ea typeface="ＭＳ Ｐゴシック"/>
              </a:rPr>
            </a:br>
            <a:r>
              <a:rPr kumimoji="0" lang="en-US" sz="1800" b="1" i="0" u="none" strike="noStrike" kern="1200" cap="none" spc="0" normalizeH="0" baseline="0" noProof="0">
                <a:ln>
                  <a:noFill/>
                </a:ln>
                <a:solidFill>
                  <a:srgbClr val="069BD7"/>
                </a:solidFill>
                <a:effectLst/>
                <a:uLnTx/>
                <a:uFillTx/>
                <a:latin typeface="Arial" panose="020B0604020202020204"/>
                <a:ea typeface="ＭＳ Ｐゴシック" pitchFamily="-110" charset="-128"/>
                <a:cs typeface="+mn-cs"/>
              </a:rPr>
              <a:t>Lock in incentives by signing Program Agreement!</a:t>
            </a:r>
          </a:p>
        </p:txBody>
      </p:sp>
    </p:spTree>
    <p:extLst>
      <p:ext uri="{BB962C8B-B14F-4D97-AF65-F5344CB8AC3E}">
        <p14:creationId xmlns:p14="http://schemas.microsoft.com/office/powerpoint/2010/main" val="36529129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EE22F7C-E264-4F31-A89B-D6F5A3781B1E}"/>
              </a:ext>
            </a:extLst>
          </p:cNvPr>
          <p:cNvGraphicFramePr>
            <a:graphicFrameLocks noChangeAspect="1"/>
          </p:cNvGraphicFramePr>
          <p:nvPr>
            <p:custDataLst>
              <p:tags r:id="rId1"/>
            </p:custData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CEE22F7C-E264-4F31-A89B-D6F5A3781B1E}"/>
                          </a:ext>
                        </a:extLst>
                      </p:cNvPr>
                      <p:cNvPicPr/>
                      <p:nvPr/>
                    </p:nvPicPr>
                    <p:blipFill>
                      <a:blip r:embed="rId6"/>
                      <a:stretch>
                        <a:fillRect/>
                      </a:stretch>
                    </p:blipFill>
                    <p:spPr>
                      <a:xfrm>
                        <a:off x="3176"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B871807-20A1-4965-8251-DDD236ADFD89}"/>
              </a:ext>
            </a:extLst>
          </p:cNvPr>
          <p:cNvSpPr/>
          <p:nvPr>
            <p:custDataLst>
              <p:tags r:id="rId2"/>
            </p:custDataLst>
          </p:nvPr>
        </p:nvSpPr>
        <p:spPr bwMode="auto">
          <a:xfrm>
            <a:off x="-11402" y="1"/>
            <a:ext cx="184731" cy="461665"/>
          </a:xfrm>
          <a:prstGeom prst="rect">
            <a:avLst/>
          </a:prstGeom>
          <a:noFill/>
          <a:ln w="254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ctr">
              <a:lnSpc>
                <a:spcPct val="90000"/>
              </a:lnSpc>
            </a:pPr>
            <a:endParaRPr lang="en-US" sz="2800" b="0">
              <a:latin typeface="Arial Black" panose="020B0A04020102020204" pitchFamily="34" charset="0"/>
              <a:ea typeface="+mj-ea"/>
              <a:cs typeface="+mj-cs"/>
              <a:sym typeface="Arial Black" panose="020B0A04020102020204" pitchFamily="34" charset="0"/>
            </a:endParaRPr>
          </a:p>
        </p:txBody>
      </p:sp>
      <p:sp>
        <p:nvSpPr>
          <p:cNvPr id="25" name="Title 1">
            <a:extLst>
              <a:ext uri="{FF2B5EF4-FFF2-40B4-BE49-F238E27FC236}">
                <a16:creationId xmlns:a16="http://schemas.microsoft.com/office/drawing/2014/main" id="{FFB18EE4-F5F3-4900-B967-D3C1CBA09FE3}"/>
              </a:ext>
            </a:extLst>
          </p:cNvPr>
          <p:cNvSpPr>
            <a:spLocks noGrp="1"/>
          </p:cNvSpPr>
          <p:nvPr>
            <p:ph type="title"/>
          </p:nvPr>
        </p:nvSpPr>
        <p:spPr/>
        <p:txBody>
          <a:bodyPr vert="horz"/>
          <a:lstStyle/>
          <a:p>
            <a:r>
              <a:rPr lang="en-US"/>
              <a:t>Additional eligibility requirements to participate</a:t>
            </a:r>
          </a:p>
        </p:txBody>
      </p:sp>
      <p:sp>
        <p:nvSpPr>
          <p:cNvPr id="2" name="Rectangle 1">
            <a:extLst>
              <a:ext uri="{FF2B5EF4-FFF2-40B4-BE49-F238E27FC236}">
                <a16:creationId xmlns:a16="http://schemas.microsoft.com/office/drawing/2014/main" id="{607E7291-2390-64FC-AC8A-851DB0DCD55D}"/>
              </a:ext>
            </a:extLst>
          </p:cNvPr>
          <p:cNvSpPr>
            <a:spLocks/>
          </p:cNvSpPr>
          <p:nvPr/>
        </p:nvSpPr>
        <p:spPr>
          <a:xfrm>
            <a:off x="431695" y="2063544"/>
            <a:ext cx="1798554" cy="747897"/>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nchorCtr="0">
            <a:spAutoFit/>
          </a:bodyPr>
          <a:lstStyle/>
          <a:p>
            <a:pPr algn="r">
              <a:lnSpc>
                <a:spcPct val="90000"/>
              </a:lnSpc>
              <a:spcBef>
                <a:spcPts val="400"/>
              </a:spcBef>
            </a:pPr>
            <a:r>
              <a:rPr lang="en-US">
                <a:solidFill>
                  <a:srgbClr val="069BD7"/>
                </a:solidFill>
              </a:rPr>
              <a:t>Charger Technical Requirements</a:t>
            </a:r>
          </a:p>
        </p:txBody>
      </p:sp>
      <p:sp>
        <p:nvSpPr>
          <p:cNvPr id="6" name="TextBox 5">
            <a:extLst>
              <a:ext uri="{FF2B5EF4-FFF2-40B4-BE49-F238E27FC236}">
                <a16:creationId xmlns:a16="http://schemas.microsoft.com/office/drawing/2014/main" id="{1999FCB5-02B3-A59A-C0F9-80895E264BB4}"/>
              </a:ext>
            </a:extLst>
          </p:cNvPr>
          <p:cNvSpPr txBox="1"/>
          <p:nvPr/>
        </p:nvSpPr>
        <p:spPr>
          <a:xfrm>
            <a:off x="2482330" y="2058236"/>
            <a:ext cx="9363025" cy="1272143"/>
          </a:xfrm>
          <a:prstGeom prst="rect">
            <a:avLst/>
          </a:prstGeom>
          <a:noFill/>
          <a:ln w="9525">
            <a:noFill/>
          </a:ln>
        </p:spPr>
        <p:txBody>
          <a:bodyPr wrap="square" lIns="0">
            <a:spAutoFit/>
          </a:bodyPr>
          <a:lstStyle/>
          <a:p>
            <a:pPr marL="0" lvl="1" indent="0" fontAlgn="base">
              <a:spcBef>
                <a:spcPts val="400"/>
              </a:spcBef>
              <a:spcAft>
                <a:spcPct val="0"/>
              </a:spcAft>
              <a:buClrTx/>
              <a:buSzPct val="100000"/>
              <a:buNone/>
            </a:pPr>
            <a:r>
              <a:rPr lang="en-US" sz="1400" b="1">
                <a:latin typeface="Arial" panose="020B0604020202020204"/>
              </a:rPr>
              <a:t>Any charger that participates in the PowerReady program must now comply with two technical standards:</a:t>
            </a:r>
          </a:p>
          <a:p>
            <a:pPr marL="171450" lvl="1" indent="-171450" fontAlgn="base">
              <a:spcBef>
                <a:spcPts val="400"/>
              </a:spcBef>
              <a:spcAft>
                <a:spcPct val="0"/>
              </a:spcAft>
              <a:buClrTx/>
              <a:buSzPct val="100000"/>
              <a:buFont typeface="Arial" panose="020B0604020202020204" pitchFamily="34" charset="0"/>
              <a:buChar char="•"/>
            </a:pPr>
            <a:r>
              <a:rPr lang="en-US" sz="1400">
                <a:latin typeface="Arial" panose="020B0604020202020204"/>
              </a:rPr>
              <a:t>All projects must utilize chargers that have hardware needed for ISO 15118 Parts 2 and 20 to get a Program Agreement</a:t>
            </a:r>
          </a:p>
          <a:p>
            <a:pPr marL="171450" lvl="1" indent="-171450" fontAlgn="base">
              <a:spcBef>
                <a:spcPts val="400"/>
              </a:spcBef>
              <a:spcAft>
                <a:spcPct val="0"/>
              </a:spcAft>
              <a:buClrTx/>
              <a:buSzPct val="100000"/>
              <a:buFont typeface="Arial" panose="020B0604020202020204" pitchFamily="34" charset="0"/>
              <a:buChar char="•"/>
            </a:pPr>
            <a:r>
              <a:rPr lang="en-US" sz="1400">
                <a:latin typeface="Arial" panose="020B0604020202020204"/>
              </a:rPr>
              <a:t>As of November 16, 2024, all new installations must utilize chargers that also have software enabled for ISO 15118 Parts 2 and 20, along with hardware needed to run OCPP 2.0.1. </a:t>
            </a:r>
            <a:endParaRPr lang="en-US" sz="1400"/>
          </a:p>
        </p:txBody>
      </p:sp>
      <p:sp>
        <p:nvSpPr>
          <p:cNvPr id="10" name="Rectangle 9">
            <a:extLst>
              <a:ext uri="{FF2B5EF4-FFF2-40B4-BE49-F238E27FC236}">
                <a16:creationId xmlns:a16="http://schemas.microsoft.com/office/drawing/2014/main" id="{42B85E60-DEEC-0E9D-6216-32E6A6F795B1}"/>
              </a:ext>
            </a:extLst>
          </p:cNvPr>
          <p:cNvSpPr>
            <a:spLocks/>
          </p:cNvSpPr>
          <p:nvPr/>
        </p:nvSpPr>
        <p:spPr>
          <a:xfrm>
            <a:off x="431695" y="3577237"/>
            <a:ext cx="1798554" cy="498598"/>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nchorCtr="0">
            <a:spAutoFit/>
          </a:bodyPr>
          <a:lstStyle/>
          <a:p>
            <a:pPr algn="r">
              <a:lnSpc>
                <a:spcPct val="90000"/>
              </a:lnSpc>
              <a:spcBef>
                <a:spcPts val="400"/>
              </a:spcBef>
            </a:pPr>
            <a:r>
              <a:rPr lang="en-US">
                <a:solidFill>
                  <a:srgbClr val="069BD7"/>
                </a:solidFill>
              </a:rPr>
              <a:t>Approved Contractor</a:t>
            </a:r>
          </a:p>
        </p:txBody>
      </p:sp>
      <p:sp>
        <p:nvSpPr>
          <p:cNvPr id="11" name="SplitText38">
            <a:extLst>
              <a:ext uri="{FF2B5EF4-FFF2-40B4-BE49-F238E27FC236}">
                <a16:creationId xmlns:a16="http://schemas.microsoft.com/office/drawing/2014/main" id="{F45B93F2-2FA9-3098-1B5A-16B2A9F261FF}"/>
              </a:ext>
            </a:extLst>
          </p:cNvPr>
          <p:cNvSpPr txBox="1">
            <a:spLocks/>
          </p:cNvSpPr>
          <p:nvPr/>
        </p:nvSpPr>
        <p:spPr>
          <a:xfrm>
            <a:off x="2482330" y="3572631"/>
            <a:ext cx="9363025" cy="725327"/>
          </a:xfrm>
          <a:prstGeom prst="rect">
            <a:avLst/>
          </a:prstGeom>
          <a:noFill/>
          <a:ln w="9525">
            <a:noFill/>
          </a:ln>
        </p:spPr>
        <p:txBody>
          <a:bodyPr vert="horz" wrap="square" lIns="0" tIns="0" rIns="0" bIns="0" rtlCol="0">
            <a:spAutoFit/>
          </a:bodyPr>
          <a:lstStyle>
            <a:defPPr>
              <a:defRPr lang="en-US"/>
            </a:defPPr>
            <a:lvl2pPr marL="205740" lvl="1" indent="-205740">
              <a:lnSpc>
                <a:spcPct val="90000"/>
              </a:lnSpc>
              <a:spcBef>
                <a:spcPts val="400"/>
              </a:spcBef>
              <a:buSzPct val="100000"/>
              <a:buFont typeface="Arial" panose="020B0604020202020204" pitchFamily="34" charset="0"/>
              <a:buChar char="•"/>
              <a:defRPr sz="1400" b="1"/>
            </a:lvl2pPr>
          </a:lstStyle>
          <a:p>
            <a:pPr lvl="1"/>
            <a:r>
              <a:rPr lang="en-US"/>
              <a:t>Customer-side work:</a:t>
            </a:r>
            <a:r>
              <a:rPr lang="en-US" b="0"/>
              <a:t> must be completed by an Approved Contractor</a:t>
            </a:r>
          </a:p>
          <a:p>
            <a:pPr lvl="1"/>
            <a:r>
              <a:rPr lang="en-US"/>
              <a:t>Participating Contractor Application:</a:t>
            </a:r>
            <a:r>
              <a:rPr lang="en-US" b="0"/>
              <a:t> To become an Approved Contractor, interested entities must complete and submit a Participating Contractor Application, available at jointutilitiesofny.org </a:t>
            </a:r>
          </a:p>
        </p:txBody>
      </p:sp>
      <p:sp>
        <p:nvSpPr>
          <p:cNvPr id="14" name="Rectangle 13">
            <a:extLst>
              <a:ext uri="{FF2B5EF4-FFF2-40B4-BE49-F238E27FC236}">
                <a16:creationId xmlns:a16="http://schemas.microsoft.com/office/drawing/2014/main" id="{632F4B66-BD97-F1ED-861B-185261019CCD}"/>
              </a:ext>
            </a:extLst>
          </p:cNvPr>
          <p:cNvSpPr>
            <a:spLocks/>
          </p:cNvSpPr>
          <p:nvPr/>
        </p:nvSpPr>
        <p:spPr>
          <a:xfrm>
            <a:off x="431695" y="4511358"/>
            <a:ext cx="1798554" cy="747897"/>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nchorCtr="0">
            <a:spAutoFit/>
          </a:bodyPr>
          <a:lstStyle/>
          <a:p>
            <a:pPr algn="r">
              <a:lnSpc>
                <a:spcPct val="90000"/>
              </a:lnSpc>
              <a:spcBef>
                <a:spcPts val="400"/>
              </a:spcBef>
            </a:pPr>
            <a:r>
              <a:rPr lang="en-US">
                <a:solidFill>
                  <a:srgbClr val="069BD7"/>
                </a:solidFill>
              </a:rPr>
              <a:t>Approved Contractor Network</a:t>
            </a:r>
          </a:p>
        </p:txBody>
      </p:sp>
      <p:sp>
        <p:nvSpPr>
          <p:cNvPr id="15" name="TextBox 14">
            <a:extLst>
              <a:ext uri="{FF2B5EF4-FFF2-40B4-BE49-F238E27FC236}">
                <a16:creationId xmlns:a16="http://schemas.microsoft.com/office/drawing/2014/main" id="{B31F526B-7799-852C-173E-A056420874BF}"/>
              </a:ext>
            </a:extLst>
          </p:cNvPr>
          <p:cNvSpPr txBox="1"/>
          <p:nvPr/>
        </p:nvSpPr>
        <p:spPr>
          <a:xfrm>
            <a:off x="2482330" y="4511358"/>
            <a:ext cx="9363025" cy="1368580"/>
          </a:xfrm>
          <a:prstGeom prst="rect">
            <a:avLst/>
          </a:prstGeom>
          <a:noFill/>
          <a:ln w="9525">
            <a:noFill/>
          </a:ln>
        </p:spPr>
        <p:txBody>
          <a:bodyPr vert="horz" wrap="square" lIns="0" tIns="0" rIns="0" bIns="0" rtlCol="0">
            <a:spAutoFit/>
          </a:bodyPr>
          <a:lstStyle>
            <a:defPPr>
              <a:defRPr lang="en-US"/>
            </a:defPPr>
            <a:lvl2pPr marL="205740" lvl="1" indent="-205740">
              <a:lnSpc>
                <a:spcPct val="90000"/>
              </a:lnSpc>
              <a:spcBef>
                <a:spcPts val="400"/>
              </a:spcBef>
              <a:buSzPct val="100000"/>
              <a:buFont typeface="Arial" panose="020B0604020202020204" pitchFamily="34" charset="0"/>
              <a:buChar char="•"/>
              <a:defRPr sz="1400" b="1"/>
            </a:lvl2pPr>
          </a:lstStyle>
          <a:p>
            <a:pPr marL="0" lvl="1" indent="0">
              <a:buNone/>
            </a:pPr>
            <a:r>
              <a:rPr lang="en-US"/>
              <a:t>Application requirements include:</a:t>
            </a:r>
          </a:p>
          <a:p>
            <a:pPr lvl="1"/>
            <a:r>
              <a:rPr lang="en-US" b="0"/>
              <a:t>Company name and contact information </a:t>
            </a:r>
          </a:p>
          <a:p>
            <a:pPr lvl="1"/>
            <a:r>
              <a:rPr lang="en-US" b="0"/>
              <a:t>Check box certifying that your company is registered and maintains credentials necessary to do business in NYS. </a:t>
            </a:r>
          </a:p>
          <a:p>
            <a:pPr lvl="1"/>
            <a:r>
              <a:rPr lang="en-US" b="0"/>
              <a:t>Check box certifying that your company holds all appropriate licenses and certifications to perform EV charging station installs.</a:t>
            </a:r>
          </a:p>
          <a:p>
            <a:pPr lvl="1"/>
            <a:r>
              <a:rPr lang="en-US" b="0"/>
              <a:t>Identify utility service territories your company provides services in.</a:t>
            </a:r>
          </a:p>
        </p:txBody>
      </p:sp>
      <p:sp>
        <p:nvSpPr>
          <p:cNvPr id="7" name="Rectangle 6">
            <a:extLst>
              <a:ext uri="{FF2B5EF4-FFF2-40B4-BE49-F238E27FC236}">
                <a16:creationId xmlns:a16="http://schemas.microsoft.com/office/drawing/2014/main" id="{2CF0B8EB-CBD0-6E25-B65F-36A6E036D2FC}"/>
              </a:ext>
            </a:extLst>
          </p:cNvPr>
          <p:cNvSpPr>
            <a:spLocks/>
          </p:cNvSpPr>
          <p:nvPr/>
        </p:nvSpPr>
        <p:spPr>
          <a:xfrm>
            <a:off x="431695" y="998689"/>
            <a:ext cx="1798554" cy="747897"/>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nchorCtr="0">
            <a:spAutoFit/>
          </a:bodyPr>
          <a:lstStyle/>
          <a:p>
            <a:pPr algn="r">
              <a:lnSpc>
                <a:spcPct val="90000"/>
              </a:lnSpc>
              <a:spcBef>
                <a:spcPts val="400"/>
              </a:spcBef>
            </a:pPr>
            <a:r>
              <a:rPr lang="en-US">
                <a:solidFill>
                  <a:srgbClr val="069BD7"/>
                </a:solidFill>
              </a:rPr>
              <a:t>Participant Application Submittal</a:t>
            </a:r>
          </a:p>
        </p:txBody>
      </p:sp>
      <p:sp>
        <p:nvSpPr>
          <p:cNvPr id="8" name="SplitText38">
            <a:extLst>
              <a:ext uri="{FF2B5EF4-FFF2-40B4-BE49-F238E27FC236}">
                <a16:creationId xmlns:a16="http://schemas.microsoft.com/office/drawing/2014/main" id="{2D686344-8F4A-F20B-E745-623BF3293A25}"/>
              </a:ext>
            </a:extLst>
          </p:cNvPr>
          <p:cNvSpPr txBox="1">
            <a:spLocks/>
          </p:cNvSpPr>
          <p:nvPr/>
        </p:nvSpPr>
        <p:spPr>
          <a:xfrm>
            <a:off x="2482330" y="998689"/>
            <a:ext cx="9061050" cy="826893"/>
          </a:xfrm>
          <a:prstGeom prst="rect">
            <a:avLst/>
          </a:prstGeom>
          <a:noFill/>
          <a:ln w="9525">
            <a:noFill/>
          </a:ln>
        </p:spPr>
        <p:txBody>
          <a:bodyPr vert="horz" wrap="square" lIns="0" tIns="0" rIns="0" bIns="0" rtlCol="0">
            <a:spAutoFit/>
          </a:bodyPr>
          <a:lstStyle/>
          <a:p>
            <a:pPr marL="205740" lvl="1" indent="-205740">
              <a:lnSpc>
                <a:spcPct val="90000"/>
              </a:lnSpc>
              <a:spcBef>
                <a:spcPts val="400"/>
              </a:spcBef>
              <a:buSzPct val="100000"/>
              <a:buFont typeface="Arial" panose="020B0604020202020204" pitchFamily="34" charset="0"/>
              <a:buChar char="•"/>
            </a:pPr>
            <a:r>
              <a:rPr lang="en-US" sz="1400" b="1"/>
              <a:t>Participant application: </a:t>
            </a:r>
            <a:r>
              <a:rPr lang="en-US" sz="1400"/>
              <a:t>Any customer-side party (e.g., developer, site host, approved contractor) can submit the Participant application</a:t>
            </a:r>
          </a:p>
          <a:p>
            <a:pPr marL="205740" lvl="1" indent="-205740">
              <a:lnSpc>
                <a:spcPct val="90000"/>
              </a:lnSpc>
              <a:spcBef>
                <a:spcPts val="400"/>
              </a:spcBef>
              <a:buSzPct val="100000"/>
              <a:buFont typeface="Arial" panose="020B0604020202020204" pitchFamily="34" charset="0"/>
              <a:buChar char="•"/>
            </a:pPr>
            <a:r>
              <a:rPr lang="en-US" sz="1400" b="1"/>
              <a:t>Program agreement: </a:t>
            </a:r>
            <a:r>
              <a:rPr lang="en-US" sz="1400"/>
              <a:t>The Participant that </a:t>
            </a:r>
            <a:r>
              <a:rPr lang="en-US" sz="1400" b="1" u="sng"/>
              <a:t>signs the program agreement</a:t>
            </a:r>
            <a:r>
              <a:rPr lang="en-US" sz="1400"/>
              <a:t> takes on reporting and other responsibilities</a:t>
            </a:r>
            <a:endParaRPr lang="en-US" sz="1400">
              <a:cs typeface="Arial"/>
            </a:endParaRPr>
          </a:p>
        </p:txBody>
      </p:sp>
    </p:spTree>
    <p:extLst>
      <p:ext uri="{BB962C8B-B14F-4D97-AF65-F5344CB8AC3E}">
        <p14:creationId xmlns:p14="http://schemas.microsoft.com/office/powerpoint/2010/main" val="42553797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HAPENAME" val="Titl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SHAPENAME" val="Subtitle"/>
</p:tagLst>
</file>

<file path=ppt/tags/tag15.xml><?xml version="1.0" encoding="utf-8"?>
<p:tagLst xmlns:a="http://schemas.openxmlformats.org/drawingml/2006/main" xmlns:r="http://schemas.openxmlformats.org/officeDocument/2006/relationships" xmlns:p="http://schemas.openxmlformats.org/presentationml/2006/main">
  <p:tag name="SHAPENAME" val="Titl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SMRyOzTXADj64JZe9POy_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sJEKlXrqVo8VqgVZM.tc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OxItMdT3epzLvkjTCqr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X.OxItMdT3epzLvkjTCqr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xml><?xml version="1.0" encoding="utf-8"?>
<p:tagLst xmlns:a="http://schemas.openxmlformats.org/drawingml/2006/main" xmlns:r="http://schemas.openxmlformats.org/officeDocument/2006/relationships" xmlns:p="http://schemas.openxmlformats.org/presentationml/2006/main">
  <p:tag name="SHAPENAME" val="Subtitle"/>
</p:tagLst>
</file>

<file path=ppt/theme/theme1.xml><?xml version="1.0" encoding="utf-8"?>
<a:theme xmlns:a="http://schemas.openxmlformats.org/drawingml/2006/main" name="1_Information Exchange template v3">
  <a:themeElements>
    <a:clrScheme name="Custom 6">
      <a:dk1>
        <a:sysClr val="windowText" lastClr="000000"/>
      </a:dk1>
      <a:lt1>
        <a:sysClr val="window" lastClr="FFFFFF"/>
      </a:lt1>
      <a:dk2>
        <a:srgbClr val="069BD7"/>
      </a:dk2>
      <a:lt2>
        <a:srgbClr val="F0F5F9"/>
      </a:lt2>
      <a:accent1>
        <a:srgbClr val="0581C1"/>
      </a:accent1>
      <a:accent2>
        <a:srgbClr val="069BD7"/>
      </a:accent2>
      <a:accent3>
        <a:srgbClr val="2A2A2A"/>
      </a:accent3>
      <a:accent4>
        <a:srgbClr val="DBDBDB"/>
      </a:accent4>
      <a:accent5>
        <a:srgbClr val="C6EAF2"/>
      </a:accent5>
      <a:accent6>
        <a:srgbClr val="F9EAA9"/>
      </a:accent6>
      <a:hlink>
        <a:srgbClr val="4CBFE6"/>
      </a:hlink>
      <a:folHlink>
        <a:srgbClr val="4CBFE6"/>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518b0fe0-eeb5-482b-8fb4-93909db03047" xsi:nil="true"/>
    <TaxCatchAll xmlns="28f9ec00-1501-4549-8cc7-1ebbd528eed1" xsi:nil="true"/>
    <lcf76f155ced4ddcb4097134ff3c332f xmlns="518b0fe0-eeb5-482b-8fb4-93909db03047">
      <Terms xmlns="http://schemas.microsoft.com/office/infopath/2007/PartnerControls"/>
    </lcf76f155ced4ddcb4097134ff3c332f>
    <_ip_UnifiedCompliancePolicyProperties xmlns="http://schemas.microsoft.com/sharepoint/v3" xsi:nil="true"/>
    <Reviewed_x003f_ xmlns="518b0fe0-eeb5-482b-8fb4-93909db03047">
      <Value>No</Value>
    </Reviewed_x003f_>
    <SharedWithUsers xmlns="28f9ec00-1501-4549-8cc7-1ebbd528eed1">
      <UserInfo>
        <DisplayName>Boukdad, Sara</DisplayName>
        <AccountId>7423</AccountId>
        <AccountType/>
      </UserInfo>
      <UserInfo>
        <DisplayName>Arango, Manuela Perez</DisplayName>
        <AccountId>8641</AccountId>
        <AccountType/>
      </UserInfo>
      <UserInfo>
        <DisplayName>Mohan, Devi</DisplayName>
        <AccountId>724</AccountId>
        <AccountType/>
      </UserInfo>
      <UserInfo>
        <DisplayName>Brown, Kevon A.</DisplayName>
        <AccountId>1803</AccountId>
        <AccountType/>
      </UserInfo>
      <UserInfo>
        <DisplayName>Celestine, Kerron O.</DisplayName>
        <AccountId>1712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887EA140B0E64E9A5E70105AC9A177" ma:contentTypeVersion="24" ma:contentTypeDescription="Create a new document." ma:contentTypeScope="" ma:versionID="7f4ba4e025cadd6fcc78b5ed63e5e931">
  <xsd:schema xmlns:xsd="http://www.w3.org/2001/XMLSchema" xmlns:xs="http://www.w3.org/2001/XMLSchema" xmlns:p="http://schemas.microsoft.com/office/2006/metadata/properties" xmlns:ns1="http://schemas.microsoft.com/sharepoint/v3" xmlns:ns2="518b0fe0-eeb5-482b-8fb4-93909db03047" xmlns:ns3="28f9ec00-1501-4549-8cc7-1ebbd528eed1" targetNamespace="http://schemas.microsoft.com/office/2006/metadata/properties" ma:root="true" ma:fieldsID="4618f3586079606cf05391cc21f9fb31" ns1:_="" ns2:_="" ns3:_="">
    <xsd:import namespace="http://schemas.microsoft.com/sharepoint/v3"/>
    <xsd:import namespace="518b0fe0-eeb5-482b-8fb4-93909db03047"/>
    <xsd:import namespace="28f9ec00-1501-4549-8cc7-1ebbd528ee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1:_ip_UnifiedCompliancePolicyProperties" minOccurs="0"/>
                <xsd:element ref="ns1:_ip_UnifiedCompliancePolicyUIAction" minOccurs="0"/>
                <xsd:element ref="ns2:MediaLengthInSeconds" minOccurs="0"/>
                <xsd:element ref="ns2:Reviewed_x003f_"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8b0fe0-eeb5-482b-8fb4-93909db030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Reviewed_x003f_" ma:index="23" nillable="true" ma:displayName="Reviewed?" ma:default="No" ma:description="Has the Eligibility Letter been reviewed?" ma:internalName="Reviewed_x003f_">
      <xsd:complexType>
        <xsd:complexContent>
          <xsd:extension base="dms:MultiChoice">
            <xsd:sequence>
              <xsd:element name="Value" maxOccurs="unbounded" minOccurs="0" nillable="true">
                <xsd:simpleType>
                  <xsd:restriction base="dms:Choice">
                    <xsd:enumeration value="Yes"/>
                    <xsd:enumeration value="No"/>
                  </xsd:restriction>
                </xsd:simpleType>
              </xsd:element>
            </xsd:sequence>
          </xsd:extension>
        </xsd:complexContent>
      </xsd:complexType>
    </xsd:element>
    <xsd:element name="_Flow_SignoffStatus" ma:index="24" nillable="true" ma:displayName="Sign-off status" ma:internalName="Sign_x002d_off_x0020_status">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286605c-d6c9-4ea2-b44b-324d009c185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f9ec00-1501-4549-8cc7-1ebbd528eed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49ca6744-32a8-4200-9ee4-84ec3b7a6429}" ma:internalName="TaxCatchAll" ma:showField="CatchAllData" ma:web="28f9ec00-1501-4549-8cc7-1ebbd528ee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AAAE17-BBC0-46E7-9E11-099E25A151A5}">
  <ds:schemaRefs>
    <ds:schemaRef ds:uri="28f9ec00-1501-4549-8cc7-1ebbd528eed1"/>
    <ds:schemaRef ds:uri="518b0fe0-eeb5-482b-8fb4-93909db030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8A24398-FD55-4052-B856-F6711A7D22DD}">
  <ds:schemaRefs>
    <ds:schemaRef ds:uri="28f9ec00-1501-4549-8cc7-1ebbd528eed1"/>
    <ds:schemaRef ds:uri="518b0fe0-eeb5-482b-8fb4-93909db030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DE3D28-7EAC-496B-8AFE-29C62023D1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TotalTime>
  <Words>3246</Words>
  <Application>Microsoft Office PowerPoint</Application>
  <PresentationFormat>Widescreen</PresentationFormat>
  <Paragraphs>528</Paragraphs>
  <Slides>24</Slides>
  <Notes>19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8" baseType="lpstr">
      <vt:lpstr>ＭＳ Ｐゴシック</vt:lpstr>
      <vt:lpstr>ＭＳ Ｐゴシック</vt:lpstr>
      <vt:lpstr>Arial</vt:lpstr>
      <vt:lpstr>Arial Black</vt:lpstr>
      <vt:lpstr>Arial Narrow</vt:lpstr>
      <vt:lpstr>Calibri</vt:lpstr>
      <vt:lpstr>Cambria</vt:lpstr>
      <vt:lpstr>Courier New</vt:lpstr>
      <vt:lpstr>Symbol</vt:lpstr>
      <vt:lpstr>Times</vt:lpstr>
      <vt:lpstr>Trebuchet MS</vt:lpstr>
      <vt:lpstr>Wingdings</vt:lpstr>
      <vt:lpstr>1_Information Exchange template v3</vt:lpstr>
      <vt:lpstr>think-cell Slide</vt:lpstr>
      <vt:lpstr>WJC Greening Roundtable </vt:lpstr>
      <vt:lpstr>Con Edison E-Mobility Programs &amp; Initiatives Overview</vt:lpstr>
      <vt:lpstr>EV Light-Duty PowerReady Program</vt:lpstr>
      <vt:lpstr>Light-Duty PowerReady Program</vt:lpstr>
      <vt:lpstr>Con Edison’s PowerReady Program provides incentives for utility-side and customer-side work</vt:lpstr>
      <vt:lpstr>The tiered incentive structure provides ‘up to’ a certain level of incentive, subject to maximum ‘cap’</vt:lpstr>
      <vt:lpstr>L2 Plug Cost Caps with Bonus Incentives</vt:lpstr>
      <vt:lpstr>DCFC kW Cost Caps with Bonus Incentives</vt:lpstr>
      <vt:lpstr>Additional eligibility requirements to participate</vt:lpstr>
      <vt:lpstr>Additional operational requirements</vt:lpstr>
      <vt:lpstr>The EV PowerReady Program has a five-year quarterly reporting requirement</vt:lpstr>
      <vt:lpstr>PowerReady Program Process </vt:lpstr>
      <vt:lpstr>SmartCharge Commercial Program</vt:lpstr>
      <vt:lpstr>SmartCharge Commercial</vt:lpstr>
      <vt:lpstr>SmartCharge Commercial Incentive Structure</vt:lpstr>
      <vt:lpstr>EV Charger Cost Calculator estimates SCC incentives and compares rates options </vt:lpstr>
      <vt:lpstr>The more you shift off network peak, the more you earn Standard Peak Avoidance – Estimated Incentives</vt:lpstr>
      <vt:lpstr>SCC Program Process Overview</vt:lpstr>
      <vt:lpstr>SmartCharge Tech Incentive Program</vt:lpstr>
      <vt:lpstr>SmartCharge Tech Incentive Program to support managed charging and market development </vt:lpstr>
      <vt:lpstr>Con Edison Resources</vt:lpstr>
      <vt:lpstr>Con Edison Advisory Services available to provide guidance during electrification process</vt:lpstr>
      <vt:lpstr>2024 Con Edison’s networks by peak hours</vt:lpstr>
      <vt:lpstr>Project Center Service Application</vt:lpstr>
    </vt:vector>
  </TitlesOfParts>
  <Company>Consolidate Edison Company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SmartCharge Commercial Program</dc:title>
  <dc:creator>Berman, Amelia</dc:creator>
  <cp:lastModifiedBy>Bonnie Hagen</cp:lastModifiedBy>
  <cp:revision>4</cp:revision>
  <dcterms:created xsi:type="dcterms:W3CDTF">2023-06-15T15:27:31Z</dcterms:created>
  <dcterms:modified xsi:type="dcterms:W3CDTF">2024-02-05T20:50:43Z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0x0101005D887EA140B0E64E9A5E70105AC9A177</vt:lpwstr>
  </property>
  <property fmtid="{D5CDD505-2E9C-101B-9397-08002B2CF9AE}" pid="3" name="MediaServiceImageTags">
    <vt:lpwstr/>
  </property>
  <property fmtid="{D5CDD505-2E9C-101B-9397-08002B2CF9AE}" pid="4" name="MSIP_Label_c80150e9-b158-425e-97d7-738cc28226d7_Enabled">
    <vt:lpwstr>true</vt:lpwstr>
  </property>
  <property fmtid="{D5CDD505-2E9C-101B-9397-08002B2CF9AE}" pid="5" name="MSIP_Label_c80150e9-b158-425e-97d7-738cc28226d7_SetDate">
    <vt:lpwstr>2023-10-25T17:41:57Z</vt:lpwstr>
  </property>
  <property fmtid="{D5CDD505-2E9C-101B-9397-08002B2CF9AE}" pid="6" name="MSIP_Label_c80150e9-b158-425e-97d7-738cc28226d7_Method">
    <vt:lpwstr>Standard</vt:lpwstr>
  </property>
  <property fmtid="{D5CDD505-2E9C-101B-9397-08002B2CF9AE}" pid="7" name="MSIP_Label_c80150e9-b158-425e-97d7-738cc28226d7_Name">
    <vt:lpwstr>Internal - Privacy</vt:lpwstr>
  </property>
  <property fmtid="{D5CDD505-2E9C-101B-9397-08002B2CF9AE}" pid="8" name="MSIP_Label_c80150e9-b158-425e-97d7-738cc28226d7_SiteId">
    <vt:lpwstr>e9aef9b7-25ca-4518-a881-33e546773136</vt:lpwstr>
  </property>
  <property fmtid="{D5CDD505-2E9C-101B-9397-08002B2CF9AE}" pid="9" name="MSIP_Label_c80150e9-b158-425e-97d7-738cc28226d7_ActionId">
    <vt:lpwstr>04c73b90-2b2a-43bb-a19e-d1dd5b6276cb</vt:lpwstr>
  </property>
  <property fmtid="{D5CDD505-2E9C-101B-9397-08002B2CF9AE}" pid="10" name="MSIP_Label_c80150e9-b158-425e-97d7-738cc28226d7_ContentBits">
    <vt:lpwstr>2</vt:lpwstr>
  </property>
</Properties>
</file>