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9.jpg" ContentType="image/jpeg"/>
  <Override PartName="/ppt/media/image20.jpg" ContentType="image/jpeg"/>
  <Override PartName="/ppt/media/image25.jpg" ContentType="image/jpeg"/>
  <Override PartName="/ppt/media/image26.jpg" ContentType="image/jpeg"/>
  <Override PartName="/ppt/media/image27.jpg" ContentType="image/jpeg"/>
  <Override PartName="/ppt/media/image29.jpg" ContentType="image/jpeg"/>
  <Override PartName="/ppt/media/image36.jpg" ContentType="image/jpeg"/>
  <Override PartName="/ppt/media/image41.jpg" ContentType="image/jpeg"/>
  <Override PartName="/ppt/media/image42.jpg" ContentType="image/jpeg"/>
  <Override PartName="/ppt/media/image45.jpg" ContentType="image/jpeg"/>
  <Override PartName="/ppt/media/image50.jpg" ContentType="image/jpeg"/>
  <Override PartName="/ppt/media/image52.jpg" ContentType="image/jpeg"/>
  <Override PartName="/ppt/media/image53.jpg" ContentType="image/jpeg"/>
  <Override PartName="/ppt/media/image57.jpg" ContentType="image/jpeg"/>
  <Override PartName="/ppt/media/image60.jpg" ContentType="image/jpeg"/>
  <Override PartName="/ppt/media/image68.jpg" ContentType="image/jpeg"/>
  <Override PartName="/ppt/media/image74.jpg" ContentType="image/jpeg"/>
  <Override PartName="/ppt/media/image75.jpg" ContentType="image/jpeg"/>
  <Override PartName="/ppt/media/image78.jpg" ContentType="image/jpeg"/>
  <Override PartName="/ppt/media/image86.jpg" ContentType="image/jpeg"/>
  <Override PartName="/ppt/media/image94.jpg" ContentType="image/jpeg"/>
  <Override PartName="/ppt/media/image98.jpg" ContentType="image/jpeg"/>
  <Override PartName="/ppt/media/image99.jpg" ContentType="image/jpeg"/>
  <Override PartName="/ppt/media/image101.jpg" ContentType="image/jpeg"/>
  <Override PartName="/ppt/media/image107.jpg" ContentType="image/jpeg"/>
  <Override PartName="/ppt/media/image109.jpg" ContentType="image/jpeg"/>
  <Override PartName="/ppt/media/image116.jpg" ContentType="image/jpeg"/>
  <Override PartName="/ppt/media/image119.jpg" ContentType="image/jpeg"/>
  <Override PartName="/ppt/media/image12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32" r:id="rId3"/>
    <p:sldId id="307" r:id="rId4"/>
    <p:sldId id="312" r:id="rId5"/>
    <p:sldId id="291" r:id="rId6"/>
    <p:sldId id="335" r:id="rId7"/>
    <p:sldId id="329" r:id="rId8"/>
    <p:sldId id="331" r:id="rId9"/>
    <p:sldId id="325" r:id="rId10"/>
    <p:sldId id="288" r:id="rId11"/>
    <p:sldId id="258" r:id="rId12"/>
    <p:sldId id="274" r:id="rId13"/>
    <p:sldId id="334" r:id="rId14"/>
    <p:sldId id="296" r:id="rId15"/>
    <p:sldId id="317" r:id="rId16"/>
    <p:sldId id="326" r:id="rId17"/>
    <p:sldId id="337" r:id="rId18"/>
    <p:sldId id="338" r:id="rId19"/>
    <p:sldId id="283" r:id="rId20"/>
    <p:sldId id="277" r:id="rId21"/>
    <p:sldId id="342" r:id="rId22"/>
    <p:sldId id="323" r:id="rId23"/>
    <p:sldId id="311" r:id="rId24"/>
    <p:sldId id="341" r:id="rId25"/>
    <p:sldId id="340" r:id="rId26"/>
    <p:sldId id="346" r:id="rId27"/>
    <p:sldId id="287" r:id="rId28"/>
    <p:sldId id="313" r:id="rId29"/>
    <p:sldId id="314" r:id="rId30"/>
    <p:sldId id="271" r:id="rId31"/>
    <p:sldId id="319" r:id="rId32"/>
    <p:sldId id="289" r:id="rId33"/>
    <p:sldId id="345" r:id="rId34"/>
    <p:sldId id="303" r:id="rId35"/>
    <p:sldId id="344" r:id="rId36"/>
    <p:sldId id="263" r:id="rId37"/>
    <p:sldId id="350" r:id="rId38"/>
    <p:sldId id="349" r:id="rId39"/>
    <p:sldId id="273" r:id="rId40"/>
    <p:sldId id="333" r:id="rId41"/>
    <p:sldId id="354" r:id="rId42"/>
    <p:sldId id="266" r:id="rId43"/>
    <p:sldId id="261" r:id="rId44"/>
    <p:sldId id="353" r:id="rId45"/>
    <p:sldId id="290" r:id="rId46"/>
    <p:sldId id="297" r:id="rId47"/>
    <p:sldId id="362" r:id="rId48"/>
    <p:sldId id="361" r:id="rId49"/>
    <p:sldId id="363" r:id="rId50"/>
    <p:sldId id="279" r:id="rId51"/>
    <p:sldId id="360" r:id="rId52"/>
    <p:sldId id="305" r:id="rId53"/>
    <p:sldId id="301" r:id="rId54"/>
    <p:sldId id="359" r:id="rId55"/>
    <p:sldId id="364" r:id="rId56"/>
    <p:sldId id="365" r:id="rId57"/>
    <p:sldId id="272" r:id="rId58"/>
    <p:sldId id="369" r:id="rId59"/>
    <p:sldId id="371" r:id="rId60"/>
    <p:sldId id="282" r:id="rId61"/>
    <p:sldId id="300" r:id="rId62"/>
    <p:sldId id="368" r:id="rId63"/>
    <p:sldId id="372" r:id="rId64"/>
    <p:sldId id="373" r:id="rId65"/>
    <p:sldId id="304" r:id="rId66"/>
    <p:sldId id="281" r:id="rId67"/>
    <p:sldId id="295" r:id="rId68"/>
    <p:sldId id="309" r:id="rId69"/>
    <p:sldId id="285" r:id="rId70"/>
    <p:sldId id="367" r:id="rId71"/>
    <p:sldId id="374" r:id="rId72"/>
    <p:sldId id="375" r:id="rId73"/>
    <p:sldId id="276" r:id="rId74"/>
    <p:sldId id="278" r:id="rId75"/>
    <p:sldId id="322" r:id="rId76"/>
    <p:sldId id="366" r:id="rId77"/>
    <p:sldId id="376" r:id="rId78"/>
    <p:sldId id="377" r:id="rId79"/>
    <p:sldId id="324" r:id="rId80"/>
    <p:sldId id="267" r:id="rId81"/>
    <p:sldId id="259" r:id="rId82"/>
    <p:sldId id="286" r:id="rId83"/>
    <p:sldId id="320" r:id="rId84"/>
    <p:sldId id="298" r:id="rId85"/>
    <p:sldId id="378" r:id="rId86"/>
    <p:sldId id="379" r:id="rId87"/>
    <p:sldId id="380" r:id="rId88"/>
    <p:sldId id="293" r:id="rId89"/>
    <p:sldId id="383" r:id="rId90"/>
    <p:sldId id="384" r:id="rId91"/>
    <p:sldId id="327" r:id="rId92"/>
    <p:sldId id="262" r:id="rId93"/>
    <p:sldId id="257" r:id="rId94"/>
    <p:sldId id="382" r:id="rId95"/>
    <p:sldId id="280" r:id="rId96"/>
    <p:sldId id="330" r:id="rId97"/>
    <p:sldId id="356" r:id="rId98"/>
    <p:sldId id="385" r:id="rId99"/>
    <p:sldId id="386" r:id="rId100"/>
    <p:sldId id="328" r:id="rId101"/>
    <p:sldId id="387" r:id="rId102"/>
    <p:sldId id="275" r:id="rId103"/>
    <p:sldId id="260" r:id="rId104"/>
    <p:sldId id="381" r:id="rId105"/>
    <p:sldId id="388" r:id="rId106"/>
    <p:sldId id="389" r:id="rId107"/>
    <p:sldId id="284" r:id="rId108"/>
    <p:sldId id="355" r:id="rId109"/>
    <p:sldId id="265" r:id="rId110"/>
    <p:sldId id="348" r:id="rId111"/>
    <p:sldId id="390" r:id="rId112"/>
    <p:sldId id="391" r:id="rId113"/>
    <p:sldId id="392" r:id="rId114"/>
    <p:sldId id="310" r:id="rId115"/>
    <p:sldId id="294" r:id="rId116"/>
    <p:sldId id="264" r:id="rId117"/>
    <p:sldId id="357" r:id="rId118"/>
    <p:sldId id="393" r:id="rId119"/>
    <p:sldId id="316" r:id="rId120"/>
    <p:sldId id="321" r:id="rId121"/>
    <p:sldId id="292" r:id="rId122"/>
    <p:sldId id="339" r:id="rId123"/>
    <p:sldId id="299" r:id="rId124"/>
    <p:sldId id="347" r:id="rId125"/>
    <p:sldId id="394" r:id="rId126"/>
    <p:sldId id="395" r:id="rId127"/>
    <p:sldId id="302" r:id="rId128"/>
    <p:sldId id="336" r:id="rId129"/>
  </p:sldIdLst>
  <p:sldSz cx="7315200" cy="12801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12" userDrawn="1">
          <p15:clr>
            <a:srgbClr val="A4A3A4"/>
          </p15:clr>
        </p15:guide>
        <p15:guide id="2" pos="23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55" autoAdjust="0"/>
    <p:restoredTop sz="94660"/>
  </p:normalViewPr>
  <p:slideViewPr>
    <p:cSldViewPr snapToGrid="0" showGuides="1">
      <p:cViewPr varScale="1">
        <p:scale>
          <a:sx n="45" d="100"/>
          <a:sy n="45" d="100"/>
        </p:scale>
        <p:origin x="2947" y="48"/>
      </p:cViewPr>
      <p:guideLst>
        <p:guide orient="horz" pos="4512"/>
        <p:guide pos="23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4105" y="3843489"/>
            <a:ext cx="7317401" cy="3413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19455" y="4043882"/>
            <a:ext cx="6882939" cy="3246781"/>
          </a:xfrm>
        </p:spPr>
        <p:txBody>
          <a:bodyPr tIns="45720" bIns="45720" anchor="ctr">
            <a:normAutofit/>
          </a:bodyPr>
          <a:lstStyle>
            <a:lvl1pPr algn="ctr">
              <a:lnSpc>
                <a:spcPct val="80000"/>
              </a:lnSpc>
              <a:defRPr sz="48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7411255"/>
            <a:ext cx="5486400" cy="2443943"/>
          </a:xfrm>
        </p:spPr>
        <p:txBody>
          <a:bodyPr>
            <a:normAutofit/>
          </a:bodyPr>
          <a:lstStyle>
            <a:lvl1pPr marL="0" indent="0" algn="ctr">
              <a:buNone/>
              <a:defRPr sz="1600"/>
            </a:lvl1pPr>
            <a:lvl2pPr marL="365760" indent="0" algn="ctr">
              <a:buNone/>
              <a:defRPr sz="1600"/>
            </a:lvl2pPr>
            <a:lvl3pPr marL="731520" indent="0" algn="ctr">
              <a:buNone/>
              <a:defRPr sz="1600"/>
            </a:lvl3pPr>
            <a:lvl4pPr marL="1097280" indent="0" algn="ctr">
              <a:buNone/>
              <a:defRPr sz="1600"/>
            </a:lvl4pPr>
            <a:lvl5pPr marL="1463040" indent="0" algn="ctr">
              <a:buNone/>
              <a:defRPr sz="1600"/>
            </a:lvl5pPr>
            <a:lvl6pPr marL="1828800" indent="0" algn="ctr">
              <a:buNone/>
              <a:defRPr sz="1600"/>
            </a:lvl6pPr>
            <a:lvl7pPr marL="2194560" indent="0" algn="ctr">
              <a:buNone/>
              <a:defRPr sz="1600"/>
            </a:lvl7pPr>
            <a:lvl8pPr marL="2560320" indent="0" algn="ctr">
              <a:buNone/>
              <a:defRPr sz="1600"/>
            </a:lvl8pPr>
            <a:lvl9pPr marL="292608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F8AAC9-B179-45EB-8943-98597B609A8D}" type="datetimeFigureOut">
              <a:rPr lang="en-US" smtClean="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5ECB22-BF2F-49E0-8B00-317B6B7553B9}" type="slidenum">
              <a:rPr lang="en-US" smtClean="0"/>
              <a:t>‹#›</a:t>
            </a:fld>
            <a:endParaRPr lang="en-US" dirty="0"/>
          </a:p>
        </p:txBody>
      </p:sp>
    </p:spTree>
    <p:extLst>
      <p:ext uri="{BB962C8B-B14F-4D97-AF65-F5344CB8AC3E}">
        <p14:creationId xmlns:p14="http://schemas.microsoft.com/office/powerpoint/2010/main" val="1868318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F8AAC9-B179-45EB-8943-98597B609A8D}" type="datetimeFigureOut">
              <a:rPr lang="en-US" smtClean="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5ECB22-BF2F-49E0-8B00-317B6B7553B9}" type="slidenum">
              <a:rPr lang="en-US" smtClean="0"/>
              <a:t>‹#›</a:t>
            </a:fld>
            <a:endParaRPr lang="en-US" dirty="0"/>
          </a:p>
        </p:txBody>
      </p:sp>
    </p:spTree>
    <p:extLst>
      <p:ext uri="{BB962C8B-B14F-4D97-AF65-F5344CB8AC3E}">
        <p14:creationId xmlns:p14="http://schemas.microsoft.com/office/powerpoint/2010/main" val="3578139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5411587" y="0"/>
            <a:ext cx="1645920" cy="1280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496375" y="1137920"/>
            <a:ext cx="1441428" cy="10525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2920" y="1137920"/>
            <a:ext cx="4783974" cy="1052576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20" y="11989330"/>
            <a:ext cx="1645918" cy="681567"/>
          </a:xfrm>
        </p:spPr>
        <p:txBody>
          <a:bodyPr/>
          <a:lstStyle/>
          <a:p>
            <a:fld id="{5FF8AAC9-B179-45EB-8943-98597B609A8D}" type="datetimeFigureOut">
              <a:rPr lang="en-US" smtClean="0"/>
              <a:t>9/20/2022</a:t>
            </a:fld>
            <a:endParaRPr lang="en-US" dirty="0"/>
          </a:p>
        </p:txBody>
      </p:sp>
      <p:sp>
        <p:nvSpPr>
          <p:cNvPr id="5" name="Footer Placeholder 4"/>
          <p:cNvSpPr>
            <a:spLocks noGrp="1"/>
          </p:cNvSpPr>
          <p:nvPr>
            <p:ph type="ftr" sz="quarter" idx="11"/>
          </p:nvPr>
        </p:nvSpPr>
        <p:spPr>
          <a:xfrm>
            <a:off x="2265681" y="11989330"/>
            <a:ext cx="2567802" cy="681567"/>
          </a:xfrm>
        </p:spPr>
        <p:txBody>
          <a:bodyPr/>
          <a:lstStyle/>
          <a:p>
            <a:endParaRPr lang="en-US" dirty="0"/>
          </a:p>
        </p:txBody>
      </p:sp>
      <p:sp>
        <p:nvSpPr>
          <p:cNvPr id="6" name="Slide Number Placeholder 5"/>
          <p:cNvSpPr>
            <a:spLocks noGrp="1"/>
          </p:cNvSpPr>
          <p:nvPr>
            <p:ph type="sldNum" sz="quarter" idx="12"/>
          </p:nvPr>
        </p:nvSpPr>
        <p:spPr>
          <a:xfrm>
            <a:off x="4843830" y="11989330"/>
            <a:ext cx="527855" cy="681567"/>
          </a:xfrm>
        </p:spPr>
        <p:txBody>
          <a:bodyPr/>
          <a:lstStyle/>
          <a:p>
            <a:fld id="{755ECB22-BF2F-49E0-8B00-317B6B7553B9}" type="slidenum">
              <a:rPr lang="en-US" smtClean="0"/>
              <a:t>‹#›</a:t>
            </a:fld>
            <a:endParaRPr lang="en-US" dirty="0"/>
          </a:p>
        </p:txBody>
      </p:sp>
    </p:spTree>
    <p:extLst>
      <p:ext uri="{BB962C8B-B14F-4D97-AF65-F5344CB8AC3E}">
        <p14:creationId xmlns:p14="http://schemas.microsoft.com/office/powerpoint/2010/main" val="297322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F8AAC9-B179-45EB-8943-98597B609A8D}" type="datetimeFigureOut">
              <a:rPr lang="en-US" smtClean="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5ECB22-BF2F-49E0-8B00-317B6B7553B9}" type="slidenum">
              <a:rPr lang="en-US" smtClean="0"/>
              <a:t>‹#›</a:t>
            </a:fld>
            <a:endParaRPr lang="en-US" dirty="0"/>
          </a:p>
        </p:txBody>
      </p:sp>
    </p:spTree>
    <p:extLst>
      <p:ext uri="{BB962C8B-B14F-4D97-AF65-F5344CB8AC3E}">
        <p14:creationId xmlns:p14="http://schemas.microsoft.com/office/powerpoint/2010/main" val="3708164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4105" y="3843489"/>
            <a:ext cx="7317401" cy="3413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9914" y="4123241"/>
            <a:ext cx="6309360" cy="3129280"/>
          </a:xfrm>
        </p:spPr>
        <p:txBody>
          <a:bodyPr anchor="ctr">
            <a:noAutofit/>
          </a:bodyPr>
          <a:lstStyle>
            <a:lvl1pPr algn="ctr">
              <a:lnSpc>
                <a:spcPct val="80000"/>
              </a:lnSpc>
              <a:defRPr sz="48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99914" y="7437548"/>
            <a:ext cx="6309360" cy="2192659"/>
          </a:xfrm>
        </p:spPr>
        <p:txBody>
          <a:bodyPr anchor="t">
            <a:normAutofit/>
          </a:bodyPr>
          <a:lstStyle>
            <a:lvl1pPr marL="0" indent="0" algn="ctr">
              <a:buNone/>
              <a:defRPr sz="1600">
                <a:solidFill>
                  <a:schemeClr val="tx2"/>
                </a:soli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5FF8AAC9-B179-45EB-8943-98597B609A8D}" type="datetimeFigureOut">
              <a:rPr lang="en-US" smtClean="0"/>
              <a:t>9/20/2022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55ECB22-BF2F-49E0-8B00-317B6B7553B9}" type="slidenum">
              <a:rPr lang="en-US" smtClean="0"/>
              <a:t>‹#›</a:t>
            </a:fld>
            <a:endParaRPr lang="en-US" dirty="0"/>
          </a:p>
        </p:txBody>
      </p:sp>
    </p:spTree>
    <p:extLst>
      <p:ext uri="{BB962C8B-B14F-4D97-AF65-F5344CB8AC3E}">
        <p14:creationId xmlns:p14="http://schemas.microsoft.com/office/powerpoint/2010/main" val="31819464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48638" y="3755136"/>
            <a:ext cx="2926080" cy="7851648"/>
          </a:xfrm>
        </p:spPr>
        <p:txBody>
          <a:bodyPr/>
          <a:lstStyle>
            <a:lvl1pPr>
              <a:defRPr sz="176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40480" y="3755136"/>
            <a:ext cx="2926080" cy="7851648"/>
          </a:xfrm>
        </p:spPr>
        <p:txBody>
          <a:bodyPr/>
          <a:lstStyle>
            <a:lvl1pPr>
              <a:defRPr sz="176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F8AAC9-B179-45EB-8943-98597B609A8D}" type="datetimeFigureOut">
              <a:rPr lang="en-US" smtClean="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5ECB22-BF2F-49E0-8B00-317B6B7553B9}" type="slidenum">
              <a:rPr lang="en-US" smtClean="0"/>
              <a:t>‹#›</a:t>
            </a:fld>
            <a:endParaRPr lang="en-US" dirty="0"/>
          </a:p>
        </p:txBody>
      </p:sp>
    </p:spTree>
    <p:extLst>
      <p:ext uri="{BB962C8B-B14F-4D97-AF65-F5344CB8AC3E}">
        <p14:creationId xmlns:p14="http://schemas.microsoft.com/office/powerpoint/2010/main" val="2594669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48640" y="3571811"/>
            <a:ext cx="2926080" cy="1387109"/>
          </a:xfrm>
        </p:spPr>
        <p:txBody>
          <a:bodyPr anchor="ctr">
            <a:normAutofit/>
          </a:bodyPr>
          <a:lstStyle>
            <a:lvl1pPr marL="0" indent="0">
              <a:buNone/>
              <a:defRPr sz="160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Edit Master text styles</a:t>
            </a:r>
          </a:p>
        </p:txBody>
      </p:sp>
      <p:sp>
        <p:nvSpPr>
          <p:cNvPr id="4" name="Content Placeholder 3"/>
          <p:cNvSpPr>
            <a:spLocks noGrp="1"/>
          </p:cNvSpPr>
          <p:nvPr>
            <p:ph sz="half" idx="2"/>
          </p:nvPr>
        </p:nvSpPr>
        <p:spPr>
          <a:xfrm>
            <a:off x="548640" y="4958923"/>
            <a:ext cx="2926080" cy="6656832"/>
          </a:xfrm>
        </p:spPr>
        <p:txBody>
          <a:bodyPr/>
          <a:lstStyle>
            <a:lvl1pPr>
              <a:defRPr sz="176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40342" y="3571811"/>
            <a:ext cx="2926080" cy="1387109"/>
          </a:xfrm>
        </p:spPr>
        <p:txBody>
          <a:bodyPr anchor="ctr">
            <a:normAutofit/>
          </a:bodyPr>
          <a:lstStyle>
            <a:lvl1pPr marL="0" indent="0">
              <a:buNone/>
              <a:defRPr sz="160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Edit Master text styles</a:t>
            </a:r>
          </a:p>
        </p:txBody>
      </p:sp>
      <p:sp>
        <p:nvSpPr>
          <p:cNvPr id="6" name="Content Placeholder 5"/>
          <p:cNvSpPr>
            <a:spLocks noGrp="1"/>
          </p:cNvSpPr>
          <p:nvPr>
            <p:ph sz="quarter" idx="4"/>
          </p:nvPr>
        </p:nvSpPr>
        <p:spPr>
          <a:xfrm>
            <a:off x="3840342" y="4958919"/>
            <a:ext cx="2926080" cy="6656832"/>
          </a:xfrm>
        </p:spPr>
        <p:txBody>
          <a:bodyPr/>
          <a:lstStyle>
            <a:lvl1pPr>
              <a:defRPr sz="176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F8AAC9-B179-45EB-8943-98597B609A8D}" type="datetimeFigureOut">
              <a:rPr lang="en-US" smtClean="0"/>
              <a:t>9/20/2022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5ECB22-BF2F-49E0-8B00-317B6B7553B9}" type="slidenum">
              <a:rPr lang="en-US" smtClean="0"/>
              <a:t>‹#›</a:t>
            </a:fld>
            <a:endParaRPr lang="en-US" dirty="0"/>
          </a:p>
        </p:txBody>
      </p:sp>
    </p:spTree>
    <p:extLst>
      <p:ext uri="{BB962C8B-B14F-4D97-AF65-F5344CB8AC3E}">
        <p14:creationId xmlns:p14="http://schemas.microsoft.com/office/powerpoint/2010/main" val="400515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F8AAC9-B179-45EB-8943-98597B609A8D}" type="datetimeFigureOut">
              <a:rPr lang="en-US" smtClean="0"/>
              <a:t>9/20/2022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5ECB22-BF2F-49E0-8B00-317B6B7553B9}" type="slidenum">
              <a:rPr lang="en-US" smtClean="0"/>
              <a:t>‹#›</a:t>
            </a:fld>
            <a:endParaRPr lang="en-US" dirty="0"/>
          </a:p>
        </p:txBody>
      </p:sp>
    </p:spTree>
    <p:extLst>
      <p:ext uri="{BB962C8B-B14F-4D97-AF65-F5344CB8AC3E}">
        <p14:creationId xmlns:p14="http://schemas.microsoft.com/office/powerpoint/2010/main" val="406959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8AAC9-B179-45EB-8943-98597B609A8D}" type="datetimeFigureOut">
              <a:rPr lang="en-US" smtClean="0"/>
              <a:t>9/20/2022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5ECB22-BF2F-49E0-8B00-317B6B7553B9}" type="slidenum">
              <a:rPr lang="en-US" smtClean="0"/>
              <a:t>‹#›</a:t>
            </a:fld>
            <a:endParaRPr lang="en-US" dirty="0"/>
          </a:p>
        </p:txBody>
      </p:sp>
    </p:spTree>
    <p:extLst>
      <p:ext uri="{BB962C8B-B14F-4D97-AF65-F5344CB8AC3E}">
        <p14:creationId xmlns:p14="http://schemas.microsoft.com/office/powerpoint/2010/main" val="153096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48640" y="4011168"/>
            <a:ext cx="3657600" cy="7168896"/>
          </a:xfrm>
        </p:spPr>
        <p:txBody>
          <a:bodyPr/>
          <a:lstStyle>
            <a:lvl1pPr>
              <a:defRPr sz="176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14054" y="4008644"/>
            <a:ext cx="2048256" cy="6406995"/>
          </a:xfrm>
        </p:spPr>
        <p:txBody>
          <a:bodyPr>
            <a:normAutofit/>
          </a:bodyPr>
          <a:lstStyle>
            <a:lvl1pPr marL="0" indent="0">
              <a:lnSpc>
                <a:spcPct val="95000"/>
              </a:lnSpc>
              <a:buNone/>
              <a:defRPr sz="136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smtClean="0"/>
              <a:t>Edit Master text styles</a:t>
            </a:r>
          </a:p>
        </p:txBody>
      </p:sp>
      <p:sp>
        <p:nvSpPr>
          <p:cNvPr id="5" name="Date Placeholder 4"/>
          <p:cNvSpPr>
            <a:spLocks noGrp="1"/>
          </p:cNvSpPr>
          <p:nvPr>
            <p:ph type="dt" sz="half" idx="10"/>
          </p:nvPr>
        </p:nvSpPr>
        <p:spPr/>
        <p:txBody>
          <a:bodyPr/>
          <a:lstStyle/>
          <a:p>
            <a:fld id="{5FF8AAC9-B179-45EB-8943-98597B609A8D}" type="datetimeFigureOut">
              <a:rPr lang="en-US" smtClean="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5ECB22-BF2F-49E0-8B00-317B6B7553B9}" type="slidenum">
              <a:rPr lang="en-US" smtClean="0"/>
              <a:t>‹#›</a:t>
            </a:fld>
            <a:endParaRPr lang="en-US" dirty="0"/>
          </a:p>
        </p:txBody>
      </p:sp>
    </p:spTree>
    <p:extLst>
      <p:ext uri="{BB962C8B-B14F-4D97-AF65-F5344CB8AC3E}">
        <p14:creationId xmlns:p14="http://schemas.microsoft.com/office/powerpoint/2010/main" val="332768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8640" y="4128122"/>
            <a:ext cx="3803904" cy="7168896"/>
          </a:xfrm>
          <a:solidFill>
            <a:schemeClr val="tx2">
              <a:lumMod val="60000"/>
              <a:lumOff val="40000"/>
            </a:schemeClr>
          </a:solidFill>
        </p:spPr>
        <p:txBody>
          <a:bodyPr tIns="365760" anchor="t"/>
          <a:lstStyle>
            <a:lvl1pPr marL="0" indent="0" algn="ctr">
              <a:buNone/>
              <a:defRPr sz="2560">
                <a:solidFill>
                  <a:schemeClr val="tx1">
                    <a:lumMod val="50000"/>
                  </a:schemeClr>
                </a:solidFill>
              </a:defRPr>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08281" y="4014493"/>
            <a:ext cx="2048256" cy="6400800"/>
          </a:xfrm>
        </p:spPr>
        <p:txBody>
          <a:bodyPr>
            <a:normAutofit/>
          </a:bodyPr>
          <a:lstStyle>
            <a:lvl1pPr marL="0" indent="0">
              <a:lnSpc>
                <a:spcPct val="95000"/>
              </a:lnSpc>
              <a:buNone/>
              <a:defRPr sz="136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smtClean="0"/>
              <a:t>Edit Master text styles</a:t>
            </a:r>
          </a:p>
        </p:txBody>
      </p:sp>
      <p:sp>
        <p:nvSpPr>
          <p:cNvPr id="5" name="Date Placeholder 4"/>
          <p:cNvSpPr>
            <a:spLocks noGrp="1"/>
          </p:cNvSpPr>
          <p:nvPr>
            <p:ph type="dt" sz="half" idx="10"/>
          </p:nvPr>
        </p:nvSpPr>
        <p:spPr/>
        <p:txBody>
          <a:bodyPr/>
          <a:lstStyle/>
          <a:p>
            <a:fld id="{5FF8AAC9-B179-45EB-8943-98597B609A8D}" type="datetimeFigureOut">
              <a:rPr lang="en-US" smtClean="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5ECB22-BF2F-49E0-8B00-317B6B7553B9}" type="slidenum">
              <a:rPr lang="en-US" smtClean="0"/>
              <a:t>‹#›</a:t>
            </a:fld>
            <a:endParaRPr lang="en-US" dirty="0"/>
          </a:p>
        </p:txBody>
      </p:sp>
    </p:spTree>
    <p:extLst>
      <p:ext uri="{BB962C8B-B14F-4D97-AF65-F5344CB8AC3E}">
        <p14:creationId xmlns:p14="http://schemas.microsoft.com/office/powerpoint/2010/main" val="134251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90" y="328738"/>
            <a:ext cx="7313371" cy="30723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48015" y="530462"/>
            <a:ext cx="6217920" cy="28163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8015" y="3755136"/>
            <a:ext cx="6217920" cy="785164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5246" y="11989330"/>
            <a:ext cx="2076034" cy="681567"/>
          </a:xfrm>
          <a:prstGeom prst="rect">
            <a:avLst/>
          </a:prstGeom>
        </p:spPr>
        <p:txBody>
          <a:bodyPr vert="horz" lIns="91440" tIns="45720" rIns="45720" bIns="45720" rtlCol="0" anchor="ctr"/>
          <a:lstStyle>
            <a:lvl1pPr algn="l">
              <a:defRPr sz="840">
                <a:solidFill>
                  <a:schemeClr val="tx1"/>
                </a:solidFill>
              </a:defRPr>
            </a:lvl1pPr>
          </a:lstStyle>
          <a:p>
            <a:fld id="{5FF8AAC9-B179-45EB-8943-98597B609A8D}" type="datetimeFigureOut">
              <a:rPr lang="en-US" smtClean="0"/>
              <a:t>9/20/2022</a:t>
            </a:fld>
            <a:endParaRPr lang="en-US" dirty="0"/>
          </a:p>
        </p:txBody>
      </p:sp>
      <p:sp>
        <p:nvSpPr>
          <p:cNvPr id="5" name="Footer Placeholder 4"/>
          <p:cNvSpPr>
            <a:spLocks noGrp="1"/>
          </p:cNvSpPr>
          <p:nvPr>
            <p:ph type="ftr" sz="quarter" idx="3"/>
          </p:nvPr>
        </p:nvSpPr>
        <p:spPr>
          <a:xfrm>
            <a:off x="3352800" y="11989330"/>
            <a:ext cx="3248502" cy="681567"/>
          </a:xfrm>
          <a:prstGeom prst="rect">
            <a:avLst/>
          </a:prstGeom>
        </p:spPr>
        <p:txBody>
          <a:bodyPr vert="horz" lIns="91440" tIns="45720" rIns="91440" bIns="45720" rtlCol="0" anchor="ctr"/>
          <a:lstStyle>
            <a:lvl1pPr algn="r">
              <a:defRPr sz="840">
                <a:solidFill>
                  <a:schemeClr val="tx1"/>
                </a:solidFill>
              </a:defRPr>
            </a:lvl1pPr>
          </a:lstStyle>
          <a:p>
            <a:endParaRPr lang="en-US" dirty="0"/>
          </a:p>
        </p:txBody>
      </p:sp>
      <p:sp>
        <p:nvSpPr>
          <p:cNvPr id="6" name="Slide Number Placeholder 5"/>
          <p:cNvSpPr>
            <a:spLocks noGrp="1"/>
          </p:cNvSpPr>
          <p:nvPr>
            <p:ph type="sldNum" sz="quarter" idx="4"/>
          </p:nvPr>
        </p:nvSpPr>
        <p:spPr>
          <a:xfrm>
            <a:off x="6612111" y="11989330"/>
            <a:ext cx="567758" cy="681567"/>
          </a:xfrm>
          <a:prstGeom prst="rect">
            <a:avLst/>
          </a:prstGeom>
        </p:spPr>
        <p:txBody>
          <a:bodyPr vert="horz" lIns="45720" tIns="45720" rIns="91440" bIns="45720" rtlCol="0" anchor="ctr"/>
          <a:lstStyle>
            <a:lvl1pPr algn="l">
              <a:defRPr sz="960" b="0">
                <a:solidFill>
                  <a:schemeClr val="tx1"/>
                </a:solidFill>
              </a:defRPr>
            </a:lvl1pPr>
          </a:lstStyle>
          <a:p>
            <a:fld id="{755ECB22-BF2F-49E0-8B00-317B6B7553B9}" type="slidenum">
              <a:rPr lang="en-US" smtClean="0"/>
              <a:t>‹#›</a:t>
            </a:fld>
            <a:endParaRPr lang="en-US" dirty="0"/>
          </a:p>
        </p:txBody>
      </p:sp>
    </p:spTree>
    <p:extLst>
      <p:ext uri="{BB962C8B-B14F-4D97-AF65-F5344CB8AC3E}">
        <p14:creationId xmlns:p14="http://schemas.microsoft.com/office/powerpoint/2010/main" val="180493827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31520" rtl="0" eaLnBrk="1" latinLnBrk="0" hangingPunct="1">
        <a:lnSpc>
          <a:spcPct val="85000"/>
        </a:lnSpc>
        <a:spcBef>
          <a:spcPct val="0"/>
        </a:spcBef>
        <a:buNone/>
        <a:defRPr sz="3200" kern="1200" cap="all" baseline="0">
          <a:solidFill>
            <a:schemeClr val="bg2"/>
          </a:solidFill>
          <a:latin typeface="+mj-lt"/>
          <a:ea typeface="+mj-ea"/>
          <a:cs typeface="+mj-cs"/>
        </a:defRPr>
      </a:lvl1pPr>
    </p:titleStyle>
    <p:bodyStyle>
      <a:lvl1pPr marL="146304" indent="-146304" algn="l" defTabSz="731520" rtl="0" eaLnBrk="1" latinLnBrk="0" hangingPunct="1">
        <a:lnSpc>
          <a:spcPct val="90000"/>
        </a:lnSpc>
        <a:spcBef>
          <a:spcPts val="960"/>
        </a:spcBef>
        <a:spcAft>
          <a:spcPts val="160"/>
        </a:spcAft>
        <a:buClr>
          <a:schemeClr val="tx1"/>
        </a:buClr>
        <a:buFont typeface="Wingdings" pitchFamily="2" charset="2"/>
        <a:buChar char=""/>
        <a:defRPr sz="1760" kern="1200">
          <a:solidFill>
            <a:schemeClr val="tx1"/>
          </a:solidFill>
          <a:latin typeface="+mn-lt"/>
          <a:ea typeface="+mn-ea"/>
          <a:cs typeface="+mn-cs"/>
        </a:defRPr>
      </a:lvl1pPr>
      <a:lvl2pPr marL="329184" indent="-146304" algn="l" defTabSz="731520" rtl="0" eaLnBrk="1" latinLnBrk="0" hangingPunct="1">
        <a:lnSpc>
          <a:spcPct val="90000"/>
        </a:lnSpc>
        <a:spcBef>
          <a:spcPts val="160"/>
        </a:spcBef>
        <a:spcAft>
          <a:spcPts val="320"/>
        </a:spcAft>
        <a:buClr>
          <a:schemeClr val="tx1"/>
        </a:buClr>
        <a:buFont typeface="Wingdings" pitchFamily="2" charset="2"/>
        <a:buChar char=""/>
        <a:defRPr sz="1600" kern="1200">
          <a:solidFill>
            <a:schemeClr val="tx1"/>
          </a:solidFill>
          <a:latin typeface="+mn-lt"/>
          <a:ea typeface="+mn-ea"/>
          <a:cs typeface="+mn-cs"/>
        </a:defRPr>
      </a:lvl2pPr>
      <a:lvl3pPr marL="512064" indent="-146304" algn="l" defTabSz="731520" rtl="0" eaLnBrk="1" latinLnBrk="0" hangingPunct="1">
        <a:lnSpc>
          <a:spcPct val="90000"/>
        </a:lnSpc>
        <a:spcBef>
          <a:spcPts val="160"/>
        </a:spcBef>
        <a:spcAft>
          <a:spcPts val="320"/>
        </a:spcAft>
        <a:buClr>
          <a:schemeClr val="tx1"/>
        </a:buClr>
        <a:buFont typeface="Wingdings" pitchFamily="2" charset="2"/>
        <a:buChar char=""/>
        <a:defRPr sz="1440" kern="1200">
          <a:solidFill>
            <a:schemeClr val="tx1"/>
          </a:solidFill>
          <a:latin typeface="+mn-lt"/>
          <a:ea typeface="+mn-ea"/>
          <a:cs typeface="+mn-cs"/>
        </a:defRPr>
      </a:lvl3pPr>
      <a:lvl4pPr marL="694944" indent="-146304" algn="l" defTabSz="731520" rtl="0" eaLnBrk="1" latinLnBrk="0" hangingPunct="1">
        <a:lnSpc>
          <a:spcPct val="90000"/>
        </a:lnSpc>
        <a:spcBef>
          <a:spcPts val="160"/>
        </a:spcBef>
        <a:spcAft>
          <a:spcPts val="320"/>
        </a:spcAft>
        <a:buClr>
          <a:schemeClr val="tx1"/>
        </a:buClr>
        <a:buFont typeface="Wingdings" pitchFamily="2" charset="2"/>
        <a:buChar char=""/>
        <a:defRPr sz="1280" kern="1200">
          <a:solidFill>
            <a:schemeClr val="tx1"/>
          </a:solidFill>
          <a:latin typeface="+mn-lt"/>
          <a:ea typeface="+mn-ea"/>
          <a:cs typeface="+mn-cs"/>
        </a:defRPr>
      </a:lvl4pPr>
      <a:lvl5pPr marL="877824" indent="-146304" algn="l" defTabSz="731520" rtl="0" eaLnBrk="1" latinLnBrk="0" hangingPunct="1">
        <a:lnSpc>
          <a:spcPct val="90000"/>
        </a:lnSpc>
        <a:spcBef>
          <a:spcPts val="160"/>
        </a:spcBef>
        <a:spcAft>
          <a:spcPts val="320"/>
        </a:spcAft>
        <a:buClr>
          <a:schemeClr val="tx1"/>
        </a:buClr>
        <a:buFont typeface="Wingdings" pitchFamily="2" charset="2"/>
        <a:buChar char=""/>
        <a:defRPr sz="1280" kern="1200">
          <a:solidFill>
            <a:schemeClr val="tx1"/>
          </a:solidFill>
          <a:latin typeface="+mn-lt"/>
          <a:ea typeface="+mn-ea"/>
          <a:cs typeface="+mn-cs"/>
        </a:defRPr>
      </a:lvl5pPr>
      <a:lvl6pPr marL="1027680" indent="-182880" algn="l" defTabSz="731520" rtl="0" eaLnBrk="1" latinLnBrk="0" hangingPunct="1">
        <a:lnSpc>
          <a:spcPct val="90000"/>
        </a:lnSpc>
        <a:spcBef>
          <a:spcPts val="160"/>
        </a:spcBef>
        <a:spcAft>
          <a:spcPts val="320"/>
        </a:spcAft>
        <a:buClr>
          <a:schemeClr val="tx1"/>
        </a:buClr>
        <a:buFont typeface="Wingdings" pitchFamily="2" charset="2"/>
        <a:buChar char=""/>
        <a:defRPr sz="1280" kern="1200">
          <a:solidFill>
            <a:schemeClr val="tx1"/>
          </a:solidFill>
          <a:latin typeface="+mn-lt"/>
          <a:ea typeface="+mn-ea"/>
          <a:cs typeface="+mn-cs"/>
        </a:defRPr>
      </a:lvl6pPr>
      <a:lvl7pPr marL="1177440" indent="-182880" algn="l" defTabSz="731520" rtl="0" eaLnBrk="1" latinLnBrk="0" hangingPunct="1">
        <a:lnSpc>
          <a:spcPct val="90000"/>
        </a:lnSpc>
        <a:spcBef>
          <a:spcPts val="160"/>
        </a:spcBef>
        <a:spcAft>
          <a:spcPts val="320"/>
        </a:spcAft>
        <a:buClr>
          <a:schemeClr val="tx1"/>
        </a:buClr>
        <a:buFont typeface="Wingdings" pitchFamily="2" charset="2"/>
        <a:buChar char=""/>
        <a:defRPr sz="1280" kern="1200">
          <a:solidFill>
            <a:schemeClr val="tx1"/>
          </a:solidFill>
          <a:latin typeface="+mn-lt"/>
          <a:ea typeface="+mn-ea"/>
          <a:cs typeface="+mn-cs"/>
        </a:defRPr>
      </a:lvl7pPr>
      <a:lvl8pPr marL="1303200" indent="-182880" algn="l" defTabSz="731520" rtl="0" eaLnBrk="1" latinLnBrk="0" hangingPunct="1">
        <a:lnSpc>
          <a:spcPct val="90000"/>
        </a:lnSpc>
        <a:spcBef>
          <a:spcPts val="160"/>
        </a:spcBef>
        <a:spcAft>
          <a:spcPts val="320"/>
        </a:spcAft>
        <a:buClr>
          <a:schemeClr val="tx1"/>
        </a:buClr>
        <a:buFont typeface="Wingdings" pitchFamily="2" charset="2"/>
        <a:buChar char=""/>
        <a:defRPr sz="1280" kern="1200">
          <a:solidFill>
            <a:schemeClr val="tx1"/>
          </a:solidFill>
          <a:latin typeface="+mn-lt"/>
          <a:ea typeface="+mn-ea"/>
          <a:cs typeface="+mn-cs"/>
        </a:defRPr>
      </a:lvl8pPr>
      <a:lvl9pPr marL="1444960" indent="-182880" algn="l" defTabSz="731520" rtl="0" eaLnBrk="1" latinLnBrk="0" hangingPunct="1">
        <a:lnSpc>
          <a:spcPct val="90000"/>
        </a:lnSpc>
        <a:spcBef>
          <a:spcPts val="160"/>
        </a:spcBef>
        <a:spcAft>
          <a:spcPts val="320"/>
        </a:spcAft>
        <a:buClr>
          <a:schemeClr val="tx1"/>
        </a:buClr>
        <a:buFont typeface="Wingdings" pitchFamily="2" charset="2"/>
        <a:buChar char=""/>
        <a:defRPr sz="128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azm.org/"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hyperlink" Target="http://www.bethelnw.org/"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hyperlink" Target="http://www.tbshastings.org/"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tbsmahopac.org/" TargetMode="External"/><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hyperlink" Target="http://www.templeisraelcenter.org/"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hyperlink" Target="http://www.tinr.org/"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hyperlink" Target="http://www.tinw.org/"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hyperlink" Target="http://www.shaaraytefila.org/"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templesholom.com/" TargetMode="External"/><Relationship Id="rId2" Type="http://schemas.openxmlformats.org/officeDocument/2006/relationships/image" Target="../media/image107.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dental.touro.edu/" TargetMode="External"/><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hyperlink" Target="http://www.tzahalshalom.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ynj.adl.or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ujafedny.org/" TargetMode="External"/><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hyperlink" Target="http://www.urj.org/"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hyperlink" Target="http://www.uhgc.org/"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hyperlink" Target="http://www.uscj.org/"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hyperlink" Target="https://wchj.org/"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www.westchesterday.org/" TargetMode="External"/><Relationship Id="rId2" Type="http://schemas.openxmlformats.org/officeDocument/2006/relationships/image" Target="../media/image116.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hyperlink" Target="http://www.whhsny.org/"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hyperlink" Target="http://www.wjcenter.org/"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hyperlink" Target="mailto:Info@WJci.org" TargetMode="External"/><Relationship Id="rId1" Type="http://schemas.openxmlformats.org/officeDocument/2006/relationships/slideLayout" Target="../slideLayouts/slideLayout2.xml"/><Relationship Id="rId4" Type="http://schemas.openxmlformats.org/officeDocument/2006/relationships/hyperlink" Target="https://www.wjci.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areyvut.org/"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www.wjcs.com/" TargetMode="External"/><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hyperlink" Target="http://www.wrtemple.org/"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hyperlink" Target="http://www.wct.org/"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hyperlink" Target="http://www.circle.org/"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s://www.yioh.org/" TargetMode="External"/><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hyperlink" Target="https://www.yinr.or/"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hyperlink" Target="http://www.yisny.org/"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hyperlink" Target="http://www.yiwp.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bbyo.or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etamshalom.or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ettorah.org/"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bethelnr.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www.birthrightisrael.com/foundati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bluecardfund.org/"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jcconline.or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jrsem.or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ampzeke.org/"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habadrt.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chabadbedford.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habad101.com/" TargetMode="External"/><Relationship Id="rId2" Type="http://schemas.openxmlformats.org/officeDocument/2006/relationships/hyperlink" Target="http://www.jewishlarchmont.com/" TargetMode="External"/><Relationship Id="rId1" Type="http://schemas.openxmlformats.org/officeDocument/2006/relationships/slideLayout" Target="../slideLayouts/slideLayout2.xml"/><Relationship Id="rId5" Type="http://schemas.openxmlformats.org/officeDocument/2006/relationships/hyperlink" Target="http://www.chabad101.com/" TargetMode="Externa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chavurattikvah.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www.cajac.u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mailto:info@thecss.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comsynrye.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asnewroch@aol.com" TargetMode="External"/><Relationship Id="rId2" Type="http://schemas.openxmlformats.org/officeDocument/2006/relationships/hyperlink" Target="http://www.anshesholomnewrochelle.org/" TargetMode="Externa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hyperlink" Target="mailto:temple@cbyarmonk.org" TargetMode="External"/><Relationship Id="rId2" Type="http://schemas.openxmlformats.org/officeDocument/2006/relationships/hyperlink" Target="http://www.cbyarmonk.org/"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achi613.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e-w.org/"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20E-Mail:%20info@congkti.org" TargetMode="External"/><Relationship Id="rId2" Type="http://schemas.openxmlformats.org/officeDocument/2006/relationships/hyperlink" Target="http://Website:%20%20www.congkti.org" TargetMode="External"/><Relationship Id="rId1" Type="http://schemas.openxmlformats.org/officeDocument/2006/relationships/slideLayout" Target="../slideLayouts/slideLayout2.xml"/><Relationship Id="rId5" Type="http://schemas.openxmlformats.org/officeDocument/2006/relationships/hyperlink" Target="http://www.congkti.org/" TargetMode="Externa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hyperlink" Target="http://www.nykolami.org/" TargetMode="External"/><Relationship Id="rId2" Type="http://schemas.openxmlformats.org/officeDocument/2006/relationships/hyperlink" Target="mailto:info@nykolami.org" TargetMode="Externa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ourshirshalom.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sibriarcliff.org/"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www.soisrael.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dorotusa.org/"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firsthebrew.org/"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fleetwoodsynagogue.org/"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fidf.org/" TargetMode="External"/><Relationship Id="rId2" Type="http://schemas.openxmlformats.org/officeDocument/2006/relationships/hyperlink" Target="mailto:Anat.Chavkin@fidf.org"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hyperlink" Target="http://www.aipac.or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israelscouts.org/" TargetMode="External"/><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hyperlink" Target="mailto:info@fuelfortruth.org" TargetMode="External"/><Relationship Id="rId1" Type="http://schemas.openxmlformats.org/officeDocument/2006/relationships/slideLayout" Target="../slideLayouts/slideLayout2.xml"/><Relationship Id="rId4" Type="http://schemas.openxmlformats.org/officeDocument/2006/relationships/hyperlink" Target="http://www.fuelfortruth.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hcny.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hadar.org/" TargetMode="External"/><Relationship Id="rId1" Type="http://schemas.openxmlformats.org/officeDocument/2006/relationships/slideLayout" Target="../slideLayouts/slideLayout2.xml"/><Relationship Id="rId4" Type="http://schemas.openxmlformats.org/officeDocument/2006/relationships/hyperlink" Target="https://www.hadar.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hyperlink" Target="http://www.hadassah.org/Westchester"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hazon.org/" TargetMode="Externa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hebrewcongregationofsomers.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hebrewfreeburial.or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mailto:info@hfls.org" TargetMode="External"/><Relationship Id="rId1" Type="http://schemas.openxmlformats.org/officeDocument/2006/relationships/slideLayout" Target="../slideLayouts/slideLayout2.xml"/><Relationship Id="rId5" Type="http://schemas.openxmlformats.org/officeDocument/2006/relationships/hyperlink" Target="http://hfls.org/" TargetMode="External"/><Relationship Id="rId4" Type="http://schemas.openxmlformats.org/officeDocument/2006/relationships/hyperlink" Target="http://www.hfls.or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hyperlink" Target="http://www.hiwp.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jc.org/westfair"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hias.or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hillelsofwestchester.org/" TargetMode="External"/><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hhrecny.org/" TargetMode="External"/><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israelbonds.com/"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jstreet.or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jccany.or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hyperlink" Target="http://www.jbstv.or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jcch.org/" TargetMode="External"/><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jccmw.or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jdrc.org/" TargetMode="External"/><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fiscd.or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jewishedproject.org/" TargetMode="External"/><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www.jnf.org/"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jtsa.edu/" TargetMode="External"/><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www.jbls.or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keshetonline.org/" TargetMode="External"/><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kolrinahchorale.org/" TargetMode="External"/><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larchmonttemple.org/" TargetMode="External"/><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leffellschool.org/" TargetMode="External"/><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www.lpjc.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Northeast@afmda.org"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www.mishkanhaam.org/"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mkhc.org/" TargetMode="External"/><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movingtraditions.org/" TargetMode="External"/><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hyperlink" Target="http://www.mjhs.org/"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hyperlink" Target="mailto:ny@nif.org" TargetMode="External"/><Relationship Id="rId1" Type="http://schemas.openxmlformats.org/officeDocument/2006/relationships/slideLayout" Target="../slideLayouts/slideLayout2.xml"/><Relationship Id="rId4" Type="http://schemas.openxmlformats.org/officeDocument/2006/relationships/hyperlink" Target="http://www.nif.org/"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www.jewishhome.org/" TargetMode="External"/><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nymc.edu/" TargetMode="External"/><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hyperlink" Target="http://www.northeastjewishcenter.org/"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pardes.org.il/" TargetMode="External"/><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soroka.org/"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www.thepjc.org/"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newyork.pjlibrary.org/" TargetMode="External"/><Relationship Id="rId2" Type="http://schemas.openxmlformats.org/officeDocument/2006/relationships/hyperlink" Target="https://pjlibrary.org/ny" TargetMode="Externa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8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www.plazajewishcommunitychapel.org/"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hyperlink" Target="http://www.shalompcs.com/"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hyperlink" Target="http://www.riverspringliving.org/"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hyperlink" Target="http://www.roshpinah.com/"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hyperlink" Target="http://www.sanctuaryny.org/"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hyperlink" Target="http://www.sstte.org/"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hyperlink" Target="http://www.shaareitikvah.org/"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hyperlink" Target="https://www.hartman.org.i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jdc.org/"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shamesjcc.org/" TargetMode="External"/><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sinaifreesynagogue.org/" TargetMode="External"/><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sproutwestchester.org/" TargetMode="External"/><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www.standwithus.com/" TargetMode="External"/><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hyperlink" Target="http://www.steinyeshiva.org/"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ww.spacafortruth.org/" TargetMode="External"/><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tamidwestchester.org/" TargetMode="External"/><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hyperlink" Target="http://www.tba-ny.org/"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hyperlink" Target="http://www.templebetham-ny.org/"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tbect.org/" TargetMode="External"/><Relationship Id="rId2" Type="http://schemas.openxmlformats.org/officeDocument/2006/relationships/image" Target="../media/image9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750" y="4082628"/>
            <a:ext cx="5473700" cy="2919306"/>
          </a:xfrm>
          <a:prstGeom prst="rect">
            <a:avLst/>
          </a:prstGeom>
        </p:spPr>
      </p:pic>
      <p:sp>
        <p:nvSpPr>
          <p:cNvPr id="10" name="Subtitle 9"/>
          <p:cNvSpPr>
            <a:spLocks noGrp="1"/>
          </p:cNvSpPr>
          <p:nvPr>
            <p:ph type="subTitle" idx="1"/>
          </p:nvPr>
        </p:nvSpPr>
        <p:spPr>
          <a:xfrm>
            <a:off x="482600" y="7721600"/>
            <a:ext cx="6426200" cy="4368800"/>
          </a:xfrm>
        </p:spPr>
        <p:txBody>
          <a:bodyPr>
            <a:normAutofit fontScale="70000" lnSpcReduction="20000"/>
          </a:bodyPr>
          <a:lstStyle/>
          <a:p>
            <a:pPr>
              <a:lnSpc>
                <a:spcPct val="120000"/>
              </a:lnSpc>
            </a:pPr>
            <a:r>
              <a:rPr lang="en-US" sz="6600" dirty="0">
                <a:latin typeface="Arial" panose="020B0604020202020204" pitchFamily="34" charset="0"/>
                <a:cs typeface="Arial" panose="020B0604020202020204" pitchFamily="34" charset="0"/>
              </a:rPr>
              <a:t>Member Organizations and Synagogues</a:t>
            </a:r>
          </a:p>
          <a:p>
            <a:endParaRPr lang="en-US" sz="6600" dirty="0">
              <a:latin typeface="Arial" panose="020B0604020202020204" pitchFamily="34" charset="0"/>
              <a:cs typeface="Arial" panose="020B0604020202020204" pitchFamily="34" charset="0"/>
            </a:endParaRPr>
          </a:p>
          <a:p>
            <a:endParaRPr lang="en-US" sz="6600" dirty="0">
              <a:latin typeface="Arial" panose="020B0604020202020204" pitchFamily="34" charset="0"/>
              <a:cs typeface="Arial" panose="020B0604020202020204" pitchFamily="34" charset="0"/>
            </a:endParaRPr>
          </a:p>
          <a:p>
            <a:r>
              <a:rPr lang="en-US" sz="6600" dirty="0">
                <a:latin typeface="Arial" panose="020B0604020202020204" pitchFamily="34" charset="0"/>
                <a:cs typeface="Arial" panose="020B0604020202020204" pitchFamily="34" charset="0"/>
              </a:rPr>
              <a:t>www.wjcouncil.org</a:t>
            </a:r>
          </a:p>
        </p:txBody>
      </p:sp>
      <p:sp>
        <p:nvSpPr>
          <p:cNvPr id="11" name="Rectangle 10"/>
          <p:cNvSpPr/>
          <p:nvPr/>
        </p:nvSpPr>
        <p:spPr>
          <a:xfrm>
            <a:off x="787400" y="1296295"/>
            <a:ext cx="5892800" cy="1200329"/>
          </a:xfrm>
          <a:prstGeom prst="rect">
            <a:avLst/>
          </a:prstGeom>
        </p:spPr>
        <p:txBody>
          <a:bodyPr wrap="square">
            <a:spAutoFit/>
          </a:bodyPr>
          <a:lstStyle/>
          <a:p>
            <a:pPr algn="ctr"/>
            <a:r>
              <a:rPr lang="en-US" sz="7200" dirty="0">
                <a:latin typeface="Arial Rounded MT Bold" panose="020F0704030504030204" pitchFamily="34" charset="0"/>
              </a:rPr>
              <a:t>Connect-ory</a:t>
            </a:r>
          </a:p>
        </p:txBody>
      </p:sp>
    </p:spTree>
    <p:extLst>
      <p:ext uri="{BB962C8B-B14F-4D97-AF65-F5344CB8AC3E}">
        <p14:creationId xmlns:p14="http://schemas.microsoft.com/office/powerpoint/2010/main" val="1439365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3792552"/>
          </a:xfrm>
          <a:solidFill>
            <a:schemeClr val="bg2"/>
          </a:solidFill>
        </p:spPr>
        <p:txBody>
          <a:bodyPr>
            <a:normAutofit fontScale="90000"/>
          </a:bodyPr>
          <a:lstStyle/>
          <a:p>
            <a:pPr algn="ctr"/>
            <a:r>
              <a:rPr lang="en-US" sz="3600" b="1" dirty="0">
                <a:solidFill>
                  <a:schemeClr val="tx1"/>
                </a:solidFill>
              </a:rPr>
              <a:t>American Zionist Movement (AZM</a:t>
            </a:r>
            <a:r>
              <a:rPr lang="en-US" sz="3600" b="1" dirty="0" smtClean="0">
                <a:solidFill>
                  <a:schemeClr val="tx1"/>
                </a:solidFill>
              </a:rPr>
              <a:t>)</a:t>
            </a:r>
            <a:r>
              <a:rPr lang="en-US" b="1" dirty="0" smtClean="0">
                <a:solidFill>
                  <a:schemeClr val="tx1"/>
                </a:solidFill>
              </a:rPr>
              <a:t/>
            </a:r>
            <a:br>
              <a:rPr lang="en-US" b="1" dirty="0" smtClean="0">
                <a:solidFill>
                  <a:schemeClr val="tx1"/>
                </a:solidFill>
              </a:rPr>
            </a:br>
            <a:r>
              <a:rPr lang="en-US" sz="2000" dirty="0">
                <a:solidFill>
                  <a:schemeClr val="tx1"/>
                </a:solidFill>
              </a:rPr>
              <a:t/>
            </a:r>
            <a:br>
              <a:rPr lang="en-US" sz="2000" dirty="0">
                <a:solidFill>
                  <a:schemeClr val="tx1"/>
                </a:solidFill>
              </a:rPr>
            </a:br>
            <a:r>
              <a:rPr lang="en-US" sz="2400" dirty="0">
                <a:solidFill>
                  <a:schemeClr val="tx1"/>
                </a:solidFill>
              </a:rPr>
              <a:t>40 Wall Street, Suite 706</a:t>
            </a:r>
            <a:br>
              <a:rPr lang="en-US" sz="2400" dirty="0">
                <a:solidFill>
                  <a:schemeClr val="tx1"/>
                </a:solidFill>
              </a:rPr>
            </a:br>
            <a:r>
              <a:rPr lang="en-US" sz="2400" dirty="0">
                <a:solidFill>
                  <a:schemeClr val="tx1"/>
                </a:solidFill>
              </a:rPr>
              <a:t>New York, NY 10005</a:t>
            </a:r>
            <a:br>
              <a:rPr lang="en-US" sz="2400" dirty="0">
                <a:solidFill>
                  <a:schemeClr val="tx1"/>
                </a:solidFill>
              </a:rPr>
            </a:br>
            <a:r>
              <a:rPr lang="en-US" sz="2400" dirty="0">
                <a:solidFill>
                  <a:schemeClr val="tx1"/>
                </a:solidFill>
              </a:rPr>
              <a:t>Website: </a:t>
            </a:r>
            <a:r>
              <a:rPr lang="en-US" sz="2400" dirty="0" smtClean="0">
                <a:solidFill>
                  <a:schemeClr val="tx1"/>
                </a:solidFill>
              </a:rPr>
              <a:t>www.azm.org </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azm@Azm.org</a:t>
            </a:r>
            <a:r>
              <a:rPr lang="en-US" sz="2400" dirty="0">
                <a:solidFill>
                  <a:schemeClr val="tx1"/>
                </a:solidFill>
              </a:rPr>
              <a:t/>
            </a:r>
            <a:br>
              <a:rPr lang="en-US" sz="2400" dirty="0">
                <a:solidFill>
                  <a:schemeClr val="tx1"/>
                </a:solidFill>
              </a:rPr>
            </a:br>
            <a:r>
              <a:rPr lang="en-US" sz="2400" dirty="0">
                <a:solidFill>
                  <a:schemeClr val="tx1"/>
                </a:solidFill>
              </a:rPr>
              <a:t>Phone: 212-318-6100</a:t>
            </a:r>
            <a:br>
              <a:rPr lang="en-US" sz="2400" dirty="0">
                <a:solidFill>
                  <a:schemeClr val="tx1"/>
                </a:solidFill>
              </a:rPr>
            </a:br>
            <a:r>
              <a:rPr lang="en-US" sz="2400" dirty="0">
                <a:solidFill>
                  <a:schemeClr val="tx1"/>
                </a:solidFill>
              </a:rPr>
              <a:t>President: Deborah Isaac</a:t>
            </a:r>
            <a:br>
              <a:rPr lang="en-US" sz="2400" dirty="0">
                <a:solidFill>
                  <a:schemeClr val="tx1"/>
                </a:solidFill>
              </a:rPr>
            </a:br>
            <a:r>
              <a:rPr lang="en-US" sz="2400" dirty="0">
                <a:solidFill>
                  <a:schemeClr val="tx1"/>
                </a:solidFill>
              </a:rPr>
              <a:t>Executive Director: Herbert Block</a:t>
            </a:r>
            <a:br>
              <a:rPr lang="en-US" sz="2400" dirty="0">
                <a:solidFill>
                  <a:schemeClr val="tx1"/>
                </a:solidFill>
              </a:rPr>
            </a:br>
            <a:r>
              <a:rPr lang="en-US" sz="2400" dirty="0">
                <a:solidFill>
                  <a:schemeClr val="tx1"/>
                </a:solidFill>
              </a:rPr>
              <a:t>National Program and Communications Director: </a:t>
            </a:r>
            <a:r>
              <a:rPr lang="en-US" sz="2400" dirty="0" smtClean="0">
                <a:solidFill>
                  <a:schemeClr val="tx1"/>
                </a:solidFill>
              </a:rPr>
              <a:t/>
            </a:r>
            <a:br>
              <a:rPr lang="en-US" sz="2400" dirty="0" smtClean="0">
                <a:solidFill>
                  <a:schemeClr val="tx1"/>
                </a:solidFill>
              </a:rPr>
            </a:br>
            <a:r>
              <a:rPr lang="en-US" sz="2400" dirty="0" smtClean="0">
                <a:solidFill>
                  <a:schemeClr val="tx1"/>
                </a:solidFill>
              </a:rPr>
              <a:t>Alicia </a:t>
            </a:r>
            <a:r>
              <a:rPr lang="en-US" sz="2400" dirty="0">
                <a:solidFill>
                  <a:schemeClr val="tx1"/>
                </a:solidFill>
              </a:rPr>
              <a:t>Post</a:t>
            </a: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3" name="Rectangle 2"/>
          <p:cNvSpPr/>
          <p:nvPr/>
        </p:nvSpPr>
        <p:spPr>
          <a:xfrm>
            <a:off x="414732" y="4780896"/>
            <a:ext cx="6638135" cy="6017032"/>
          </a:xfrm>
          <a:prstGeom prst="rect">
            <a:avLst/>
          </a:prstGeom>
        </p:spPr>
        <p:txBody>
          <a:bodyPr wrap="square">
            <a:spAutoFit/>
          </a:bodyPr>
          <a:lstStyle/>
          <a:p>
            <a:pPr algn="just">
              <a:lnSpc>
                <a:spcPts val="2200"/>
              </a:lnSpc>
            </a:pPr>
            <a:r>
              <a:rPr lang="en-US" sz="2000" dirty="0">
                <a:solidFill>
                  <a:schemeClr val="bg1"/>
                </a:solidFill>
                <a:ea typeface="Calibri" panose="020F0502020204030204" pitchFamily="34" charset="0"/>
                <a:cs typeface="Times New Roman" panose="02020603050405020304" pitchFamily="18" charset="0"/>
              </a:rPr>
              <a:t>The American Zionist Movement (AZM) is comprised of 39 national Jewish Zionist organizations and works across a broad ideological, political and religious spectrum linking the American Jewish community together in support of Israel, Zionism and the Jewish people. </a:t>
            </a:r>
          </a:p>
          <a:p>
            <a:pPr algn="just">
              <a:lnSpc>
                <a:spcPts val="2200"/>
              </a:lnSpc>
            </a:pPr>
            <a:r>
              <a:rPr lang="en-US" sz="2000" dirty="0">
                <a:solidFill>
                  <a:schemeClr val="bg1"/>
                </a:solidFill>
                <a:ea typeface="Calibri" panose="020F0502020204030204" pitchFamily="34" charset="0"/>
                <a:cs typeface="Times New Roman" panose="02020603050405020304" pitchFamily="18" charset="0"/>
              </a:rPr>
              <a:t>AZM is the U.S. Zionist Federation in the World Zionist Organization.</a:t>
            </a:r>
          </a:p>
          <a:p>
            <a:pPr algn="just">
              <a:lnSpc>
                <a:spcPts val="2200"/>
              </a:lnSpc>
            </a:pPr>
            <a:r>
              <a:rPr lang="en-US" sz="2000" dirty="0">
                <a:solidFill>
                  <a:schemeClr val="bg1"/>
                </a:solidFill>
                <a:ea typeface="Calibri" panose="020F0502020204030204" pitchFamily="34" charset="0"/>
                <a:cs typeface="Times New Roman" panose="02020603050405020304" pitchFamily="18" charset="0"/>
              </a:rPr>
              <a:t> </a:t>
            </a:r>
          </a:p>
          <a:p>
            <a:pPr algn="just">
              <a:lnSpc>
                <a:spcPts val="2200"/>
              </a:lnSpc>
            </a:pPr>
            <a:r>
              <a:rPr lang="en-US" sz="2000" b="1" dirty="0">
                <a:solidFill>
                  <a:schemeClr val="bg1"/>
                </a:solidFill>
                <a:ea typeface="Calibri" panose="020F0502020204030204" pitchFamily="34" charset="0"/>
                <a:cs typeface="Times New Roman" panose="02020603050405020304" pitchFamily="18" charset="0"/>
              </a:rPr>
              <a:t>STRENGTHENING SUPPORT FOR ISRAEL, THE JEWISH PEOPLE AND ZIONISM</a:t>
            </a:r>
            <a:endParaRPr lang="en-US" sz="2000" dirty="0">
              <a:solidFill>
                <a:schemeClr val="bg1"/>
              </a:solidFill>
              <a:ea typeface="Calibri" panose="020F0502020204030204" pitchFamily="34" charset="0"/>
              <a:cs typeface="Times New Roman" panose="02020603050405020304" pitchFamily="18" charset="0"/>
            </a:endParaRPr>
          </a:p>
          <a:p>
            <a:pPr algn="just">
              <a:lnSpc>
                <a:spcPts val="2200"/>
              </a:lnSpc>
            </a:pPr>
            <a:r>
              <a:rPr lang="en-US" sz="2000" dirty="0">
                <a:solidFill>
                  <a:schemeClr val="bg1"/>
                </a:solidFill>
                <a:ea typeface="Calibri" panose="020F0502020204030204" pitchFamily="34" charset="0"/>
                <a:cs typeface="Times New Roman" panose="02020603050405020304" pitchFamily="18" charset="0"/>
              </a:rPr>
              <a:t> </a:t>
            </a:r>
          </a:p>
          <a:p>
            <a:pPr algn="just">
              <a:lnSpc>
                <a:spcPts val="2200"/>
              </a:lnSpc>
            </a:pPr>
            <a:r>
              <a:rPr lang="en-US" sz="2000" dirty="0">
                <a:solidFill>
                  <a:schemeClr val="bg1"/>
                </a:solidFill>
                <a:ea typeface="Calibri" panose="020F0502020204030204" pitchFamily="34" charset="0"/>
                <a:cs typeface="Times New Roman" panose="02020603050405020304" pitchFamily="18" charset="0"/>
              </a:rPr>
              <a:t>The American Zionist Movement (AZM) works to promote and defend Zionism in the United States; to deepen and expand the active relationship of the American Jewish Community to Zionism in a contemporary context; to facilitate dialogue and collaboration among Zionist organizations through and with the AZM; and to be the central hub for Zionist resources in America.</a:t>
            </a:r>
          </a:p>
          <a:p>
            <a:pPr algn="just">
              <a:lnSpc>
                <a:spcPts val="2200"/>
              </a:lnSpc>
            </a:pPr>
            <a:r>
              <a:rPr lang="en-US" sz="2000" dirty="0">
                <a:solidFill>
                  <a:schemeClr val="bg1"/>
                </a:solidFill>
                <a:ea typeface="Calibri" panose="020F0502020204030204" pitchFamily="34" charset="0"/>
                <a:cs typeface="Times New Roman" panose="02020603050405020304" pitchFamily="18" charset="0"/>
              </a:rPr>
              <a:t> </a:t>
            </a:r>
          </a:p>
          <a:p>
            <a:pPr algn="just">
              <a:lnSpc>
                <a:spcPts val="2200"/>
              </a:lnSpc>
            </a:pPr>
            <a:r>
              <a:rPr lang="en-US" sz="2000" dirty="0">
                <a:solidFill>
                  <a:schemeClr val="bg1"/>
                </a:solidFill>
                <a:ea typeface="Calibri" panose="020F0502020204030204" pitchFamily="34" charset="0"/>
                <a:cs typeface="Times New Roman" panose="02020603050405020304" pitchFamily="18" charset="0"/>
              </a:rPr>
              <a:t>The American Zionist Movement is a registered 501(c)(3) organization</a:t>
            </a:r>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9336" y="11636678"/>
            <a:ext cx="1672727" cy="939515"/>
          </a:xfrm>
          <a:prstGeom prst="rect">
            <a:avLst/>
          </a:prstGeom>
        </p:spPr>
      </p:pic>
      <p:sp>
        <p:nvSpPr>
          <p:cNvPr id="5" name="Rectangle 4"/>
          <p:cNvSpPr/>
          <p:nvPr/>
        </p:nvSpPr>
        <p:spPr>
          <a:xfrm>
            <a:off x="2910228" y="11113810"/>
            <a:ext cx="1570943" cy="369332"/>
          </a:xfrm>
          <a:prstGeom prst="rect">
            <a:avLst/>
          </a:prstGeom>
        </p:spPr>
        <p:txBody>
          <a:bodyPr wrap="none">
            <a:spAutoFit/>
          </a:bodyPr>
          <a:lstStyle/>
          <a:p>
            <a:r>
              <a:rPr lang="en-US" u="sng" dirty="0">
                <a:hlinkClick r:id="rId2"/>
              </a:rPr>
              <a:t>www.azm.org</a:t>
            </a:r>
            <a:r>
              <a:rPr lang="en-US" dirty="0"/>
              <a:t> </a:t>
            </a:r>
          </a:p>
        </p:txBody>
      </p:sp>
    </p:spTree>
    <p:extLst>
      <p:ext uri="{BB962C8B-B14F-4D97-AF65-F5344CB8AC3E}">
        <p14:creationId xmlns:p14="http://schemas.microsoft.com/office/powerpoint/2010/main" val="221560815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9467"/>
            <a:ext cx="7315200" cy="5610280"/>
          </a:xfrm>
          <a:solidFill>
            <a:schemeClr val="bg2"/>
          </a:solidFill>
        </p:spPr>
        <p:txBody>
          <a:bodyPr>
            <a:noAutofit/>
          </a:bodyPr>
          <a:lstStyle/>
          <a:p>
            <a:pPr algn="ctr"/>
            <a:r>
              <a:rPr lang="en-US" b="1" dirty="0">
                <a:solidFill>
                  <a:schemeClr val="tx1"/>
                </a:solidFill>
              </a:rPr>
              <a:t>Temple Beth El of </a:t>
            </a:r>
            <a:r>
              <a:rPr lang="en-US" b="1" dirty="0" smtClean="0">
                <a:solidFill>
                  <a:schemeClr val="tx1"/>
                </a:solidFill>
              </a:rPr>
              <a:t>Northern </a:t>
            </a:r>
            <a:r>
              <a:rPr lang="en-US" b="1" dirty="0">
                <a:solidFill>
                  <a:schemeClr val="tx1"/>
                </a:solidFill>
              </a:rPr>
              <a:t>Westchester-Chappaqua</a:t>
            </a:r>
            <a:r>
              <a:rPr lang="en-US" sz="2400" dirty="0">
                <a:solidFill>
                  <a:schemeClr val="tx1"/>
                </a:solidFill>
              </a:rPr>
              <a:t/>
            </a:r>
            <a:br>
              <a:rPr lang="en-US" sz="2400" dirty="0">
                <a:solidFill>
                  <a:schemeClr val="tx1"/>
                </a:solidFill>
              </a:rPr>
            </a:br>
            <a:r>
              <a:rPr lang="en-US" sz="2400" dirty="0" smtClean="0">
                <a:solidFill>
                  <a:schemeClr val="tx1"/>
                </a:solidFill>
              </a:rPr>
              <a:t>Reform</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220 South Bedford Road</a:t>
            </a:r>
            <a:br>
              <a:rPr lang="en-US" sz="2400" dirty="0">
                <a:solidFill>
                  <a:schemeClr val="tx1"/>
                </a:solidFill>
              </a:rPr>
            </a:br>
            <a:r>
              <a:rPr lang="en-US" sz="2400" dirty="0">
                <a:solidFill>
                  <a:schemeClr val="tx1"/>
                </a:solidFill>
              </a:rPr>
              <a:t>Chappaqua, NY 10514</a:t>
            </a:r>
            <a:br>
              <a:rPr lang="en-US" sz="2400" dirty="0">
                <a:solidFill>
                  <a:schemeClr val="tx1"/>
                </a:solidFill>
              </a:rPr>
            </a:br>
            <a:r>
              <a:rPr lang="en-US" sz="2400" dirty="0">
                <a:solidFill>
                  <a:schemeClr val="tx1"/>
                </a:solidFill>
              </a:rPr>
              <a:t>Phone: 914-238-3928</a:t>
            </a:r>
            <a:br>
              <a:rPr lang="en-US" sz="2400" dirty="0">
                <a:solidFill>
                  <a:schemeClr val="tx1"/>
                </a:solidFill>
              </a:rPr>
            </a:br>
            <a:r>
              <a:rPr lang="en-US" sz="2400" dirty="0">
                <a:solidFill>
                  <a:schemeClr val="tx1"/>
                </a:solidFill>
              </a:rPr>
              <a:t>Religious School: 914-238-5641</a:t>
            </a:r>
            <a:br>
              <a:rPr lang="en-US" sz="2400" dirty="0">
                <a:solidFill>
                  <a:schemeClr val="tx1"/>
                </a:solidFill>
              </a:rPr>
            </a:br>
            <a:r>
              <a:rPr lang="en-US" sz="2400" dirty="0">
                <a:solidFill>
                  <a:schemeClr val="tx1"/>
                </a:solidFill>
              </a:rPr>
              <a:t>Nursery School: 914-238-5735</a:t>
            </a:r>
            <a:br>
              <a:rPr lang="en-US" sz="2400" dirty="0">
                <a:solidFill>
                  <a:schemeClr val="tx1"/>
                </a:solidFill>
              </a:rPr>
            </a:br>
            <a:r>
              <a:rPr lang="en-US" sz="2400" dirty="0">
                <a:solidFill>
                  <a:schemeClr val="tx1"/>
                </a:solidFill>
              </a:rPr>
              <a:t>Fax: 914-238-4030</a:t>
            </a:r>
            <a:br>
              <a:rPr lang="en-US" sz="2400" dirty="0">
                <a:solidFill>
                  <a:schemeClr val="tx1"/>
                </a:solidFill>
              </a:rPr>
            </a:br>
            <a:r>
              <a:rPr lang="en-US" sz="2400" dirty="0">
                <a:solidFill>
                  <a:schemeClr val="tx1"/>
                </a:solidFill>
              </a:rPr>
              <a:t>Website: www.bethelnw.org</a:t>
            </a:r>
            <a:br>
              <a:rPr lang="en-US" sz="2400" dirty="0">
                <a:solidFill>
                  <a:schemeClr val="tx1"/>
                </a:solidFill>
              </a:rPr>
            </a:br>
            <a:r>
              <a:rPr lang="en-US" sz="2400" dirty="0">
                <a:solidFill>
                  <a:schemeClr val="tx1"/>
                </a:solidFill>
              </a:rPr>
              <a:t>E-Mail: temple@bethelnw.org</a:t>
            </a:r>
            <a:br>
              <a:rPr lang="en-US" sz="2400" dirty="0">
                <a:solidFill>
                  <a:schemeClr val="tx1"/>
                </a:solidFill>
              </a:rPr>
            </a:br>
            <a:r>
              <a:rPr lang="en-US" sz="2400" dirty="0">
                <a:solidFill>
                  <a:schemeClr val="tx1"/>
                </a:solidFill>
              </a:rPr>
              <a:t>Senior Rabbi: Jonathan Jaffe</a:t>
            </a:r>
            <a:br>
              <a:rPr lang="en-US" sz="2400" dirty="0">
                <a:solidFill>
                  <a:schemeClr val="tx1"/>
                </a:solidFill>
              </a:rPr>
            </a:br>
            <a:r>
              <a:rPr lang="en-US" sz="2400" dirty="0">
                <a:solidFill>
                  <a:schemeClr val="tx1"/>
                </a:solidFill>
              </a:rPr>
              <a:t>Rabbi Educator: Maura H. Linzer</a:t>
            </a:r>
            <a:br>
              <a:rPr lang="en-US" sz="2400" dirty="0">
                <a:solidFill>
                  <a:schemeClr val="tx1"/>
                </a:solidFill>
              </a:rPr>
            </a:br>
            <a:r>
              <a:rPr lang="en-US" sz="2400" dirty="0">
                <a:solidFill>
                  <a:schemeClr val="tx1"/>
                </a:solidFill>
              </a:rPr>
              <a:t>Senior Cantor: Elizabeth Sternlieb</a:t>
            </a:r>
            <a:br>
              <a:rPr lang="en-US" sz="2400" dirty="0">
                <a:solidFill>
                  <a:schemeClr val="tx1"/>
                </a:solidFill>
              </a:rPr>
            </a:br>
            <a:r>
              <a:rPr lang="en-US" sz="2400" dirty="0">
                <a:solidFill>
                  <a:schemeClr val="tx1"/>
                </a:solidFill>
              </a:rPr>
              <a:t>Nursery School Director: Hope Blauner</a:t>
            </a:r>
            <a:br>
              <a:rPr lang="en-US" sz="2400" dirty="0">
                <a:solidFill>
                  <a:schemeClr val="tx1"/>
                </a:solidFill>
              </a:rPr>
            </a:br>
            <a:r>
              <a:rPr lang="en-US" sz="2400" dirty="0">
                <a:solidFill>
                  <a:schemeClr val="tx1"/>
                </a:solidFill>
              </a:rPr>
              <a:t>Executive Director: Gennifer Kelly</a:t>
            </a:r>
          </a:p>
        </p:txBody>
      </p:sp>
      <p:sp>
        <p:nvSpPr>
          <p:cNvPr id="4" name="Rectangle 3"/>
          <p:cNvSpPr/>
          <p:nvPr/>
        </p:nvSpPr>
        <p:spPr>
          <a:xfrm>
            <a:off x="324852" y="6150193"/>
            <a:ext cx="6817895" cy="3693319"/>
          </a:xfrm>
          <a:prstGeom prst="rect">
            <a:avLst/>
          </a:prstGeom>
        </p:spPr>
        <p:txBody>
          <a:bodyPr wrap="square">
            <a:spAutoFit/>
          </a:bodyPr>
          <a:lstStyle/>
          <a:p>
            <a:pPr algn="just"/>
            <a:r>
              <a:rPr lang="en-US" dirty="0">
                <a:solidFill>
                  <a:srgbClr val="000000"/>
                </a:solidFill>
                <a:ea typeface="Times New Roman" panose="02020603050405020304" pitchFamily="18" charset="0"/>
              </a:rPr>
              <a:t>Temple Beth El, “House of God”, is a Reform synagogue. While Reform in orientation, the Temple practices liberal Judaism within an atmosphere that is warm and traditional. The Temple, which is affiliated with </a:t>
            </a:r>
            <a:r>
              <a:rPr lang="en-US" dirty="0" smtClean="0">
                <a:solidFill>
                  <a:srgbClr val="000000"/>
                </a:solidFill>
                <a:ea typeface="Times New Roman" panose="02020603050405020304" pitchFamily="18" charset="0"/>
              </a:rPr>
              <a:t>the Union for Reform Judaism, </a:t>
            </a:r>
            <a:r>
              <a:rPr lang="en-US" dirty="0">
                <a:solidFill>
                  <a:srgbClr val="000000"/>
                </a:solidFill>
                <a:ea typeface="Times New Roman" panose="02020603050405020304" pitchFamily="18" charset="0"/>
              </a:rPr>
              <a:t>strives to be a center for religious observance, for Hebrew and cultural education, and for family and social life.</a:t>
            </a:r>
            <a:endParaRPr lang="en-US" sz="2000" dirty="0">
              <a:ea typeface="Times New Roman" panose="02020603050405020304" pitchFamily="18" charset="0"/>
            </a:endParaRPr>
          </a:p>
          <a:p>
            <a:pPr algn="just"/>
            <a:r>
              <a:rPr lang="en-US" dirty="0">
                <a:solidFill>
                  <a:srgbClr val="000000"/>
                </a:solidFill>
                <a:ea typeface="Times New Roman" panose="02020603050405020304" pitchFamily="18" charset="0"/>
              </a:rPr>
              <a:t>Temple Beth El is open year round to its congregants and many visitors. Celebration of each of the holidays on the Jewish calendar enables the congregation to experience and become part of the history and traditions of Judaism, to share these with friends and neighbors, and to strengthen Jewish identity. For members drawn to activity and service there are ample opportunities for doing mitzvot for the Temple and our community through our Sisterhood and Men’s Club</a:t>
            </a:r>
            <a:r>
              <a:rPr lang="en-US" b="1" dirty="0">
                <a:solidFill>
                  <a:srgbClr val="000000"/>
                </a:solidFill>
                <a:ea typeface="Times New Roman" panose="02020603050405020304" pitchFamily="18" charset="0"/>
              </a:rPr>
              <a:t>.</a:t>
            </a:r>
            <a:endParaRPr lang="en-US" sz="2000" dirty="0">
              <a:effectLst/>
              <a:ea typeface="Times New Roman" panose="02020603050405020304" pitchFamily="18" charset="0"/>
            </a:endParaRPr>
          </a:p>
        </p:txBody>
      </p:sp>
      <p:sp>
        <p:nvSpPr>
          <p:cNvPr id="5" name="Rectangle 4"/>
          <p:cNvSpPr/>
          <p:nvPr/>
        </p:nvSpPr>
        <p:spPr>
          <a:xfrm>
            <a:off x="2729679" y="10551067"/>
            <a:ext cx="2008242" cy="369332"/>
          </a:xfrm>
          <a:prstGeom prst="rect">
            <a:avLst/>
          </a:prstGeom>
        </p:spPr>
        <p:txBody>
          <a:bodyPr wrap="none">
            <a:spAutoFit/>
          </a:bodyPr>
          <a:lstStyle/>
          <a:p>
            <a:r>
              <a:rPr lang="en-US" dirty="0" smtClean="0">
                <a:hlinkClick r:id="rId2"/>
              </a:rPr>
              <a:t>www.bethelnw.org</a:t>
            </a: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33" y="11213682"/>
            <a:ext cx="4080933" cy="1208976"/>
          </a:xfrm>
          <a:prstGeom prst="rect">
            <a:avLst/>
          </a:prstGeom>
        </p:spPr>
      </p:pic>
    </p:spTree>
    <p:extLst>
      <p:ext uri="{BB962C8B-B14F-4D97-AF65-F5344CB8AC3E}">
        <p14:creationId xmlns:p14="http://schemas.microsoft.com/office/powerpoint/2010/main" val="247810189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smtClean="0">
                <a:solidFill>
                  <a:schemeClr val="tx1"/>
                </a:solidFill>
              </a:rPr>
              <a:t>Temple </a:t>
            </a:r>
            <a:r>
              <a:rPr lang="en-US" b="1" dirty="0">
                <a:solidFill>
                  <a:schemeClr val="tx1"/>
                </a:solidFill>
              </a:rPr>
              <a:t>Beth Shalom - Hastings</a:t>
            </a:r>
            <a:r>
              <a:rPr lang="en-US" sz="2400" dirty="0">
                <a:solidFill>
                  <a:schemeClr val="tx1"/>
                </a:solidFill>
              </a:rPr>
              <a:t/>
            </a:r>
            <a:br>
              <a:rPr lang="en-US" sz="2400" dirty="0">
                <a:solidFill>
                  <a:schemeClr val="tx1"/>
                </a:solidFill>
              </a:rPr>
            </a:br>
            <a:r>
              <a:rPr lang="en-US" sz="2400" dirty="0">
                <a:solidFill>
                  <a:schemeClr val="tx1"/>
                </a:solidFill>
              </a:rPr>
              <a:t>Reform</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740 North Broadway Hastings-on-Hudson, NY 10706 Phone: 914-479-5360 Fax: 914-479-5364</a:t>
            </a:r>
            <a:br>
              <a:rPr lang="en-US" sz="2400" dirty="0">
                <a:solidFill>
                  <a:schemeClr val="tx1"/>
                </a:solidFill>
              </a:rPr>
            </a:br>
            <a:r>
              <a:rPr lang="en-US" sz="2400" dirty="0" smtClean="0">
                <a:solidFill>
                  <a:schemeClr val="tx1"/>
                </a:solidFill>
              </a:rPr>
              <a:t>Website</a:t>
            </a:r>
            <a:r>
              <a:rPr lang="en-US" sz="2400" dirty="0">
                <a:solidFill>
                  <a:schemeClr val="tx1"/>
                </a:solidFill>
              </a:rPr>
              <a:t>: www.tbshastings.org</a:t>
            </a:r>
            <a:br>
              <a:rPr lang="en-US" sz="2400" dirty="0">
                <a:solidFill>
                  <a:schemeClr val="tx1"/>
                </a:solidFill>
              </a:rPr>
            </a:br>
            <a:r>
              <a:rPr lang="en-US" sz="2400" dirty="0" smtClean="0">
                <a:solidFill>
                  <a:schemeClr val="tx1"/>
                </a:solidFill>
              </a:rPr>
              <a:t>E-Mail</a:t>
            </a:r>
            <a:r>
              <a:rPr lang="en-US" sz="2400" dirty="0">
                <a:solidFill>
                  <a:schemeClr val="tx1"/>
                </a:solidFill>
              </a:rPr>
              <a:t>: info@tbshastings.org</a:t>
            </a:r>
            <a:br>
              <a:rPr lang="en-US" sz="2400" dirty="0">
                <a:solidFill>
                  <a:schemeClr val="tx1"/>
                </a:solidFill>
              </a:rPr>
            </a:br>
            <a:r>
              <a:rPr lang="en-US" sz="2400" dirty="0" smtClean="0">
                <a:solidFill>
                  <a:schemeClr val="tx1"/>
                </a:solidFill>
              </a:rPr>
              <a:t>Rabbi</a:t>
            </a:r>
            <a:r>
              <a:rPr lang="en-US" sz="2400" dirty="0">
                <a:solidFill>
                  <a:schemeClr val="tx1"/>
                </a:solidFill>
              </a:rPr>
              <a:t>: Edward Schecter Cantor: Robin Joseph Executive Director of Education</a:t>
            </a:r>
            <a:br>
              <a:rPr lang="en-US" sz="2400" dirty="0">
                <a:solidFill>
                  <a:schemeClr val="tx1"/>
                </a:solidFill>
              </a:rPr>
            </a:br>
            <a:r>
              <a:rPr lang="en-US" sz="2400" dirty="0">
                <a:solidFill>
                  <a:schemeClr val="tx1"/>
                </a:solidFill>
              </a:rPr>
              <a:t>and Programming: Judith Michael</a:t>
            </a:r>
            <a:br>
              <a:rPr lang="en-US" sz="2400" dirty="0">
                <a:solidFill>
                  <a:schemeClr val="tx1"/>
                </a:solidFill>
              </a:rPr>
            </a:br>
            <a:r>
              <a:rPr lang="en-US" sz="2400" dirty="0" smtClean="0">
                <a:solidFill>
                  <a:schemeClr val="tx1"/>
                </a:solidFill>
              </a:rPr>
              <a:t>Temple </a:t>
            </a:r>
            <a:r>
              <a:rPr lang="en-US" sz="2400" dirty="0">
                <a:solidFill>
                  <a:schemeClr val="tx1"/>
                </a:solidFill>
              </a:rPr>
              <a:t>Administrator: </a:t>
            </a:r>
            <a:r>
              <a:rPr lang="en-US" sz="2400" dirty="0">
                <a:solidFill>
                  <a:schemeClr val="tx1"/>
                </a:solidFill>
              </a:rPr>
              <a:t>Kate </a:t>
            </a:r>
            <a:r>
              <a:rPr lang="en-US" sz="2400" dirty="0" err="1" smtClean="0">
                <a:solidFill>
                  <a:schemeClr val="tx1"/>
                </a:solidFill>
              </a:rPr>
              <a:t>LoewengarT</a:t>
            </a:r>
            <a:r>
              <a:rPr lang="en-US" sz="2400" smtClean="0">
                <a:solidFill>
                  <a:schemeClr val="tx1"/>
                </a:solidFill>
              </a:rPr>
              <a:t> </a:t>
            </a:r>
            <a:br>
              <a:rPr lang="en-US" sz="2400" smtClean="0">
                <a:solidFill>
                  <a:schemeClr val="tx1"/>
                </a:solidFill>
              </a:rPr>
            </a:br>
            <a:r>
              <a:rPr lang="en-US" sz="2400" smtClean="0">
                <a:solidFill>
                  <a:schemeClr val="tx1"/>
                </a:solidFill>
              </a:rPr>
              <a:t>Email: kateL@tbshastings.org</a:t>
            </a:r>
            <a:endParaRPr lang="en-US" sz="2400" dirty="0">
              <a:solidFill>
                <a:schemeClr val="tx1"/>
              </a:solidFill>
            </a:endParaRPr>
          </a:p>
        </p:txBody>
      </p:sp>
      <p:sp>
        <p:nvSpPr>
          <p:cNvPr id="3" name="Rectangle 2"/>
          <p:cNvSpPr/>
          <p:nvPr/>
        </p:nvSpPr>
        <p:spPr>
          <a:xfrm>
            <a:off x="1651000" y="12207502"/>
            <a:ext cx="4165600"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449179" y="5360131"/>
            <a:ext cx="6160168" cy="1320361"/>
          </a:xfrm>
          <a:prstGeom prst="rect">
            <a:avLst/>
          </a:prstGeom>
        </p:spPr>
        <p:txBody>
          <a:bodyPr wrap="square">
            <a:spAutoFit/>
          </a:bodyPr>
          <a:lstStyle/>
          <a:p>
            <a:pPr algn="just">
              <a:lnSpc>
                <a:spcPct val="103000"/>
              </a:lnSpc>
            </a:pPr>
            <a:r>
              <a:rPr lang="en-US" sz="2000" dirty="0">
                <a:solidFill>
                  <a:schemeClr val="bg1"/>
                </a:solidFill>
                <a:ea typeface="Arial" panose="020B0604020202020204" pitchFamily="34" charset="0"/>
              </a:rPr>
              <a:t>This liberal congregation welcomes all. The congregation offers a nursery school, religious school, and a full range of adult programs. It is handicapped accessible.</a:t>
            </a:r>
            <a:endParaRPr lang="en-US" sz="2000" dirty="0">
              <a:solidFill>
                <a:schemeClr val="bg1"/>
              </a:solidFill>
              <a:ea typeface="Times New Roman" panose="02020603050405020304" pitchFamily="18" charset="0"/>
            </a:endParaRPr>
          </a:p>
          <a:p>
            <a:r>
              <a:rPr lang="en-US" dirty="0">
                <a:solidFill>
                  <a:schemeClr val="bg1"/>
                </a:solidFill>
                <a:latin typeface="Times New Roman" panose="02020603050405020304" pitchFamily="18" charset="0"/>
                <a:ea typeface="Times New Roman" panose="02020603050405020304" pitchFamily="18" charset="0"/>
              </a:rPr>
              <a:t> </a:t>
            </a:r>
          </a:p>
        </p:txBody>
      </p:sp>
      <p:sp>
        <p:nvSpPr>
          <p:cNvPr id="5" name="Rectangle 4"/>
          <p:cNvSpPr/>
          <p:nvPr/>
        </p:nvSpPr>
        <p:spPr>
          <a:xfrm>
            <a:off x="2626926" y="10297067"/>
            <a:ext cx="2213748" cy="369332"/>
          </a:xfrm>
          <a:prstGeom prst="rect">
            <a:avLst/>
          </a:prstGeom>
        </p:spPr>
        <p:txBody>
          <a:bodyPr wrap="none">
            <a:spAutoFit/>
          </a:bodyPr>
          <a:lstStyle/>
          <a:p>
            <a:r>
              <a:rPr lang="en-US" dirty="0" smtClean="0">
                <a:hlinkClick r:id="rId2"/>
              </a:rPr>
              <a:t>www.tbshastings.org</a:t>
            </a:r>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466" y="11104870"/>
            <a:ext cx="4322233" cy="959600"/>
          </a:xfrm>
          <a:prstGeom prst="rect">
            <a:avLst/>
          </a:prstGeom>
        </p:spPr>
      </p:pic>
    </p:spTree>
    <p:extLst>
      <p:ext uri="{BB962C8B-B14F-4D97-AF65-F5344CB8AC3E}">
        <p14:creationId xmlns:p14="http://schemas.microsoft.com/office/powerpoint/2010/main" val="399092651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Autofit/>
          </a:bodyPr>
          <a:lstStyle/>
          <a:p>
            <a:pPr algn="ctr">
              <a:lnSpc>
                <a:spcPct val="100000"/>
              </a:lnSpc>
            </a:pPr>
            <a:r>
              <a:rPr lang="en-US" b="1" dirty="0">
                <a:solidFill>
                  <a:schemeClr val="tx1"/>
                </a:solidFill>
                <a:latin typeface="+mn-lt"/>
                <a:cs typeface="Arial" panose="020B0604020202020204" pitchFamily="34" charset="0"/>
              </a:rPr>
              <a:t>Temple Beth Shalom - Mahopac</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Conservative</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760 Route 6</a:t>
            </a:r>
            <a:br>
              <a:rPr lang="en-US" sz="2000" dirty="0">
                <a:solidFill>
                  <a:schemeClr val="tx1"/>
                </a:solidFill>
                <a:latin typeface="+mn-lt"/>
                <a:cs typeface="Arial" panose="020B0604020202020204" pitchFamily="34" charset="0"/>
              </a:rPr>
            </a:br>
            <a:r>
              <a:rPr lang="en-US" sz="2000" dirty="0" smtClean="0">
                <a:solidFill>
                  <a:schemeClr val="tx1"/>
                </a:solidFill>
                <a:latin typeface="+mn-lt"/>
                <a:cs typeface="Arial" panose="020B0604020202020204" pitchFamily="34" charset="0"/>
              </a:rPr>
              <a:t>Mahopac</a:t>
            </a:r>
            <a:r>
              <a:rPr lang="en-US" sz="2000" dirty="0">
                <a:solidFill>
                  <a:schemeClr val="tx1"/>
                </a:solidFill>
                <a:latin typeface="+mn-lt"/>
                <a:cs typeface="Arial" panose="020B0604020202020204" pitchFamily="34" charset="0"/>
              </a:rPr>
              <a:t>, NY 10541</a:t>
            </a:r>
            <a:br>
              <a:rPr lang="en-US" sz="2000" dirty="0">
                <a:solidFill>
                  <a:schemeClr val="tx1"/>
                </a:solidFill>
                <a:latin typeface="+mn-lt"/>
                <a:cs typeface="Arial" panose="020B0604020202020204" pitchFamily="34" charset="0"/>
              </a:rPr>
            </a:br>
            <a:r>
              <a:rPr lang="en-US" sz="2000" dirty="0" smtClean="0">
                <a:solidFill>
                  <a:schemeClr val="tx1"/>
                </a:solidFill>
                <a:latin typeface="+mn-lt"/>
                <a:cs typeface="Arial" panose="020B0604020202020204" pitchFamily="34" charset="0"/>
              </a:rPr>
              <a:t>Phone</a:t>
            </a:r>
            <a:r>
              <a:rPr lang="en-US" sz="2000" dirty="0">
                <a:solidFill>
                  <a:schemeClr val="tx1"/>
                </a:solidFill>
                <a:latin typeface="+mn-lt"/>
                <a:cs typeface="Arial" panose="020B0604020202020204" pitchFamily="34" charset="0"/>
              </a:rPr>
              <a:t>: 845-628-6133</a:t>
            </a:r>
            <a:br>
              <a:rPr lang="en-US" sz="2000" dirty="0">
                <a:solidFill>
                  <a:schemeClr val="tx1"/>
                </a:solidFill>
                <a:latin typeface="+mn-lt"/>
                <a:cs typeface="Arial" panose="020B0604020202020204" pitchFamily="34" charset="0"/>
              </a:rPr>
            </a:br>
            <a:r>
              <a:rPr lang="en-US" sz="2000" dirty="0" smtClean="0">
                <a:solidFill>
                  <a:schemeClr val="tx1"/>
                </a:solidFill>
                <a:latin typeface="+mn-lt"/>
                <a:cs typeface="Arial" panose="020B0604020202020204" pitchFamily="34" charset="0"/>
              </a:rPr>
              <a:t>Website</a:t>
            </a:r>
            <a:r>
              <a:rPr lang="en-US" sz="2000" dirty="0">
                <a:solidFill>
                  <a:schemeClr val="tx1"/>
                </a:solidFill>
                <a:latin typeface="+mn-lt"/>
                <a:cs typeface="Arial" panose="020B0604020202020204" pitchFamily="34" charset="0"/>
              </a:rPr>
              <a:t>: www.tbsmahopac.org</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E-Mail: </a:t>
            </a:r>
            <a:r>
              <a:rPr lang="en-US" sz="2000" dirty="0" smtClean="0">
                <a:solidFill>
                  <a:schemeClr val="tx1"/>
                </a:solidFill>
                <a:latin typeface="+mn-lt"/>
                <a:cs typeface="Arial" panose="020B0604020202020204" pitchFamily="34" charset="0"/>
              </a:rPr>
              <a:t>office@tbsmahopac.org</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Rabbi: Sarah </a:t>
            </a:r>
            <a:r>
              <a:rPr lang="en-US" sz="2000" dirty="0" smtClean="0">
                <a:solidFill>
                  <a:schemeClr val="tx1"/>
                </a:solidFill>
                <a:latin typeface="+mn-lt"/>
                <a:cs typeface="Arial" panose="020B0604020202020204" pitchFamily="34" charset="0"/>
              </a:rPr>
              <a:t>Freidson</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Education Director: Larry </a:t>
            </a:r>
            <a:r>
              <a:rPr lang="en-US" sz="2000" dirty="0" smtClean="0">
                <a:solidFill>
                  <a:schemeClr val="tx1"/>
                </a:solidFill>
                <a:latin typeface="+mn-lt"/>
                <a:cs typeface="Arial" panose="020B0604020202020204" pitchFamily="34" charset="0"/>
              </a:rPr>
              <a:t>Ginsburg</a:t>
            </a:r>
            <a:endParaRPr lang="en-US" sz="2000" dirty="0">
              <a:solidFill>
                <a:schemeClr val="tx1"/>
              </a:solidFill>
              <a:latin typeface="+mn-lt"/>
              <a:cs typeface="Arial" panose="020B0604020202020204" pitchFamily="34" charset="0"/>
            </a:endParaRPr>
          </a:p>
        </p:txBody>
      </p:sp>
      <p:sp>
        <p:nvSpPr>
          <p:cNvPr id="3" name="Rectangle 2"/>
          <p:cNvSpPr/>
          <p:nvPr/>
        </p:nvSpPr>
        <p:spPr>
          <a:xfrm>
            <a:off x="417095" y="5437644"/>
            <a:ext cx="6383755" cy="3477875"/>
          </a:xfrm>
          <a:prstGeom prst="rect">
            <a:avLst/>
          </a:prstGeom>
        </p:spPr>
        <p:txBody>
          <a:bodyPr wrap="square">
            <a:spAutoFit/>
          </a:bodyPr>
          <a:lstStyle/>
          <a:p>
            <a:pPr algn="just"/>
            <a:r>
              <a:rPr lang="en-US" sz="2000" dirty="0">
                <a:solidFill>
                  <a:schemeClr val="bg1"/>
                </a:solidFill>
                <a:ea typeface="Times New Roman" panose="02020603050405020304" pitchFamily="18" charset="0"/>
              </a:rPr>
              <a:t>Temple Beth Shalom, a modern, progressive, Conservative Jewish Congregation, strives to teach, challenge, support, and inspire our diverse synagogue family. A warm, caring, and welcoming environment nourishes our congregation as we face the challenges of today’s changing world.  Singles, couples, families, interfaith households, LGBTQ individuals, and seniors find a Jewish home in our inclusive community that celebrates with each other on joyous occasions and cares for each other when illness strikes and losses occur. Temple Beth Shalom is enriched by the diversity of our members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11085194"/>
            <a:ext cx="1143000" cy="1560195"/>
          </a:xfrm>
          <a:prstGeom prst="rect">
            <a:avLst/>
          </a:prstGeom>
        </p:spPr>
      </p:pic>
      <p:sp>
        <p:nvSpPr>
          <p:cNvPr id="5" name="Rectangle 4"/>
          <p:cNvSpPr/>
          <p:nvPr/>
        </p:nvSpPr>
        <p:spPr>
          <a:xfrm>
            <a:off x="2500468" y="10273784"/>
            <a:ext cx="2390463" cy="646331"/>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hlinkClick r:id="rId3"/>
              </a:rPr>
              <a:t>www.tbsmahopac.org</a:t>
            </a:r>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endParaRPr>
          </a:p>
        </p:txBody>
      </p:sp>
    </p:spTree>
    <p:extLst>
      <p:ext uri="{BB962C8B-B14F-4D97-AF65-F5344CB8AC3E}">
        <p14:creationId xmlns:p14="http://schemas.microsoft.com/office/powerpoint/2010/main" val="80898599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843"/>
            <a:ext cx="7315200" cy="6112042"/>
          </a:xfrm>
          <a:solidFill>
            <a:schemeClr val="bg2"/>
          </a:solidFill>
        </p:spPr>
        <p:txBody>
          <a:bodyPr>
            <a:noAutofit/>
          </a:bodyPr>
          <a:lstStyle/>
          <a:p>
            <a:pPr algn="ctr">
              <a:lnSpc>
                <a:spcPct val="100000"/>
              </a:lnSpc>
            </a:pPr>
            <a:r>
              <a:rPr lang="en-US" sz="2700" b="1" dirty="0">
                <a:solidFill>
                  <a:schemeClr val="tx1"/>
                </a:solidFill>
                <a:latin typeface="+mn-lt"/>
                <a:cs typeface="Arial" panose="020B0604020202020204" pitchFamily="34" charset="0"/>
              </a:rPr>
              <a:t/>
            </a:r>
            <a:br>
              <a:rPr lang="en-US" sz="2700" b="1" dirty="0">
                <a:solidFill>
                  <a:schemeClr val="tx1"/>
                </a:solidFill>
                <a:latin typeface="+mn-lt"/>
                <a:cs typeface="Arial" panose="020B0604020202020204" pitchFamily="34" charset="0"/>
              </a:rPr>
            </a:br>
            <a:r>
              <a:rPr lang="en-US" sz="3200" b="1" dirty="0">
                <a:solidFill>
                  <a:schemeClr val="tx1"/>
                </a:solidFill>
                <a:latin typeface="+mn-lt"/>
                <a:cs typeface="Arial" panose="020B0604020202020204" pitchFamily="34" charset="0"/>
              </a:rPr>
              <a:t>Temple Israel Center </a:t>
            </a:r>
            <a:br>
              <a:rPr lang="en-US" sz="3200" b="1" dirty="0">
                <a:solidFill>
                  <a:schemeClr val="tx1"/>
                </a:solidFill>
                <a:latin typeface="+mn-lt"/>
                <a:cs typeface="Arial" panose="020B0604020202020204" pitchFamily="34" charset="0"/>
              </a:rPr>
            </a:br>
            <a:r>
              <a:rPr lang="en-US" sz="3200" b="1" dirty="0">
                <a:solidFill>
                  <a:schemeClr val="tx1"/>
                </a:solidFill>
                <a:latin typeface="+mn-lt"/>
                <a:cs typeface="Arial" panose="020B0604020202020204" pitchFamily="34" charset="0"/>
              </a:rPr>
              <a:t>of White Plains</a:t>
            </a:r>
            <a:r>
              <a:rPr lang="en-US" sz="2800" b="1" dirty="0">
                <a:solidFill>
                  <a:schemeClr val="tx1"/>
                </a:solidFill>
                <a:latin typeface="+mn-lt"/>
                <a:cs typeface="Arial" panose="020B0604020202020204" pitchFamily="34" charset="0"/>
              </a:rPr>
              <a:t/>
            </a:r>
            <a:br>
              <a:rPr lang="en-US" sz="2800" b="1" dirty="0">
                <a:solidFill>
                  <a:schemeClr val="tx1"/>
                </a:solidFill>
                <a:latin typeface="+mn-lt"/>
                <a:cs typeface="Arial" panose="020B0604020202020204" pitchFamily="34" charset="0"/>
              </a:rPr>
            </a:br>
            <a:r>
              <a:rPr lang="en-US" sz="1600" dirty="0">
                <a:solidFill>
                  <a:schemeClr val="tx1"/>
                </a:solidFill>
                <a:latin typeface="+mn-lt"/>
                <a:cs typeface="Arial" panose="020B0604020202020204" pitchFamily="34" charset="0"/>
              </a:rPr>
              <a:t>Conservative</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1800" dirty="0">
                <a:solidFill>
                  <a:schemeClr val="tx1"/>
                </a:solidFill>
                <a:latin typeface="+mn-lt"/>
                <a:cs typeface="Arial" panose="020B0604020202020204" pitchFamily="34" charset="0"/>
              </a:rPr>
              <a:t> </a:t>
            </a:r>
            <a:br>
              <a:rPr lang="en-US" sz="18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280 Old Mamaroneck Road White Plains, NY 10605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Phone: 914-948-2800 </a:t>
            </a:r>
            <a:r>
              <a:rPr lang="en-US" sz="2000" dirty="0" smtClean="0">
                <a:solidFill>
                  <a:schemeClr val="tx1"/>
                </a:solidFill>
                <a:latin typeface="+mn-lt"/>
                <a:cs typeface="Arial" panose="020B0604020202020204" pitchFamily="34" charset="0"/>
              </a:rPr>
              <a:t/>
            </a:r>
            <a:br>
              <a:rPr lang="en-US" sz="2000" dirty="0" smtClean="0">
                <a:solidFill>
                  <a:schemeClr val="tx1"/>
                </a:solidFill>
                <a:latin typeface="+mn-lt"/>
                <a:cs typeface="Arial" panose="020B0604020202020204" pitchFamily="34" charset="0"/>
              </a:rPr>
            </a:br>
            <a:r>
              <a:rPr lang="en-US" sz="2000" dirty="0" smtClean="0">
                <a:solidFill>
                  <a:schemeClr val="tx1"/>
                </a:solidFill>
                <a:latin typeface="+mn-lt"/>
                <a:cs typeface="Arial" panose="020B0604020202020204" pitchFamily="34" charset="0"/>
              </a:rPr>
              <a:t>Fax</a:t>
            </a:r>
            <a:r>
              <a:rPr lang="en-US" sz="2000" dirty="0">
                <a:solidFill>
                  <a:schemeClr val="tx1"/>
                </a:solidFill>
                <a:latin typeface="+mn-lt"/>
                <a:cs typeface="Arial" panose="020B0604020202020204" pitchFamily="34" charset="0"/>
              </a:rPr>
              <a:t>: 914-948-4755</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E-Mail: info@templeisraelcenter.org</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Senior Rabbi: Annie Tucker</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Associate Rabbi: Adir Yolkut</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Cantor: Shoshi Levin Goldberg</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Rabbi Emeritus: Gordon Tucker</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Cantor Emeritus: Jacob Ben-Zion Mendelson</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Executive Director: Yael Slonim</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Director of Shorashim (Religious School</a:t>
            </a:r>
            <a:r>
              <a:rPr lang="en-US" sz="2000" dirty="0" smtClean="0">
                <a:solidFill>
                  <a:schemeClr val="tx1"/>
                </a:solidFill>
                <a:latin typeface="+mn-lt"/>
                <a:cs typeface="Arial" panose="020B0604020202020204" pitchFamily="34" charset="0"/>
              </a:rPr>
              <a:t>)</a:t>
            </a:r>
            <a:br>
              <a:rPr lang="en-US" sz="2000" dirty="0" smtClean="0">
                <a:solidFill>
                  <a:schemeClr val="tx1"/>
                </a:solidFill>
                <a:latin typeface="+mn-lt"/>
                <a:cs typeface="Arial" panose="020B0604020202020204" pitchFamily="34" charset="0"/>
              </a:rPr>
            </a:br>
            <a:r>
              <a:rPr lang="en-US" sz="2000" dirty="0" smtClean="0">
                <a:solidFill>
                  <a:schemeClr val="tx1"/>
                </a:solidFill>
                <a:latin typeface="+mn-lt"/>
                <a:cs typeface="Arial" panose="020B0604020202020204" pitchFamily="34" charset="0"/>
              </a:rPr>
              <a:t> </a:t>
            </a:r>
            <a:r>
              <a:rPr lang="en-US" sz="2000" dirty="0">
                <a:solidFill>
                  <a:schemeClr val="tx1"/>
                </a:solidFill>
                <a:latin typeface="+mn-lt"/>
                <a:cs typeface="Arial" panose="020B0604020202020204" pitchFamily="34" charset="0"/>
              </a:rPr>
              <a:t>and Inclusion: Michelle Steinhart</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Teen Engagement Director: Adam Bender</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Director of Programming and Membership: </a:t>
            </a:r>
            <a:r>
              <a:rPr lang="en-US" sz="2000" dirty="0" smtClean="0">
                <a:solidFill>
                  <a:schemeClr val="tx1"/>
                </a:solidFill>
                <a:latin typeface="+mn-lt"/>
                <a:cs typeface="Arial" panose="020B0604020202020204" pitchFamily="34" charset="0"/>
              </a:rPr>
              <a:t/>
            </a:r>
            <a:br>
              <a:rPr lang="en-US" sz="2000" dirty="0" smtClean="0">
                <a:solidFill>
                  <a:schemeClr val="tx1"/>
                </a:solidFill>
                <a:latin typeface="+mn-lt"/>
                <a:cs typeface="Arial" panose="020B0604020202020204" pitchFamily="34" charset="0"/>
              </a:rPr>
            </a:br>
            <a:r>
              <a:rPr lang="en-US" sz="2000" dirty="0" smtClean="0">
                <a:solidFill>
                  <a:schemeClr val="tx1"/>
                </a:solidFill>
                <a:latin typeface="+mn-lt"/>
                <a:cs typeface="Arial" panose="020B0604020202020204" pitchFamily="34" charset="0"/>
              </a:rPr>
              <a:t>Beth </a:t>
            </a:r>
            <a:r>
              <a:rPr lang="en-US" sz="2000" dirty="0">
                <a:solidFill>
                  <a:schemeClr val="tx1"/>
                </a:solidFill>
                <a:latin typeface="+mn-lt"/>
                <a:cs typeface="Arial" panose="020B0604020202020204" pitchFamily="34" charset="0"/>
              </a:rPr>
              <a:t>Levick</a:t>
            </a:r>
            <a:r>
              <a:rPr lang="en-US" sz="2000" dirty="0">
                <a:solidFill>
                  <a:schemeClr val="bg1"/>
                </a:solidFill>
                <a:latin typeface="+mn-lt"/>
                <a:cs typeface="Arial" panose="020B0604020202020204" pitchFamily="34" charset="0"/>
              </a:rPr>
              <a:t/>
            </a:r>
            <a:br>
              <a:rPr lang="en-US" sz="2000" dirty="0">
                <a:solidFill>
                  <a:schemeClr val="bg1"/>
                </a:solidFill>
                <a:latin typeface="+mn-lt"/>
                <a:cs typeface="Arial" panose="020B0604020202020204" pitchFamily="34" charset="0"/>
              </a:rPr>
            </a:br>
            <a:endParaRPr lang="en-US" sz="2000" dirty="0">
              <a:solidFill>
                <a:schemeClr val="bg1"/>
              </a:solidFill>
              <a:latin typeface="+mn-lt"/>
              <a:cs typeface="Arial" panose="020B0604020202020204" pitchFamily="34" charset="0"/>
            </a:endParaRPr>
          </a:p>
        </p:txBody>
      </p:sp>
      <p:sp>
        <p:nvSpPr>
          <p:cNvPr id="3" name="Content Placeholder 2"/>
          <p:cNvSpPr>
            <a:spLocks noGrp="1"/>
          </p:cNvSpPr>
          <p:nvPr>
            <p:ph idx="1"/>
          </p:nvPr>
        </p:nvSpPr>
        <p:spPr>
          <a:xfrm>
            <a:off x="148389" y="6676096"/>
            <a:ext cx="6817894" cy="4784273"/>
          </a:xfrm>
        </p:spPr>
        <p:txBody>
          <a:bodyPr>
            <a:normAutofit/>
          </a:bodyPr>
          <a:lstStyle/>
          <a:p>
            <a:pPr algn="just">
              <a:lnSpc>
                <a:spcPts val="2160"/>
              </a:lnSpc>
            </a:pPr>
            <a:r>
              <a:rPr lang="en-US" sz="1800" dirty="0">
                <a:solidFill>
                  <a:schemeClr val="bg1"/>
                </a:solidFill>
                <a:cs typeface="Arial" panose="020B0604020202020204" pitchFamily="34" charset="0"/>
              </a:rPr>
              <a:t>Temple Israel Center is a welcoming, traditional, joyful, egalitarian Conservative synagogue community. Our congregation is a community of meaning, belonging, justice, and Torah where we endeavor to make everyone who walks in our door feel embraced, engaged, and enriched. Participation at Shabbat, weekday, and holiday morning services is a highlight of synagogue life. Creating a community of Jewishly engaged lifelong learners is the goal of our synagogue-based education for children in kindergarten through high school. Our Oestreich Adult Education Program offers learning experiences at all levels in formal and informal settings.</a:t>
            </a:r>
          </a:p>
          <a:p>
            <a:pPr algn="just">
              <a:lnSpc>
                <a:spcPts val="2160"/>
              </a:lnSpc>
            </a:pPr>
            <a:r>
              <a:rPr lang="en-US" sz="1800" dirty="0">
                <a:solidFill>
                  <a:schemeClr val="bg1"/>
                </a:solidFill>
                <a:cs typeface="Arial" panose="020B0604020202020204" pitchFamily="34" charset="0"/>
              </a:rPr>
              <a:t>Our versatile catering facilities are also available to both members and non-members for the celebration of their families’ lifecycle events. We also have a beautiful Mikveh that is </a:t>
            </a:r>
            <a:r>
              <a:rPr lang="en-US" sz="1800" dirty="0" smtClean="0">
                <a:solidFill>
                  <a:schemeClr val="bg1"/>
                </a:solidFill>
                <a:cs typeface="Arial" panose="020B0604020202020204" pitchFamily="34" charset="0"/>
              </a:rPr>
              <a:t>available </a:t>
            </a:r>
            <a:r>
              <a:rPr lang="en-US" sz="1800" dirty="0">
                <a:solidFill>
                  <a:schemeClr val="bg1"/>
                </a:solidFill>
                <a:cs typeface="Arial" panose="020B0604020202020204" pitchFamily="34" charset="0"/>
              </a:rPr>
              <a:t>by appointment.</a:t>
            </a:r>
          </a:p>
        </p:txBody>
      </p:sp>
      <p:sp>
        <p:nvSpPr>
          <p:cNvPr id="4" name="Rectangle 3"/>
          <p:cNvSpPr/>
          <p:nvPr/>
        </p:nvSpPr>
        <p:spPr>
          <a:xfrm>
            <a:off x="2230760" y="11096945"/>
            <a:ext cx="3006079" cy="369332"/>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hlinkClick r:id="rId2"/>
              </a:rPr>
              <a:t>www.templeisraelcenter.org</a:t>
            </a:r>
            <a:endParaRPr lang="en-US" dirty="0">
              <a:solidFill>
                <a:schemeClr val="bg1"/>
              </a:solidFill>
              <a:latin typeface="Arial" panose="020B0604020202020204" pitchFamily="34" charset="0"/>
              <a:cs typeface="Arial" panose="020B0604020202020204" pitchFamily="34" charset="0"/>
            </a:endParaRPr>
          </a:p>
        </p:txBody>
      </p:sp>
      <p:pic>
        <p:nvPicPr>
          <p:cNvPr id="2052" name="Picture 4" descr="TICLogo | Temple Israel Ce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3041" y="11776420"/>
            <a:ext cx="1768644" cy="788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298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33137"/>
            <a:ext cx="7315200" cy="5293895"/>
          </a:xfrm>
          <a:solidFill>
            <a:schemeClr val="bg2"/>
          </a:solidFill>
        </p:spPr>
        <p:txBody>
          <a:bodyPr>
            <a:noAutofit/>
          </a:bodyPr>
          <a:lstStyle/>
          <a:p>
            <a:pPr algn="ctr"/>
            <a:r>
              <a:rPr lang="en-US" b="1" dirty="0">
                <a:solidFill>
                  <a:schemeClr val="tx1"/>
                </a:solidFill>
              </a:rPr>
              <a:t>Temple Israel of New </a:t>
            </a:r>
            <a:r>
              <a:rPr lang="en-US" b="1" dirty="0" smtClean="0">
                <a:solidFill>
                  <a:schemeClr val="tx1"/>
                </a:solidFill>
              </a:rPr>
              <a:t>Rochelle</a:t>
            </a:r>
            <a:r>
              <a:rPr lang="en-US" sz="2000" dirty="0">
                <a:solidFill>
                  <a:schemeClr val="tx1"/>
                </a:solidFill>
              </a:rPr>
              <a:t/>
            </a:r>
            <a:br>
              <a:rPr lang="en-US" sz="2000" dirty="0">
                <a:solidFill>
                  <a:schemeClr val="tx1"/>
                </a:solidFill>
              </a:rPr>
            </a:br>
            <a:r>
              <a:rPr lang="en-US" sz="2000" dirty="0">
                <a:solidFill>
                  <a:schemeClr val="tx1"/>
                </a:solidFill>
              </a:rPr>
              <a:t>Reform</a:t>
            </a:r>
            <a:br>
              <a:rPr lang="en-US" sz="2000" dirty="0">
                <a:solidFill>
                  <a:schemeClr val="tx1"/>
                </a:solidFill>
              </a:rPr>
            </a:br>
            <a:r>
              <a:rPr lang="en-US" sz="2000" dirty="0">
                <a:solidFill>
                  <a:schemeClr val="tx1"/>
                </a:solidFill>
              </a:rPr>
              <a:t> </a:t>
            </a:r>
            <a:br>
              <a:rPr lang="en-US" sz="2000" dirty="0">
                <a:solidFill>
                  <a:schemeClr val="tx1"/>
                </a:solidFill>
              </a:rPr>
            </a:br>
            <a:r>
              <a:rPr lang="en-US" sz="2000" dirty="0">
                <a:solidFill>
                  <a:schemeClr val="tx1"/>
                </a:solidFill>
              </a:rPr>
              <a:t>1000 Pinebrook Boulevard </a:t>
            </a:r>
            <a:r>
              <a:rPr lang="en-US" sz="2000" dirty="0" smtClean="0">
                <a:solidFill>
                  <a:schemeClr val="tx1"/>
                </a:solidFill>
              </a:rPr>
              <a:t/>
            </a:r>
            <a:br>
              <a:rPr lang="en-US" sz="2000" dirty="0" smtClean="0">
                <a:solidFill>
                  <a:schemeClr val="tx1"/>
                </a:solidFill>
              </a:rPr>
            </a:br>
            <a:r>
              <a:rPr lang="en-US" sz="2000" dirty="0" smtClean="0">
                <a:solidFill>
                  <a:schemeClr val="tx1"/>
                </a:solidFill>
              </a:rPr>
              <a:t>New </a:t>
            </a:r>
            <a:r>
              <a:rPr lang="en-US" sz="2000" dirty="0">
                <a:solidFill>
                  <a:schemeClr val="tx1"/>
                </a:solidFill>
              </a:rPr>
              <a:t>Rochelle, NY 10804 </a:t>
            </a:r>
            <a:r>
              <a:rPr lang="en-US" sz="2000" dirty="0" smtClean="0">
                <a:solidFill>
                  <a:schemeClr val="tx1"/>
                </a:solidFill>
              </a:rPr>
              <a:t/>
            </a:r>
            <a:br>
              <a:rPr lang="en-US" sz="2000" dirty="0" smtClean="0">
                <a:solidFill>
                  <a:schemeClr val="tx1"/>
                </a:solidFill>
              </a:rPr>
            </a:br>
            <a:r>
              <a:rPr lang="en-US" sz="2000" dirty="0" smtClean="0">
                <a:solidFill>
                  <a:schemeClr val="tx1"/>
                </a:solidFill>
              </a:rPr>
              <a:t>Phone</a:t>
            </a:r>
            <a:r>
              <a:rPr lang="en-US" sz="2000" dirty="0">
                <a:solidFill>
                  <a:schemeClr val="tx1"/>
                </a:solidFill>
              </a:rPr>
              <a:t>: 914-235-1800 </a:t>
            </a:r>
            <a:r>
              <a:rPr lang="en-US" sz="2000" dirty="0" smtClean="0">
                <a:solidFill>
                  <a:schemeClr val="tx1"/>
                </a:solidFill>
              </a:rPr>
              <a:t/>
            </a:r>
            <a:br>
              <a:rPr lang="en-US" sz="2000" dirty="0" smtClean="0">
                <a:solidFill>
                  <a:schemeClr val="tx1"/>
                </a:solidFill>
              </a:rPr>
            </a:br>
            <a:r>
              <a:rPr lang="en-US" sz="2000" dirty="0" smtClean="0">
                <a:solidFill>
                  <a:schemeClr val="tx1"/>
                </a:solidFill>
              </a:rPr>
              <a:t>Fax</a:t>
            </a:r>
            <a:r>
              <a:rPr lang="en-US" sz="2000" dirty="0">
                <a:solidFill>
                  <a:schemeClr val="tx1"/>
                </a:solidFill>
              </a:rPr>
              <a:t>: 914-235-1854 </a:t>
            </a:r>
            <a:r>
              <a:rPr lang="en-US" sz="2000" dirty="0" smtClean="0">
                <a:solidFill>
                  <a:schemeClr val="tx1"/>
                </a:solidFill>
              </a:rPr>
              <a:t/>
            </a:r>
            <a:br>
              <a:rPr lang="en-US" sz="2000" dirty="0" smtClean="0">
                <a:solidFill>
                  <a:schemeClr val="tx1"/>
                </a:solidFill>
              </a:rPr>
            </a:br>
            <a:r>
              <a:rPr lang="en-US" sz="2000" dirty="0" smtClean="0">
                <a:solidFill>
                  <a:schemeClr val="tx1"/>
                </a:solidFill>
              </a:rPr>
              <a:t>Website</a:t>
            </a:r>
            <a:r>
              <a:rPr lang="en-US" sz="2000" dirty="0">
                <a:solidFill>
                  <a:schemeClr val="tx1"/>
                </a:solidFill>
              </a:rPr>
              <a:t>: </a:t>
            </a:r>
            <a:r>
              <a:rPr lang="en-US" sz="2000" dirty="0" smtClean="0">
                <a:solidFill>
                  <a:schemeClr val="tx1"/>
                </a:solidFill>
                <a:hlinkClick r:id="rId2"/>
              </a:rPr>
              <a:t>www.tinr.org</a:t>
            </a: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r>
              <a:rPr lang="en-US" sz="2000" dirty="0">
                <a:solidFill>
                  <a:schemeClr val="tx1"/>
                </a:solidFill>
              </a:rPr>
              <a:t>E-Mail: tinr@tinr.org </a:t>
            </a:r>
            <a:r>
              <a:rPr lang="en-US" sz="2000" dirty="0" smtClean="0">
                <a:solidFill>
                  <a:schemeClr val="tx1"/>
                </a:solidFill>
              </a:rPr>
              <a:t/>
            </a:r>
            <a:br>
              <a:rPr lang="en-US" sz="2000" dirty="0" smtClean="0">
                <a:solidFill>
                  <a:schemeClr val="tx1"/>
                </a:solidFill>
              </a:rPr>
            </a:br>
            <a:r>
              <a:rPr lang="en-US" sz="2000" dirty="0" smtClean="0">
                <a:solidFill>
                  <a:schemeClr val="tx1"/>
                </a:solidFill>
              </a:rPr>
              <a:t>Senior </a:t>
            </a:r>
            <a:r>
              <a:rPr lang="en-US" sz="2000" dirty="0">
                <a:solidFill>
                  <a:schemeClr val="tx1"/>
                </a:solidFill>
              </a:rPr>
              <a:t>Rabbi: Scott </a:t>
            </a:r>
            <a:r>
              <a:rPr lang="en-US" sz="2000" dirty="0" smtClean="0">
                <a:solidFill>
                  <a:schemeClr val="tx1"/>
                </a:solidFill>
              </a:rPr>
              <a:t>Weiner</a:t>
            </a:r>
            <a:br>
              <a:rPr lang="en-US" sz="2000" dirty="0" smtClean="0">
                <a:solidFill>
                  <a:schemeClr val="tx1"/>
                </a:solidFill>
              </a:rPr>
            </a:br>
            <a:r>
              <a:rPr lang="en-US" sz="2000" dirty="0" smtClean="0">
                <a:solidFill>
                  <a:schemeClr val="tx1"/>
                </a:solidFill>
              </a:rPr>
              <a:t> </a:t>
            </a:r>
            <a:r>
              <a:rPr lang="en-US" sz="2000" dirty="0">
                <a:solidFill>
                  <a:schemeClr val="tx1"/>
                </a:solidFill>
              </a:rPr>
              <a:t>Cantor: Randall </a:t>
            </a:r>
            <a:r>
              <a:rPr lang="en-US" sz="2000" dirty="0" smtClean="0">
                <a:solidFill>
                  <a:schemeClr val="tx1"/>
                </a:solidFill>
              </a:rPr>
              <a:t>Schloss</a:t>
            </a:r>
            <a:br>
              <a:rPr lang="en-US" sz="2000" dirty="0" smtClean="0">
                <a:solidFill>
                  <a:schemeClr val="tx1"/>
                </a:solidFill>
              </a:rPr>
            </a:br>
            <a:r>
              <a:rPr lang="en-US" sz="2000" dirty="0" smtClean="0">
                <a:solidFill>
                  <a:schemeClr val="tx1"/>
                </a:solidFill>
              </a:rPr>
              <a:t> </a:t>
            </a:r>
            <a:r>
              <a:rPr lang="en-US" sz="2000" dirty="0">
                <a:solidFill>
                  <a:schemeClr val="tx1"/>
                </a:solidFill>
              </a:rPr>
              <a:t>Rabbi and Director </a:t>
            </a:r>
            <a:r>
              <a:rPr lang="en-US" sz="2000" dirty="0" smtClean="0">
                <a:solidFill>
                  <a:schemeClr val="tx1"/>
                </a:solidFill>
              </a:rPr>
              <a:t>of</a:t>
            </a:r>
            <a:r>
              <a:rPr lang="en-US" sz="2000" dirty="0">
                <a:solidFill>
                  <a:schemeClr val="tx1"/>
                </a:solidFill>
              </a:rPr>
              <a:t/>
            </a:r>
            <a:br>
              <a:rPr lang="en-US" sz="2000" dirty="0">
                <a:solidFill>
                  <a:schemeClr val="tx1"/>
                </a:solidFill>
              </a:rPr>
            </a:br>
            <a:r>
              <a:rPr lang="en-US" sz="2000" dirty="0">
                <a:solidFill>
                  <a:schemeClr val="tx1"/>
                </a:solidFill>
              </a:rPr>
              <a:t>Congregational Learning: Elizabeth Nichols </a:t>
            </a:r>
            <a:r>
              <a:rPr lang="en-US" sz="2000" dirty="0" smtClean="0">
                <a:solidFill>
                  <a:schemeClr val="tx1"/>
                </a:solidFill>
              </a:rPr>
              <a:t/>
            </a:r>
            <a:br>
              <a:rPr lang="en-US" sz="2000" dirty="0" smtClean="0">
                <a:solidFill>
                  <a:schemeClr val="tx1"/>
                </a:solidFill>
              </a:rPr>
            </a:br>
            <a:r>
              <a:rPr lang="en-US" sz="2000" dirty="0" smtClean="0">
                <a:solidFill>
                  <a:schemeClr val="tx1"/>
                </a:solidFill>
              </a:rPr>
              <a:t>Executive </a:t>
            </a:r>
            <a:r>
              <a:rPr lang="en-US" sz="2000" dirty="0">
                <a:solidFill>
                  <a:schemeClr val="tx1"/>
                </a:solidFill>
              </a:rPr>
              <a:t>Director: Anita Aronoff </a:t>
            </a:r>
            <a:r>
              <a:rPr lang="en-US" sz="2000" dirty="0" smtClean="0">
                <a:solidFill>
                  <a:schemeClr val="tx1"/>
                </a:solidFill>
              </a:rPr>
              <a:t/>
            </a:r>
            <a:br>
              <a:rPr lang="en-US" sz="2000" dirty="0" smtClean="0">
                <a:solidFill>
                  <a:schemeClr val="tx1"/>
                </a:solidFill>
              </a:rPr>
            </a:br>
            <a:r>
              <a:rPr lang="en-US" sz="2000" dirty="0" smtClean="0">
                <a:solidFill>
                  <a:schemeClr val="tx1"/>
                </a:solidFill>
              </a:rPr>
              <a:t>Religious </a:t>
            </a:r>
            <a:r>
              <a:rPr lang="en-US" sz="2000" dirty="0">
                <a:solidFill>
                  <a:schemeClr val="tx1"/>
                </a:solidFill>
              </a:rPr>
              <a:t>School </a:t>
            </a:r>
            <a:r>
              <a:rPr lang="en-US" sz="2000" dirty="0" smtClean="0">
                <a:solidFill>
                  <a:schemeClr val="tx1"/>
                </a:solidFill>
              </a:rPr>
              <a:t>Principal:</a:t>
            </a:r>
            <a:r>
              <a:rPr lang="en-US" sz="2000" dirty="0">
                <a:solidFill>
                  <a:schemeClr val="tx1"/>
                </a:solidFill>
              </a:rPr>
              <a:t> </a:t>
            </a:r>
            <a:r>
              <a:rPr lang="en-US" sz="2000" dirty="0" smtClean="0">
                <a:solidFill>
                  <a:schemeClr val="tx1"/>
                </a:solidFill>
              </a:rPr>
              <a:t>Rebecca </a:t>
            </a:r>
            <a:r>
              <a:rPr lang="en-US" sz="2000" dirty="0">
                <a:solidFill>
                  <a:schemeClr val="tx1"/>
                </a:solidFill>
              </a:rPr>
              <a:t>Elkus-Ferst</a:t>
            </a:r>
            <a:br>
              <a:rPr lang="en-US" sz="2000" dirty="0">
                <a:solidFill>
                  <a:schemeClr val="tx1"/>
                </a:solidFill>
              </a:rPr>
            </a:br>
            <a:r>
              <a:rPr lang="en-US" sz="2000" dirty="0">
                <a:solidFill>
                  <a:schemeClr val="tx1"/>
                </a:solidFill>
              </a:rPr>
              <a:t> </a:t>
            </a:r>
            <a:r>
              <a:rPr lang="en-US" sz="2000" dirty="0" smtClean="0">
                <a:solidFill>
                  <a:schemeClr val="tx1"/>
                </a:solidFill>
              </a:rPr>
              <a:t>Director </a:t>
            </a:r>
            <a:r>
              <a:rPr lang="en-US" sz="2000" dirty="0">
                <a:solidFill>
                  <a:schemeClr val="tx1"/>
                </a:solidFill>
              </a:rPr>
              <a:t>of Kehillah Early Childhood </a:t>
            </a:r>
            <a:r>
              <a:rPr lang="en-US" sz="2000" dirty="0" smtClean="0">
                <a:solidFill>
                  <a:schemeClr val="tx1"/>
                </a:solidFill>
              </a:rPr>
              <a:t>School:</a:t>
            </a:r>
            <a:br>
              <a:rPr lang="en-US" sz="2000" dirty="0" smtClean="0">
                <a:solidFill>
                  <a:schemeClr val="tx1"/>
                </a:solidFill>
              </a:rPr>
            </a:br>
            <a:r>
              <a:rPr lang="en-US" sz="2000" dirty="0" smtClean="0">
                <a:solidFill>
                  <a:schemeClr val="tx1"/>
                </a:solidFill>
              </a:rPr>
              <a:t>Laurie </a:t>
            </a:r>
            <a:r>
              <a:rPr lang="en-US" sz="2000" dirty="0">
                <a:solidFill>
                  <a:schemeClr val="tx1"/>
                </a:solidFill>
              </a:rPr>
              <a:t>Thomas</a:t>
            </a:r>
            <a:br>
              <a:rPr lang="en-US" sz="2000" dirty="0">
                <a:solidFill>
                  <a:schemeClr val="tx1"/>
                </a:solidFill>
              </a:rPr>
            </a:br>
            <a:r>
              <a:rPr lang="en-US" sz="2000" dirty="0" smtClean="0">
                <a:solidFill>
                  <a:schemeClr val="tx1"/>
                </a:solidFill>
              </a:rPr>
              <a:t>Director </a:t>
            </a:r>
            <a:r>
              <a:rPr lang="en-US" sz="2000" dirty="0">
                <a:solidFill>
                  <a:schemeClr val="tx1"/>
                </a:solidFill>
              </a:rPr>
              <a:t>of Camp Pinebrook: Jesse Gallop</a:t>
            </a:r>
            <a:br>
              <a:rPr lang="en-US" sz="2000" dirty="0">
                <a:solidFill>
                  <a:schemeClr val="tx1"/>
                </a:solidFill>
              </a:rPr>
            </a:br>
            <a:r>
              <a:rPr lang="en-US" sz="2000" dirty="0" smtClean="0">
                <a:solidFill>
                  <a:schemeClr val="tx1"/>
                </a:solidFill>
              </a:rPr>
              <a:t>Rabbi </a:t>
            </a:r>
            <a:r>
              <a:rPr lang="en-US" sz="2000" dirty="0">
                <a:solidFill>
                  <a:schemeClr val="tx1"/>
                </a:solidFill>
              </a:rPr>
              <a:t>Emeritus: Amiel Wohl</a:t>
            </a:r>
          </a:p>
        </p:txBody>
      </p:sp>
      <p:sp>
        <p:nvSpPr>
          <p:cNvPr id="3" name="Rectangle 2"/>
          <p:cNvSpPr/>
          <p:nvPr/>
        </p:nvSpPr>
        <p:spPr>
          <a:xfrm>
            <a:off x="1904999" y="11868835"/>
            <a:ext cx="4021667"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433137" y="5993426"/>
            <a:ext cx="6352674" cy="3170099"/>
          </a:xfrm>
          <a:prstGeom prst="rect">
            <a:avLst/>
          </a:prstGeom>
        </p:spPr>
        <p:txBody>
          <a:bodyPr wrap="square">
            <a:spAutoFit/>
          </a:bodyPr>
          <a:lstStyle/>
          <a:p>
            <a:pPr algn="just"/>
            <a:r>
              <a:rPr lang="en-US" sz="2000" dirty="0">
                <a:solidFill>
                  <a:schemeClr val="bg1"/>
                </a:solidFill>
                <a:ea typeface="Arial" panose="020B0604020202020204" pitchFamily="34" charset="0"/>
              </a:rPr>
              <a:t>Temple Israel of New Rochelle is a community that adds meaning and purpose to modern lives through an inclusive approach to Judaism. We live Jewish values in our worship, celebration, lifelong learning and Tikkun Olam – the repair of the world. Temple Israel makes a difference in the many lives it touches through our varied and inspirational worship services; innovative religious school, early childhood program and day camp; interfaith and interracial community outreach; adult education offerings; active youth groups; and support for Israel.</a:t>
            </a:r>
            <a:endParaRPr lang="en-US" sz="2000" dirty="0">
              <a:solidFill>
                <a:schemeClr val="bg1"/>
              </a:solidFill>
              <a:effectLst/>
              <a:ea typeface="Times New Roman" panose="02020603050405020304" pitchFamily="18" charset="0"/>
            </a:endParaRPr>
          </a:p>
        </p:txBody>
      </p:sp>
      <p:sp>
        <p:nvSpPr>
          <p:cNvPr id="5" name="Rectangle 4"/>
          <p:cNvSpPr/>
          <p:nvPr/>
        </p:nvSpPr>
        <p:spPr>
          <a:xfrm>
            <a:off x="3015430" y="9948597"/>
            <a:ext cx="1436740" cy="646331"/>
          </a:xfrm>
          <a:prstGeom prst="rect">
            <a:avLst/>
          </a:prstGeom>
        </p:spPr>
        <p:txBody>
          <a:bodyPr wrap="none">
            <a:spAutoFit/>
          </a:bodyPr>
          <a:lstStyle/>
          <a:p>
            <a:r>
              <a:rPr lang="en-US" dirty="0" smtClean="0">
                <a:hlinkClick r:id="rId2"/>
              </a:rPr>
              <a:t>www.tinr.org</a:t>
            </a:r>
            <a:endParaRPr lang="en-US" dirty="0" smtClean="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466" y="10450893"/>
            <a:ext cx="5164667" cy="1324318"/>
          </a:xfrm>
          <a:prstGeom prst="rect">
            <a:avLst/>
          </a:prstGeom>
        </p:spPr>
      </p:pic>
    </p:spTree>
    <p:extLst>
      <p:ext uri="{BB962C8B-B14F-4D97-AF65-F5344CB8AC3E}">
        <p14:creationId xmlns:p14="http://schemas.microsoft.com/office/powerpoint/2010/main" val="240696904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404131"/>
          </a:xfrm>
          <a:solidFill>
            <a:schemeClr val="bg2"/>
          </a:solidFill>
        </p:spPr>
        <p:txBody>
          <a:bodyPr>
            <a:noAutofit/>
          </a:bodyPr>
          <a:lstStyle/>
          <a:p>
            <a:pPr algn="ctr">
              <a:lnSpc>
                <a:spcPct val="100000"/>
              </a:lnSpc>
            </a:pPr>
            <a:r>
              <a:rPr lang="en-US" b="1" dirty="0" smtClean="0">
                <a:solidFill>
                  <a:schemeClr val="tx1"/>
                </a:solidFill>
              </a:rPr>
              <a:t>Temple </a:t>
            </a:r>
            <a:r>
              <a:rPr lang="en-US" b="1" dirty="0">
                <a:solidFill>
                  <a:schemeClr val="tx1"/>
                </a:solidFill>
              </a:rPr>
              <a:t>Israel of Northern</a:t>
            </a:r>
            <a:r>
              <a:rPr lang="en-US" dirty="0">
                <a:solidFill>
                  <a:schemeClr val="tx1"/>
                </a:solidFill>
              </a:rPr>
              <a:t/>
            </a:r>
            <a:br>
              <a:rPr lang="en-US" dirty="0">
                <a:solidFill>
                  <a:schemeClr val="tx1"/>
                </a:solidFill>
              </a:rPr>
            </a:br>
            <a:r>
              <a:rPr lang="en-US" dirty="0">
                <a:solidFill>
                  <a:schemeClr val="tx1"/>
                </a:solidFill>
              </a:rPr>
              <a:t> </a:t>
            </a:r>
            <a:r>
              <a:rPr lang="en-US" b="1" dirty="0" smtClean="0">
                <a:solidFill>
                  <a:schemeClr val="tx1"/>
                </a:solidFill>
              </a:rPr>
              <a:t> </a:t>
            </a:r>
            <a:r>
              <a:rPr lang="en-US" b="1" dirty="0">
                <a:solidFill>
                  <a:schemeClr val="tx1"/>
                </a:solidFill>
              </a:rPr>
              <a:t>Westchester - </a:t>
            </a:r>
            <a:r>
              <a:rPr lang="en-US" b="1" dirty="0" smtClean="0">
                <a:solidFill>
                  <a:schemeClr val="tx1"/>
                </a:solidFill>
              </a:rPr>
              <a:t>Croton-on-Hudson</a:t>
            </a:r>
            <a:r>
              <a:rPr lang="en-US" sz="2000" dirty="0">
                <a:solidFill>
                  <a:schemeClr val="tx1"/>
                </a:solidFill>
              </a:rPr>
              <a:t/>
            </a:r>
            <a:br>
              <a:rPr lang="en-US" sz="2000" dirty="0">
                <a:solidFill>
                  <a:schemeClr val="tx1"/>
                </a:solidFill>
              </a:rPr>
            </a:br>
            <a:r>
              <a:rPr lang="en-US" sz="2400" dirty="0">
                <a:solidFill>
                  <a:schemeClr val="tx1"/>
                </a:solidFill>
              </a:rPr>
              <a:t>Reform</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31 Glengary Road Croton-on-Hudson, NY 10520 Phone: 914-271-4705 Fax: </a:t>
            </a:r>
            <a:r>
              <a:rPr lang="en-US" sz="2400" dirty="0" smtClean="0">
                <a:solidFill>
                  <a:schemeClr val="tx1"/>
                </a:solidFill>
              </a:rPr>
              <a:t>914-271-0032</a:t>
            </a:r>
            <a:r>
              <a:rPr lang="en-US" sz="2400" dirty="0">
                <a:solidFill>
                  <a:schemeClr val="tx1"/>
                </a:solidFill>
              </a:rPr>
              <a:t/>
            </a:r>
            <a:br>
              <a:rPr lang="en-US" sz="2400" dirty="0">
                <a:solidFill>
                  <a:schemeClr val="tx1"/>
                </a:solidFill>
              </a:rPr>
            </a:br>
            <a:r>
              <a:rPr lang="en-US" sz="2400" dirty="0">
                <a:solidFill>
                  <a:schemeClr val="tx1"/>
                </a:solidFill>
              </a:rPr>
              <a:t>Website: </a:t>
            </a:r>
            <a:r>
              <a:rPr lang="en-US" sz="2400" dirty="0" smtClean="0">
                <a:solidFill>
                  <a:schemeClr val="tx1"/>
                </a:solidFill>
              </a:rPr>
              <a:t>www.tinw.org</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connect@tinw.org</a:t>
            </a:r>
            <a:r>
              <a:rPr lang="en-US" sz="2400" dirty="0">
                <a:solidFill>
                  <a:schemeClr val="tx1"/>
                </a:solidFill>
              </a:rPr>
              <a:t/>
            </a:r>
            <a:br>
              <a:rPr lang="en-US" sz="2400" dirty="0">
                <a:solidFill>
                  <a:schemeClr val="tx1"/>
                </a:solidFill>
              </a:rPr>
            </a:br>
            <a:r>
              <a:rPr lang="en-US" sz="2400" dirty="0">
                <a:solidFill>
                  <a:schemeClr val="tx1"/>
                </a:solidFill>
              </a:rPr>
              <a:t>Rabbi: Jennifer </a:t>
            </a:r>
            <a:r>
              <a:rPr lang="en-US" sz="2400" dirty="0" smtClean="0">
                <a:solidFill>
                  <a:schemeClr val="tx1"/>
                </a:solidFill>
              </a:rPr>
              <a:t>Jaech</a:t>
            </a:r>
            <a:r>
              <a:rPr lang="en-US" sz="2400" dirty="0">
                <a:solidFill>
                  <a:schemeClr val="tx1"/>
                </a:solidFill>
              </a:rPr>
              <a:t/>
            </a:r>
            <a:br>
              <a:rPr lang="en-US" sz="2400" dirty="0">
                <a:solidFill>
                  <a:schemeClr val="tx1"/>
                </a:solidFill>
              </a:rPr>
            </a:br>
            <a:r>
              <a:rPr lang="en-US" sz="2400" dirty="0">
                <a:solidFill>
                  <a:schemeClr val="tx1"/>
                </a:solidFill>
              </a:rPr>
              <a:t>Cantor: Lauren Phillips Fogelman</a:t>
            </a:r>
          </a:p>
        </p:txBody>
      </p:sp>
      <p:sp>
        <p:nvSpPr>
          <p:cNvPr id="4" name="Rectangle 3"/>
          <p:cNvSpPr/>
          <p:nvPr/>
        </p:nvSpPr>
        <p:spPr>
          <a:xfrm>
            <a:off x="320842" y="5136861"/>
            <a:ext cx="6689558" cy="5078313"/>
          </a:xfrm>
          <a:prstGeom prst="rect">
            <a:avLst/>
          </a:prstGeom>
        </p:spPr>
        <p:txBody>
          <a:bodyPr wrap="square">
            <a:spAutoFit/>
          </a:bodyPr>
          <a:lstStyle/>
          <a:p>
            <a:pPr algn="just"/>
            <a:r>
              <a:rPr lang="en-US" dirty="0">
                <a:solidFill>
                  <a:schemeClr val="bg1"/>
                </a:solidFill>
              </a:rPr>
              <a:t>Temple Israel offers diversity in membership and activities ranging from ritual to social action. We welcome congregants of all generations, lifestyles, and backgrounds. Whether you are seeking a connection with a Jewish community, Jewish education for yourself or your family, or to explore or deepen your connection to Jewish life, Temple Israel of Northern Westchester is a place you can call home.</a:t>
            </a:r>
          </a:p>
          <a:p>
            <a:pPr algn="just"/>
            <a:r>
              <a:rPr lang="en-US" dirty="0">
                <a:solidFill>
                  <a:schemeClr val="bg1"/>
                </a:solidFill>
              </a:rPr>
              <a:t> </a:t>
            </a:r>
          </a:p>
          <a:p>
            <a:pPr algn="just"/>
            <a:r>
              <a:rPr lang="en-US" dirty="0">
                <a:solidFill>
                  <a:schemeClr val="bg1"/>
                </a:solidFill>
              </a:rPr>
              <a:t>Our services encompass a variety of music and prayer styles and often feature our fabulous volunteer musicians (choirs, band, soloists). We provide engaging and meaningful Jewish learning opportunities for all ages through our Center for Jewish </a:t>
            </a:r>
            <a:r>
              <a:rPr lang="en-US" dirty="0" smtClean="0">
                <a:solidFill>
                  <a:schemeClr val="bg1"/>
                </a:solidFill>
              </a:rPr>
              <a:t>Learning</a:t>
            </a:r>
            <a:r>
              <a:rPr lang="en-US" dirty="0">
                <a:solidFill>
                  <a:schemeClr val="bg1"/>
                </a:solidFill>
              </a:rPr>
              <a:t>, Hebrew High School, adult education, and weekly Torah study.</a:t>
            </a:r>
          </a:p>
          <a:p>
            <a:pPr algn="just"/>
            <a:r>
              <a:rPr lang="en-US" dirty="0">
                <a:solidFill>
                  <a:schemeClr val="bg1"/>
                </a:solidFill>
              </a:rPr>
              <a:t> </a:t>
            </a:r>
          </a:p>
          <a:p>
            <a:pPr algn="just"/>
            <a:r>
              <a:rPr lang="en-US" dirty="0">
                <a:solidFill>
                  <a:schemeClr val="bg1"/>
                </a:solidFill>
              </a:rPr>
              <a:t>We are a vibrant congregation with 300 member families and a history of over 70 years serving the many towns and villages of Northern Westchester including Croton, Briarcliff Manor, Cortlandt Manor, Millwood, Ossining, Peekskill, Pleasantville, Yorktown Heights, and Somers.</a:t>
            </a:r>
          </a:p>
        </p:txBody>
      </p:sp>
      <p:sp>
        <p:nvSpPr>
          <p:cNvPr id="5" name="Rectangle 4"/>
          <p:cNvSpPr/>
          <p:nvPr/>
        </p:nvSpPr>
        <p:spPr>
          <a:xfrm>
            <a:off x="2772902" y="10589391"/>
            <a:ext cx="1530547" cy="369332"/>
          </a:xfrm>
          <a:prstGeom prst="rect">
            <a:avLst/>
          </a:prstGeom>
        </p:spPr>
        <p:txBody>
          <a:bodyPr wrap="none">
            <a:spAutoFit/>
          </a:bodyPr>
          <a:lstStyle/>
          <a:p>
            <a:r>
              <a:rPr lang="en-US" dirty="0" smtClean="0">
                <a:hlinkClick r:id="rId2"/>
              </a:rPr>
              <a:t>www.tinw.org</a:t>
            </a:r>
            <a:endParaRPr lang="en-US" dirty="0" smtClean="0"/>
          </a:p>
        </p:txBody>
      </p:sp>
      <p:pic>
        <p:nvPicPr>
          <p:cNvPr id="1026" name="Picture 2" descr="Logo for Temple Israel of Northern Westche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048" y="11106345"/>
            <a:ext cx="2028825"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8123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1978"/>
            <a:ext cx="7315200" cy="5511114"/>
          </a:xfrm>
          <a:solidFill>
            <a:schemeClr val="bg2"/>
          </a:solidFill>
        </p:spPr>
        <p:txBody>
          <a:bodyPr>
            <a:normAutofit fontScale="90000"/>
          </a:bodyPr>
          <a:lstStyle/>
          <a:p>
            <a:pPr algn="ctr"/>
            <a:r>
              <a:rPr lang="en-US" sz="3600" b="1" dirty="0">
                <a:solidFill>
                  <a:schemeClr val="tx1"/>
                </a:solidFill>
              </a:rPr>
              <a:t>Temple Shaaray Tefila of</a:t>
            </a:r>
            <a:r>
              <a:rPr lang="en-US" sz="3600" dirty="0">
                <a:solidFill>
                  <a:schemeClr val="tx1"/>
                </a:solidFill>
              </a:rPr>
              <a:t/>
            </a:r>
            <a:br>
              <a:rPr lang="en-US" sz="3600" dirty="0">
                <a:solidFill>
                  <a:schemeClr val="tx1"/>
                </a:solidFill>
              </a:rPr>
            </a:br>
            <a:r>
              <a:rPr lang="en-US" sz="3600" dirty="0">
                <a:solidFill>
                  <a:schemeClr val="tx1"/>
                </a:solidFill>
              </a:rPr>
              <a:t> </a:t>
            </a:r>
            <a:r>
              <a:rPr lang="en-US" sz="3600" b="1" dirty="0" smtClean="0">
                <a:solidFill>
                  <a:schemeClr val="tx1"/>
                </a:solidFill>
              </a:rPr>
              <a:t>Westchester-Bedford </a:t>
            </a:r>
            <a:r>
              <a:rPr lang="en-US" sz="3600" b="1" dirty="0">
                <a:solidFill>
                  <a:schemeClr val="tx1"/>
                </a:solidFill>
              </a:rPr>
              <a:t>Corners</a:t>
            </a:r>
            <a:r>
              <a:rPr lang="en-US" sz="1800" dirty="0">
                <a:solidFill>
                  <a:schemeClr val="tx1"/>
                </a:solidFill>
              </a:rPr>
              <a:t/>
            </a:r>
            <a:br>
              <a:rPr lang="en-US" sz="1800" dirty="0">
                <a:solidFill>
                  <a:schemeClr val="tx1"/>
                </a:solidFill>
              </a:rPr>
            </a:br>
            <a:r>
              <a:rPr lang="en-US" sz="2400" dirty="0">
                <a:solidFill>
                  <a:schemeClr val="tx1"/>
                </a:solidFill>
              </a:rPr>
              <a:t>Reform</a:t>
            </a:r>
            <a:br>
              <a:rPr lang="en-US" sz="24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89 Baldwin </a:t>
            </a:r>
            <a:r>
              <a:rPr lang="en-US" sz="2700" dirty="0" smtClean="0">
                <a:solidFill>
                  <a:schemeClr val="tx1"/>
                </a:solidFill>
              </a:rPr>
              <a:t>Road</a:t>
            </a:r>
            <a:r>
              <a:rPr lang="en-US" sz="2700" dirty="0">
                <a:solidFill>
                  <a:schemeClr val="tx1"/>
                </a:solidFill>
              </a:rPr>
              <a:t/>
            </a:r>
            <a:br>
              <a:rPr lang="en-US" sz="2700" dirty="0">
                <a:solidFill>
                  <a:schemeClr val="tx1"/>
                </a:solidFill>
              </a:rPr>
            </a:br>
            <a:r>
              <a:rPr lang="en-US" sz="2700" dirty="0">
                <a:solidFill>
                  <a:schemeClr val="tx1"/>
                </a:solidFill>
              </a:rPr>
              <a:t>Bedford Corners, NY </a:t>
            </a:r>
            <a:r>
              <a:rPr lang="en-US" sz="2700" dirty="0" smtClean="0">
                <a:solidFill>
                  <a:schemeClr val="tx1"/>
                </a:solidFill>
              </a:rPr>
              <a:t>10549</a:t>
            </a:r>
            <a:r>
              <a:rPr lang="en-US" sz="2700" dirty="0">
                <a:solidFill>
                  <a:schemeClr val="tx1"/>
                </a:solidFill>
              </a:rPr>
              <a:t/>
            </a:r>
            <a:br>
              <a:rPr lang="en-US" sz="2700" dirty="0">
                <a:solidFill>
                  <a:schemeClr val="tx1"/>
                </a:solidFill>
              </a:rPr>
            </a:br>
            <a:r>
              <a:rPr lang="en-US" sz="2700" dirty="0">
                <a:solidFill>
                  <a:schemeClr val="tx1"/>
                </a:solidFill>
              </a:rPr>
              <a:t>Phone: </a:t>
            </a:r>
            <a:r>
              <a:rPr lang="en-US" sz="2700" dirty="0" smtClean="0">
                <a:solidFill>
                  <a:schemeClr val="tx1"/>
                </a:solidFill>
              </a:rPr>
              <a:t>914-666-3133</a:t>
            </a:r>
            <a:r>
              <a:rPr lang="en-US" sz="2700" dirty="0">
                <a:solidFill>
                  <a:schemeClr val="tx1"/>
                </a:solidFill>
              </a:rPr>
              <a:t/>
            </a:r>
            <a:br>
              <a:rPr lang="en-US" sz="2700" dirty="0">
                <a:solidFill>
                  <a:schemeClr val="tx1"/>
                </a:solidFill>
              </a:rPr>
            </a:br>
            <a:r>
              <a:rPr lang="en-US" sz="2700" dirty="0">
                <a:solidFill>
                  <a:schemeClr val="tx1"/>
                </a:solidFill>
              </a:rPr>
              <a:t>Fax: </a:t>
            </a:r>
            <a:r>
              <a:rPr lang="en-US" sz="2700" dirty="0" smtClean="0">
                <a:solidFill>
                  <a:schemeClr val="tx1"/>
                </a:solidFill>
              </a:rPr>
              <a:t>914-666-0112</a:t>
            </a:r>
            <a:r>
              <a:rPr lang="en-US" sz="2700" dirty="0">
                <a:solidFill>
                  <a:schemeClr val="tx1"/>
                </a:solidFill>
              </a:rPr>
              <a:t/>
            </a:r>
            <a:br>
              <a:rPr lang="en-US" sz="2700" dirty="0">
                <a:solidFill>
                  <a:schemeClr val="tx1"/>
                </a:solidFill>
              </a:rPr>
            </a:br>
            <a:r>
              <a:rPr lang="en-US" sz="2700" dirty="0">
                <a:solidFill>
                  <a:schemeClr val="tx1"/>
                </a:solidFill>
              </a:rPr>
              <a:t>Website: </a:t>
            </a:r>
            <a:r>
              <a:rPr lang="en-US" sz="2700" dirty="0" smtClean="0">
                <a:solidFill>
                  <a:schemeClr val="tx1"/>
                </a:solidFill>
              </a:rPr>
              <a:t>www.shaaraytefila.org</a:t>
            </a:r>
            <a:r>
              <a:rPr lang="en-US" sz="2700" dirty="0">
                <a:solidFill>
                  <a:schemeClr val="tx1"/>
                </a:solidFill>
              </a:rPr>
              <a:t/>
            </a:r>
            <a:br>
              <a:rPr lang="en-US" sz="2700" dirty="0">
                <a:solidFill>
                  <a:schemeClr val="tx1"/>
                </a:solidFill>
              </a:rPr>
            </a:br>
            <a:r>
              <a:rPr lang="en-US" sz="2700" dirty="0">
                <a:solidFill>
                  <a:schemeClr val="tx1"/>
                </a:solidFill>
              </a:rPr>
              <a:t>E-Mail: </a:t>
            </a:r>
            <a:r>
              <a:rPr lang="en-US" sz="2700" dirty="0" smtClean="0">
                <a:solidFill>
                  <a:schemeClr val="tx1"/>
                </a:solidFill>
              </a:rPr>
              <a:t>temple@templest.org</a:t>
            </a:r>
            <a:r>
              <a:rPr lang="en-US" sz="2700" dirty="0">
                <a:solidFill>
                  <a:schemeClr val="tx1"/>
                </a:solidFill>
              </a:rPr>
              <a:t/>
            </a:r>
            <a:br>
              <a:rPr lang="en-US" sz="2700" dirty="0">
                <a:solidFill>
                  <a:schemeClr val="tx1"/>
                </a:solidFill>
              </a:rPr>
            </a:br>
            <a:r>
              <a:rPr lang="en-US" sz="2700" dirty="0">
                <a:solidFill>
                  <a:schemeClr val="tx1"/>
                </a:solidFill>
              </a:rPr>
              <a:t>Senior Rabbi: David Wilfond </a:t>
            </a:r>
            <a:br>
              <a:rPr lang="en-US" sz="2700" dirty="0">
                <a:solidFill>
                  <a:schemeClr val="tx1"/>
                </a:solidFill>
              </a:rPr>
            </a:br>
            <a:r>
              <a:rPr lang="en-US" sz="2700" dirty="0">
                <a:solidFill>
                  <a:schemeClr val="tx1"/>
                </a:solidFill>
              </a:rPr>
              <a:t>Rabbi Emeritus: David Greenberg</a:t>
            </a:r>
            <a:br>
              <a:rPr lang="en-US" sz="2700" dirty="0">
                <a:solidFill>
                  <a:schemeClr val="tx1"/>
                </a:solidFill>
              </a:rPr>
            </a:br>
            <a:r>
              <a:rPr lang="en-US" sz="2700" dirty="0">
                <a:solidFill>
                  <a:schemeClr val="tx1"/>
                </a:solidFill>
              </a:rPr>
              <a:t>Interim Executive Director: Leslie Lichter</a:t>
            </a:r>
            <a:br>
              <a:rPr lang="en-US" sz="2700" dirty="0">
                <a:solidFill>
                  <a:schemeClr val="tx1"/>
                </a:solidFill>
              </a:rPr>
            </a:br>
            <a:r>
              <a:rPr lang="en-US" sz="2700" dirty="0">
                <a:solidFill>
                  <a:schemeClr val="tx1"/>
                </a:solidFill>
              </a:rPr>
              <a:t>Director of Education: Stephanie Ben Simon</a:t>
            </a:r>
            <a:br>
              <a:rPr lang="en-US" sz="2700" dirty="0">
                <a:solidFill>
                  <a:schemeClr val="tx1"/>
                </a:solidFill>
              </a:rPr>
            </a:br>
            <a:r>
              <a:rPr lang="en-US" sz="2700" dirty="0">
                <a:solidFill>
                  <a:schemeClr val="tx1"/>
                </a:solidFill>
              </a:rPr>
              <a:t>Director of Early Childhood Center</a:t>
            </a:r>
            <a:r>
              <a:rPr lang="en-US" sz="2700" dirty="0" smtClean="0">
                <a:solidFill>
                  <a:schemeClr val="tx1"/>
                </a:solidFill>
              </a:rPr>
              <a:t>:</a:t>
            </a:r>
            <a:br>
              <a:rPr lang="en-US" sz="2700" dirty="0" smtClean="0">
                <a:solidFill>
                  <a:schemeClr val="tx1"/>
                </a:solidFill>
              </a:rPr>
            </a:br>
            <a:r>
              <a:rPr lang="en-US" sz="2700" dirty="0" smtClean="0">
                <a:solidFill>
                  <a:schemeClr val="tx1"/>
                </a:solidFill>
              </a:rPr>
              <a:t> </a:t>
            </a:r>
            <a:r>
              <a:rPr lang="en-US" sz="2700" dirty="0">
                <a:solidFill>
                  <a:schemeClr val="tx1"/>
                </a:solidFill>
              </a:rPr>
              <a:t>Patty Goldstick</a:t>
            </a:r>
          </a:p>
        </p:txBody>
      </p:sp>
      <p:sp>
        <p:nvSpPr>
          <p:cNvPr id="4" name="Rectangle 3"/>
          <p:cNvSpPr/>
          <p:nvPr/>
        </p:nvSpPr>
        <p:spPr>
          <a:xfrm>
            <a:off x="375038" y="6355083"/>
            <a:ext cx="6369161" cy="2554545"/>
          </a:xfrm>
          <a:prstGeom prst="rect">
            <a:avLst/>
          </a:prstGeom>
        </p:spPr>
        <p:txBody>
          <a:bodyPr wrap="square">
            <a:spAutoFit/>
          </a:bodyPr>
          <a:lstStyle/>
          <a:p>
            <a:r>
              <a:rPr lang="en-US" sz="2000" dirty="0">
                <a:solidFill>
                  <a:schemeClr val="bg1"/>
                </a:solidFill>
              </a:rPr>
              <a:t>Temple Shaaray Tefila is a Reform Jewish congregation with a traditional spirit. We celebrate, teach, and observe the most worthy values and ideals of our Jewish tradition: Torah, Mitzvah and Tzedakah. In doing so, we connect our members and their families to each other, to the greater Jewish community, and to Israel. Anyone who seeks a warm and vibrant Jewish community will feel comfortable in our congregation.</a:t>
            </a:r>
          </a:p>
        </p:txBody>
      </p:sp>
      <p:sp>
        <p:nvSpPr>
          <p:cNvPr id="5" name="Rectangle 4"/>
          <p:cNvSpPr/>
          <p:nvPr/>
        </p:nvSpPr>
        <p:spPr>
          <a:xfrm>
            <a:off x="2557997" y="9945033"/>
            <a:ext cx="2351606" cy="369332"/>
          </a:xfrm>
          <a:prstGeom prst="rect">
            <a:avLst/>
          </a:prstGeom>
        </p:spPr>
        <p:txBody>
          <a:bodyPr wrap="none">
            <a:spAutoFit/>
          </a:bodyPr>
          <a:lstStyle/>
          <a:p>
            <a:r>
              <a:rPr lang="en-US" dirty="0" smtClean="0">
                <a:hlinkClick r:id="rId2"/>
              </a:rPr>
              <a:t>www.shaaraytefila.org</a:t>
            </a:r>
            <a:endParaRPr lang="en-US" dirty="0" smtClean="0"/>
          </a:p>
        </p:txBody>
      </p:sp>
      <p:pic>
        <p:nvPicPr>
          <p:cNvPr id="2050" name="Picture 2" descr="TempleShaarayLogo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571" y="10474686"/>
            <a:ext cx="3686175" cy="12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88479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5222278"/>
          </a:xfrm>
          <a:solidFill>
            <a:schemeClr val="bg2"/>
          </a:solidFill>
        </p:spPr>
        <p:txBody>
          <a:bodyPr>
            <a:normAutofit fontScale="90000"/>
          </a:bodyPr>
          <a:lstStyle/>
          <a:p>
            <a:pPr algn="ct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Temple Sholom - Greenwich</a:t>
            </a:r>
            <a:r>
              <a:rPr lang="en-US" sz="2200" dirty="0">
                <a:solidFill>
                  <a:schemeClr val="tx1"/>
                </a:solidFill>
              </a:rPr>
              <a:t/>
            </a:r>
            <a:br>
              <a:rPr lang="en-US" sz="2200" dirty="0">
                <a:solidFill>
                  <a:schemeClr val="tx1"/>
                </a:solidFill>
              </a:rPr>
            </a:br>
            <a:r>
              <a:rPr lang="en-US" sz="2200" dirty="0" smtClean="0">
                <a:solidFill>
                  <a:schemeClr val="tx1"/>
                </a:solidFill>
              </a:rPr>
              <a:t>Conservative</a:t>
            </a:r>
            <a:r>
              <a:rPr lang="en-US" sz="2200" dirty="0">
                <a:solidFill>
                  <a:schemeClr val="tx1"/>
                </a:solidFill>
              </a:rPr>
              <a:t/>
            </a:r>
            <a:br>
              <a:rPr lang="en-US" sz="22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300 East Putnam Avenue</a:t>
            </a:r>
            <a:br>
              <a:rPr lang="en-US" sz="2700" dirty="0">
                <a:solidFill>
                  <a:schemeClr val="tx1"/>
                </a:solidFill>
              </a:rPr>
            </a:br>
            <a:r>
              <a:rPr lang="en-US" sz="2700" dirty="0" smtClean="0">
                <a:solidFill>
                  <a:schemeClr val="tx1"/>
                </a:solidFill>
              </a:rPr>
              <a:t>Greenwich</a:t>
            </a:r>
            <a:r>
              <a:rPr lang="en-US" sz="2700" dirty="0">
                <a:solidFill>
                  <a:schemeClr val="tx1"/>
                </a:solidFill>
              </a:rPr>
              <a:t>, CT </a:t>
            </a:r>
            <a:r>
              <a:rPr lang="en-US" sz="2700" dirty="0" smtClean="0">
                <a:solidFill>
                  <a:schemeClr val="tx1"/>
                </a:solidFill>
              </a:rPr>
              <a:t>06830</a:t>
            </a:r>
            <a:br>
              <a:rPr lang="en-US" sz="2700" dirty="0" smtClean="0">
                <a:solidFill>
                  <a:schemeClr val="tx1"/>
                </a:solidFill>
              </a:rPr>
            </a:br>
            <a:r>
              <a:rPr lang="en-US" sz="2700" dirty="0" smtClean="0">
                <a:solidFill>
                  <a:schemeClr val="tx1"/>
                </a:solidFill>
              </a:rPr>
              <a:t>website: www.templesholom.com</a:t>
            </a:r>
            <a:r>
              <a:rPr lang="en-US" sz="2700" dirty="0">
                <a:solidFill>
                  <a:schemeClr val="tx1"/>
                </a:solidFill>
              </a:rPr>
              <a:t/>
            </a:r>
            <a:br>
              <a:rPr lang="en-US" sz="2700" dirty="0">
                <a:solidFill>
                  <a:schemeClr val="tx1"/>
                </a:solidFill>
              </a:rPr>
            </a:br>
            <a:r>
              <a:rPr lang="en-US" sz="2700" dirty="0" smtClean="0">
                <a:solidFill>
                  <a:schemeClr val="tx1"/>
                </a:solidFill>
              </a:rPr>
              <a:t>Phone</a:t>
            </a:r>
            <a:r>
              <a:rPr lang="en-US" sz="2700" dirty="0">
                <a:solidFill>
                  <a:schemeClr val="tx1"/>
                </a:solidFill>
              </a:rPr>
              <a:t>: 203-869-7191</a:t>
            </a:r>
            <a:br>
              <a:rPr lang="en-US" sz="2700" dirty="0">
                <a:solidFill>
                  <a:schemeClr val="tx1"/>
                </a:solidFill>
              </a:rPr>
            </a:br>
            <a:r>
              <a:rPr lang="en-US" sz="2700" dirty="0" smtClean="0">
                <a:solidFill>
                  <a:schemeClr val="tx1"/>
                </a:solidFill>
              </a:rPr>
              <a:t>Fax</a:t>
            </a:r>
            <a:r>
              <a:rPr lang="en-US" sz="2700" dirty="0">
                <a:solidFill>
                  <a:schemeClr val="tx1"/>
                </a:solidFill>
              </a:rPr>
              <a:t>: </a:t>
            </a:r>
            <a:r>
              <a:rPr lang="en-US" sz="2700" dirty="0" smtClean="0">
                <a:solidFill>
                  <a:schemeClr val="tx1"/>
                </a:solidFill>
              </a:rPr>
              <a:t>203-661-4811</a:t>
            </a:r>
            <a:r>
              <a:rPr lang="en-US" sz="2700" dirty="0">
                <a:solidFill>
                  <a:schemeClr val="tx1"/>
                </a:solidFill>
              </a:rPr>
              <a:t/>
            </a:r>
            <a:br>
              <a:rPr lang="en-US" sz="2700" dirty="0">
                <a:solidFill>
                  <a:schemeClr val="tx1"/>
                </a:solidFill>
              </a:rPr>
            </a:br>
            <a:r>
              <a:rPr lang="en-US" sz="2700" dirty="0" smtClean="0">
                <a:solidFill>
                  <a:schemeClr val="tx1"/>
                </a:solidFill>
              </a:rPr>
              <a:t>E-Mail</a:t>
            </a:r>
            <a:r>
              <a:rPr lang="en-US" sz="2700" dirty="0">
                <a:solidFill>
                  <a:schemeClr val="tx1"/>
                </a:solidFill>
              </a:rPr>
              <a:t>: </a:t>
            </a:r>
            <a:r>
              <a:rPr lang="en-US" sz="2700" dirty="0" smtClean="0">
                <a:solidFill>
                  <a:schemeClr val="tx1"/>
                </a:solidFill>
              </a:rPr>
              <a:t>info@templesholom.com</a:t>
            </a:r>
            <a:br>
              <a:rPr lang="en-US" sz="2700" dirty="0" smtClean="0">
                <a:solidFill>
                  <a:schemeClr val="tx1"/>
                </a:solidFill>
              </a:rPr>
            </a:br>
            <a:r>
              <a:rPr lang="en-US" sz="2700" dirty="0" smtClean="0">
                <a:solidFill>
                  <a:schemeClr val="tx1"/>
                </a:solidFill>
              </a:rPr>
              <a:t> </a:t>
            </a:r>
            <a:r>
              <a:rPr lang="en-US" sz="2700" dirty="0">
                <a:solidFill>
                  <a:schemeClr val="tx1"/>
                </a:solidFill>
              </a:rPr>
              <a:t>Rabbi: Mitchell M. Hurvitz </a:t>
            </a:r>
            <a:br>
              <a:rPr lang="en-US" sz="2700" dirty="0">
                <a:solidFill>
                  <a:schemeClr val="tx1"/>
                </a:solidFill>
              </a:rPr>
            </a:br>
            <a:r>
              <a:rPr lang="en-US" sz="2700" dirty="0">
                <a:solidFill>
                  <a:schemeClr val="tx1"/>
                </a:solidFill>
              </a:rPr>
              <a:t>Assistant Rabbi/Director of Judaic Studies: </a:t>
            </a:r>
            <a:r>
              <a:rPr lang="en-US" sz="2700" dirty="0" smtClean="0">
                <a:solidFill>
                  <a:schemeClr val="tx1"/>
                </a:solidFill>
              </a:rPr>
              <a:t/>
            </a:r>
            <a:br>
              <a:rPr lang="en-US" sz="2700" dirty="0" smtClean="0">
                <a:solidFill>
                  <a:schemeClr val="tx1"/>
                </a:solidFill>
              </a:rPr>
            </a:br>
            <a:r>
              <a:rPr lang="en-US" sz="2700" dirty="0" smtClean="0">
                <a:solidFill>
                  <a:schemeClr val="tx1"/>
                </a:solidFill>
              </a:rPr>
              <a:t>Rabbi </a:t>
            </a:r>
            <a:r>
              <a:rPr lang="en-US" sz="2700" dirty="0">
                <a:solidFill>
                  <a:schemeClr val="tx1"/>
                </a:solidFill>
              </a:rPr>
              <a:t>Kevin Peters </a:t>
            </a:r>
            <a:br>
              <a:rPr lang="en-US" sz="2700" dirty="0">
                <a:solidFill>
                  <a:schemeClr val="tx1"/>
                </a:solidFill>
              </a:rPr>
            </a:br>
            <a:r>
              <a:rPr lang="en-US" sz="2700" dirty="0" smtClean="0">
                <a:solidFill>
                  <a:schemeClr val="tx1"/>
                </a:solidFill>
              </a:rPr>
              <a:t>Shaliach </a:t>
            </a:r>
            <a:r>
              <a:rPr lang="en-US" sz="2700" dirty="0">
                <a:solidFill>
                  <a:schemeClr val="tx1"/>
                </a:solidFill>
              </a:rPr>
              <a:t>Sibur/Ritual Director: Ezra </a:t>
            </a:r>
            <a:r>
              <a:rPr lang="en-US" sz="2700" dirty="0" smtClean="0">
                <a:solidFill>
                  <a:schemeClr val="tx1"/>
                </a:solidFill>
              </a:rPr>
              <a:t>Konigsberg</a:t>
            </a:r>
            <a:r>
              <a:rPr lang="en-US" sz="2700" dirty="0">
                <a:solidFill>
                  <a:schemeClr val="tx1"/>
                </a:solidFill>
              </a:rPr>
              <a:t> </a:t>
            </a:r>
            <a:r>
              <a:rPr lang="en-US" sz="2700" dirty="0" smtClean="0">
                <a:solidFill>
                  <a:schemeClr val="tx1"/>
                </a:solidFill>
              </a:rPr>
              <a:t/>
            </a:r>
            <a:br>
              <a:rPr lang="en-US" sz="2700" dirty="0" smtClean="0">
                <a:solidFill>
                  <a:schemeClr val="tx1"/>
                </a:solidFill>
              </a:rPr>
            </a:br>
            <a:r>
              <a:rPr lang="en-US" sz="2700" dirty="0" smtClean="0">
                <a:solidFill>
                  <a:schemeClr val="tx1"/>
                </a:solidFill>
              </a:rPr>
              <a:t>Executive </a:t>
            </a:r>
            <a:r>
              <a:rPr lang="en-US" sz="2700" dirty="0">
                <a:solidFill>
                  <a:schemeClr val="tx1"/>
                </a:solidFill>
              </a:rPr>
              <a:t>Director: Eileen Robin</a:t>
            </a:r>
            <a:br>
              <a:rPr lang="en-US" sz="2700" dirty="0">
                <a:solidFill>
                  <a:schemeClr val="tx1"/>
                </a:solidFill>
              </a:rPr>
            </a:br>
            <a:r>
              <a:rPr lang="en-US" sz="2700" dirty="0" smtClean="0">
                <a:solidFill>
                  <a:schemeClr val="tx1"/>
                </a:solidFill>
              </a:rPr>
              <a:t>Associate </a:t>
            </a:r>
            <a:r>
              <a:rPr lang="en-US" sz="2700" dirty="0">
                <a:solidFill>
                  <a:schemeClr val="tx1"/>
                </a:solidFill>
              </a:rPr>
              <a:t>Executive Director: Lori </a:t>
            </a:r>
            <a:r>
              <a:rPr lang="en-US" sz="2700" dirty="0" smtClean="0">
                <a:solidFill>
                  <a:schemeClr val="tx1"/>
                </a:solidFill>
              </a:rPr>
              <a:t>Baden</a:t>
            </a:r>
            <a:r>
              <a:rPr lang="en-US" sz="2700" dirty="0">
                <a:solidFill>
                  <a:schemeClr val="tx1"/>
                </a:solidFill>
              </a:rPr>
              <a:t/>
            </a:r>
            <a:br>
              <a:rPr lang="en-US" sz="2700" dirty="0">
                <a:solidFill>
                  <a:schemeClr val="tx1"/>
                </a:solidFill>
              </a:rPr>
            </a:br>
            <a:r>
              <a:rPr lang="en-US" sz="2700" dirty="0" smtClean="0">
                <a:solidFill>
                  <a:schemeClr val="tx1"/>
                </a:solidFill>
              </a:rPr>
              <a:t>Director </a:t>
            </a:r>
            <a:r>
              <a:rPr lang="en-US" sz="2700" dirty="0">
                <a:solidFill>
                  <a:schemeClr val="tx1"/>
                </a:solidFill>
              </a:rPr>
              <a:t>of Schools: David Cohen</a:t>
            </a:r>
            <a:r>
              <a:rPr lang="en-US" dirty="0">
                <a:solidFill>
                  <a:schemeClr val="tx1"/>
                </a:solidFill>
              </a:rPr>
              <a:t/>
            </a:r>
            <a:br>
              <a:rPr lang="en-US" dirty="0">
                <a:solidFill>
                  <a:schemeClr val="tx1"/>
                </a:solidFill>
              </a:rPr>
            </a:br>
            <a:endParaRPr lang="en-US" sz="2200" dirty="0">
              <a:solidFill>
                <a:schemeClr val="tx1"/>
              </a:solidFill>
            </a:endParaRPr>
          </a:p>
        </p:txBody>
      </p:sp>
      <p:sp>
        <p:nvSpPr>
          <p:cNvPr id="3" name="Rectangle 2"/>
          <p:cNvSpPr/>
          <p:nvPr/>
        </p:nvSpPr>
        <p:spPr>
          <a:xfrm>
            <a:off x="592555" y="6148465"/>
            <a:ext cx="6282489" cy="3477875"/>
          </a:xfrm>
          <a:prstGeom prst="rect">
            <a:avLst/>
          </a:prstGeom>
        </p:spPr>
        <p:txBody>
          <a:bodyPr wrap="square">
            <a:spAutoFit/>
          </a:bodyPr>
          <a:lstStyle/>
          <a:p>
            <a:pPr algn="just"/>
            <a:r>
              <a:rPr lang="en-US" sz="2000" dirty="0">
                <a:solidFill>
                  <a:schemeClr val="bg1"/>
                </a:solidFill>
                <a:ea typeface="Arial" panose="020B0604020202020204" pitchFamily="34" charset="0"/>
              </a:rPr>
              <a:t>Temple Sholom is a warm and inclusive multi-generational congregation that welcomes families and individuals from both Westchester and Fairfield Counties. We offer a one-of-a-kind early childhood experience at the Temple Sholom Selma Maisel Nursery School, and an interactive approach to religious education for grades Pre-K through 7th grade at the Temple Sholom Learning Center. We provide a variety of adult education programming in the form of guest speakers, classes and study groups, in addition to social action volunteer opportunities that benefit the larger community. </a:t>
            </a:r>
            <a:endParaRPr lang="en-US" sz="2000" dirty="0">
              <a:solidFill>
                <a:schemeClr val="bg1"/>
              </a:solidFill>
              <a:ea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40" y="10891520"/>
            <a:ext cx="2484120" cy="1656080"/>
          </a:xfrm>
          <a:prstGeom prst="rect">
            <a:avLst/>
          </a:prstGeom>
        </p:spPr>
      </p:pic>
      <p:sp>
        <p:nvSpPr>
          <p:cNvPr id="5" name="Rectangle 4"/>
          <p:cNvSpPr/>
          <p:nvPr/>
        </p:nvSpPr>
        <p:spPr>
          <a:xfrm>
            <a:off x="2366753" y="10212401"/>
            <a:ext cx="2536400" cy="646331"/>
          </a:xfrm>
          <a:prstGeom prst="rect">
            <a:avLst/>
          </a:prstGeom>
        </p:spPr>
        <p:txBody>
          <a:bodyPr wrap="none">
            <a:spAutoFit/>
          </a:bodyPr>
          <a:lstStyle/>
          <a:p>
            <a:r>
              <a:rPr lang="en-US" dirty="0" smtClean="0">
                <a:solidFill>
                  <a:schemeClr val="bg1"/>
                </a:solidFill>
                <a:hlinkClick r:id="rId3"/>
              </a:rPr>
              <a:t>www.templesholom.com</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38969103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lnSpc>
                <a:spcPct val="100000"/>
              </a:lnSpc>
            </a:pPr>
            <a:r>
              <a:rPr lang="en-US" b="1" dirty="0" err="1" smtClean="0">
                <a:solidFill>
                  <a:schemeClr val="tx1"/>
                </a:solidFill>
              </a:rPr>
              <a:t>Touro</a:t>
            </a:r>
            <a:r>
              <a:rPr lang="en-US" b="1" dirty="0" smtClean="0">
                <a:solidFill>
                  <a:schemeClr val="tx1"/>
                </a:solidFill>
              </a:rPr>
              <a:t> college of dental medicine </a:t>
            </a:r>
            <a:br>
              <a:rPr lang="en-US" b="1" dirty="0" smtClean="0">
                <a:solidFill>
                  <a:schemeClr val="tx1"/>
                </a:solidFill>
              </a:rPr>
            </a:br>
            <a:r>
              <a:rPr lang="en-US" b="1" dirty="0" smtClean="0">
                <a:solidFill>
                  <a:schemeClr val="tx1"/>
                </a:solidFill>
              </a:rPr>
              <a:t>at NY medical college</a:t>
            </a:r>
            <a:br>
              <a:rPr lang="en-US" b="1" dirty="0" smtClean="0">
                <a:solidFill>
                  <a:schemeClr val="tx1"/>
                </a:solidFill>
              </a:rPr>
            </a:br>
            <a:r>
              <a:rPr lang="en-US" sz="2200" dirty="0" smtClean="0">
                <a:solidFill>
                  <a:schemeClr val="tx1"/>
                </a:solidFill>
              </a:rPr>
              <a:t/>
            </a:r>
            <a:br>
              <a:rPr lang="en-US" sz="2200" dirty="0" smtClean="0">
                <a:solidFill>
                  <a:schemeClr val="tx1"/>
                </a:solidFill>
              </a:rPr>
            </a:br>
            <a:r>
              <a:rPr lang="en-US" sz="2000" dirty="0" smtClean="0">
                <a:solidFill>
                  <a:schemeClr val="tx1"/>
                </a:solidFill>
              </a:rPr>
              <a:t>19 Skyline Drive</a:t>
            </a:r>
            <a:br>
              <a:rPr lang="en-US" sz="2000" dirty="0" smtClean="0">
                <a:solidFill>
                  <a:schemeClr val="tx1"/>
                </a:solidFill>
              </a:rPr>
            </a:br>
            <a:r>
              <a:rPr lang="en-US" sz="2000" dirty="0" smtClean="0">
                <a:solidFill>
                  <a:schemeClr val="tx1"/>
                </a:solidFill>
              </a:rPr>
              <a:t>Hawthorne, NY  10532</a:t>
            </a:r>
            <a:br>
              <a:rPr lang="en-US" sz="2000" dirty="0" smtClean="0">
                <a:solidFill>
                  <a:schemeClr val="tx1"/>
                </a:solidFill>
              </a:rPr>
            </a:br>
            <a:r>
              <a:rPr lang="en-US" sz="2000" dirty="0" smtClean="0">
                <a:solidFill>
                  <a:schemeClr val="tx1"/>
                </a:solidFill>
              </a:rPr>
              <a:t>Phone:  914-594-2699</a:t>
            </a:r>
            <a:r>
              <a:rPr lang="en-US" sz="2000" b="1" dirty="0" smtClean="0"/>
              <a:t>IN</a:t>
            </a:r>
            <a:r>
              <a:rPr lang="en-US" sz="2000" dirty="0">
                <a:solidFill>
                  <a:schemeClr val="tx1"/>
                </a:solidFill>
              </a:rPr>
              <a:t/>
            </a:r>
            <a:br>
              <a:rPr lang="en-US" sz="2000" dirty="0">
                <a:solidFill>
                  <a:schemeClr val="tx1"/>
                </a:solidFill>
              </a:rPr>
            </a:br>
            <a:r>
              <a:rPr lang="en-US" sz="2000" dirty="0" smtClean="0">
                <a:solidFill>
                  <a:schemeClr val="tx1"/>
                </a:solidFill>
              </a:rPr>
              <a:t>website:  www.dental.touro.edu</a:t>
            </a: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endParaRPr lang="en-US" sz="2200" dirty="0">
              <a:solidFill>
                <a:schemeClr val="tx1"/>
              </a:solidFill>
            </a:endParaRPr>
          </a:p>
        </p:txBody>
      </p:sp>
      <p:pic>
        <p:nvPicPr>
          <p:cNvPr id="1026" name="Picture 2" descr="Touro College of Dental Medicine at New York Medical Colle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4199" y="11963698"/>
            <a:ext cx="4263002" cy="5143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0"/>
            <a:ext cx="7315200" cy="0"/>
          </a:xfrm>
          <a:prstGeom prst="rect">
            <a:avLst/>
          </a:prstGeom>
          <a:solidFill>
            <a:srgbClr val="2D4F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7"/>
          <p:cNvSpPr>
            <a:spLocks noChangeArrowheads="1"/>
          </p:cNvSpPr>
          <p:nvPr/>
        </p:nvSpPr>
        <p:spPr bwMode="auto">
          <a:xfrm>
            <a:off x="0" y="0"/>
            <a:ext cx="73152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8"/>
          <p:cNvSpPr>
            <a:spLocks noChangeArrowheads="1"/>
          </p:cNvSpPr>
          <p:nvPr/>
        </p:nvSpPr>
        <p:spPr bwMode="auto">
          <a:xfrm>
            <a:off x="0" y="15875"/>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Gotham SSm A"/>
              </a:rPr>
              <a:t>19 SKYLINE DRIVE</a:t>
            </a:r>
            <a:br>
              <a:rPr kumimoji="0" lang="en-US" altLang="en-US" sz="1800" b="1" i="0" u="none" strike="noStrike" cap="none" normalizeH="0" baseline="0" smtClean="0">
                <a:ln>
                  <a:noFill/>
                </a:ln>
                <a:solidFill>
                  <a:srgbClr val="FFFFFF"/>
                </a:solidFill>
                <a:effectLst/>
                <a:latin typeface="Gotham SSm A"/>
              </a:rPr>
            </a:br>
            <a:r>
              <a:rPr kumimoji="0" lang="en-US" altLang="en-US" sz="1800" b="1" i="0" u="none" strike="noStrike" cap="none" normalizeH="0" baseline="0" smtClean="0">
                <a:ln>
                  <a:noFill/>
                </a:ln>
                <a:solidFill>
                  <a:srgbClr val="FFFFFF"/>
                </a:solidFill>
                <a:effectLst/>
                <a:latin typeface="Gotham SSm A"/>
              </a:rPr>
              <a:t>HAWTHORNE, NY 10532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152400" y="152400"/>
            <a:ext cx="7315200" cy="0"/>
          </a:xfrm>
          <a:prstGeom prst="rect">
            <a:avLst/>
          </a:prstGeom>
          <a:solidFill>
            <a:srgbClr val="2D4F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
          <p:cNvSpPr>
            <a:spLocks noChangeArrowheads="1"/>
          </p:cNvSpPr>
          <p:nvPr/>
        </p:nvSpPr>
        <p:spPr bwMode="auto">
          <a:xfrm>
            <a:off x="152400" y="152400"/>
            <a:ext cx="73152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p:nvPr/>
        </p:nvSpPr>
        <p:spPr>
          <a:xfrm>
            <a:off x="526093" y="5102123"/>
            <a:ext cx="6207169" cy="6463308"/>
          </a:xfrm>
          <a:prstGeom prst="rect">
            <a:avLst/>
          </a:prstGeom>
        </p:spPr>
        <p:txBody>
          <a:bodyPr wrap="square">
            <a:spAutoFit/>
          </a:bodyPr>
          <a:lstStyle/>
          <a:p>
            <a:pPr algn="just"/>
            <a:r>
              <a:rPr lang="en-US" dirty="0" err="1">
                <a:solidFill>
                  <a:schemeClr val="bg1"/>
                </a:solidFill>
              </a:rPr>
              <a:t>Touro</a:t>
            </a:r>
            <a:r>
              <a:rPr lang="en-US" dirty="0">
                <a:solidFill>
                  <a:schemeClr val="bg1"/>
                </a:solidFill>
              </a:rPr>
              <a:t> College of Dental Medicine at New York Medical College has a comprehensive and innovative DDS Program to educate the next generation of dentists, and is committed to providing affordable and advanced patient care to the public in our </a:t>
            </a:r>
            <a:r>
              <a:rPr lang="en-US" dirty="0" err="1">
                <a:solidFill>
                  <a:schemeClr val="bg1"/>
                </a:solidFill>
              </a:rPr>
              <a:t>Touro</a:t>
            </a:r>
            <a:r>
              <a:rPr lang="en-US" dirty="0">
                <a:solidFill>
                  <a:schemeClr val="bg1"/>
                </a:solidFill>
              </a:rPr>
              <a:t> Dental Health teaching practice.</a:t>
            </a:r>
          </a:p>
          <a:p>
            <a:pPr algn="just"/>
            <a:r>
              <a:rPr lang="en-US" dirty="0">
                <a:solidFill>
                  <a:schemeClr val="bg1"/>
                </a:solidFill>
              </a:rPr>
              <a:t>Dentistry has undergone exciting changes, and as the 66</a:t>
            </a:r>
            <a:r>
              <a:rPr lang="en-US" baseline="30000" dirty="0">
                <a:solidFill>
                  <a:schemeClr val="bg1"/>
                </a:solidFill>
              </a:rPr>
              <a:t>th</a:t>
            </a:r>
            <a:r>
              <a:rPr lang="en-US" dirty="0">
                <a:solidFill>
                  <a:schemeClr val="bg1"/>
                </a:solidFill>
              </a:rPr>
              <a:t> dental school to open in the United States, the first new one to open in New York State in more than 50 years, and the first one in the U.S. under Jewish auspices, we’re passionate about educating dentists trained in the most current techniques and methods, ready for the future of dentistry. </a:t>
            </a:r>
          </a:p>
          <a:p>
            <a:pPr algn="just"/>
            <a:r>
              <a:rPr lang="en-US" dirty="0">
                <a:solidFill>
                  <a:schemeClr val="bg1"/>
                </a:solidFill>
              </a:rPr>
              <a:t>Our new facilities reflect that focus. Located on the campus of New York Medical College, we have the expertise of a medical, graduate, and public health school faculty, the proximity of New York City – less than an hour away - and the affordability of upstate NY.</a:t>
            </a:r>
          </a:p>
          <a:p>
            <a:pPr algn="just"/>
            <a:r>
              <a:rPr lang="en-US" dirty="0">
                <a:solidFill>
                  <a:schemeClr val="bg1"/>
                </a:solidFill>
              </a:rPr>
              <a:t>As a member of the </a:t>
            </a:r>
            <a:r>
              <a:rPr lang="en-US" dirty="0" err="1">
                <a:solidFill>
                  <a:schemeClr val="bg1"/>
                </a:solidFill>
              </a:rPr>
              <a:t>Touro</a:t>
            </a:r>
            <a:r>
              <a:rPr lang="en-US" dirty="0">
                <a:solidFill>
                  <a:schemeClr val="bg1"/>
                </a:solidFill>
              </a:rPr>
              <a:t> College and University System, </a:t>
            </a:r>
            <a:r>
              <a:rPr lang="en-US" dirty="0" err="1">
                <a:solidFill>
                  <a:schemeClr val="bg1"/>
                </a:solidFill>
              </a:rPr>
              <a:t>Touro</a:t>
            </a:r>
            <a:r>
              <a:rPr lang="en-US" dirty="0">
                <a:solidFill>
                  <a:schemeClr val="bg1"/>
                </a:solidFill>
              </a:rPr>
              <a:t> College of Dental Medicine incorporates the hallmarks of </a:t>
            </a:r>
            <a:r>
              <a:rPr lang="en-US" dirty="0" err="1">
                <a:solidFill>
                  <a:schemeClr val="bg1"/>
                </a:solidFill>
              </a:rPr>
              <a:t>Touro</a:t>
            </a:r>
            <a:r>
              <a:rPr lang="en-US" dirty="0">
                <a:solidFill>
                  <a:schemeClr val="bg1"/>
                </a:solidFill>
              </a:rPr>
              <a:t> - a high quality education with a focus on public health and serving the local community - and is aimed at graduating expertly trained, compassionate dentists, equipped to practice in the 21</a:t>
            </a:r>
            <a:r>
              <a:rPr lang="en-US" baseline="30000" dirty="0">
                <a:solidFill>
                  <a:schemeClr val="bg1"/>
                </a:solidFill>
              </a:rPr>
              <a:t>st</a:t>
            </a:r>
            <a:r>
              <a:rPr lang="en-US" dirty="0">
                <a:solidFill>
                  <a:schemeClr val="bg1"/>
                </a:solidFill>
              </a:rPr>
              <a:t> century. </a:t>
            </a:r>
          </a:p>
          <a:p>
            <a:pPr algn="just"/>
            <a:r>
              <a:rPr lang="en-US" dirty="0">
                <a:solidFill>
                  <a:schemeClr val="bg1"/>
                </a:solidFill>
                <a:latin typeface="Libre Baskerville"/>
              </a:rPr>
              <a:t> </a:t>
            </a:r>
            <a:endParaRPr lang="en-US" b="0" i="0" dirty="0">
              <a:solidFill>
                <a:schemeClr val="bg1"/>
              </a:solidFill>
              <a:effectLst/>
              <a:latin typeface="Libre Baskerville"/>
            </a:endParaRPr>
          </a:p>
        </p:txBody>
      </p:sp>
      <p:sp>
        <p:nvSpPr>
          <p:cNvPr id="13" name="Rectangle 12"/>
          <p:cNvSpPr/>
          <p:nvPr/>
        </p:nvSpPr>
        <p:spPr>
          <a:xfrm>
            <a:off x="2731848" y="11414434"/>
            <a:ext cx="2578013" cy="646331"/>
          </a:xfrm>
          <a:prstGeom prst="rect">
            <a:avLst/>
          </a:prstGeom>
        </p:spPr>
        <p:txBody>
          <a:bodyPr wrap="none">
            <a:spAutoFit/>
          </a:bodyPr>
          <a:lstStyle/>
          <a:p>
            <a:r>
              <a:rPr lang="en-US" dirty="0">
                <a:hlinkClick r:id="rId3"/>
              </a:rPr>
              <a:t>https://dental.touro.edu</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17160701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6462"/>
            <a:ext cx="7315200" cy="4307855"/>
          </a:xfrm>
          <a:solidFill>
            <a:schemeClr val="bg2"/>
          </a:solidFill>
        </p:spPr>
        <p:txBody>
          <a:bodyPr>
            <a:normAutofit fontScale="90000"/>
          </a:bodyPr>
          <a:lstStyle/>
          <a:p>
            <a:pPr algn="ctr">
              <a:lnSpc>
                <a:spcPct val="100000"/>
              </a:lnSpc>
            </a:pPr>
            <a:r>
              <a:rPr lang="en-US" sz="3600" b="1" dirty="0">
                <a:solidFill>
                  <a:schemeClr val="tx1"/>
                </a:solidFill>
              </a:rPr>
              <a:t>Tzahal Shalom</a:t>
            </a:r>
            <a:r>
              <a:rPr lang="en-US" sz="3600" dirty="0">
                <a:solidFill>
                  <a:schemeClr val="tx1"/>
                </a:solidFill>
              </a:rPr>
              <a:t> </a:t>
            </a:r>
            <a:r>
              <a:rPr lang="en-US" sz="3600" b="1" dirty="0">
                <a:solidFill>
                  <a:schemeClr val="tx1"/>
                </a:solidFill>
              </a:rPr>
              <a:t>of Northern Westchester</a:t>
            </a:r>
            <a:r>
              <a:rPr lang="en-US" sz="2200" dirty="0">
                <a:solidFill>
                  <a:schemeClr val="tx1"/>
                </a:solidFill>
              </a:rPr>
              <a:t/>
            </a:r>
            <a:br>
              <a:rPr lang="en-US" sz="22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PO Box 451</a:t>
            </a:r>
            <a:br>
              <a:rPr lang="en-US" sz="2700" dirty="0">
                <a:solidFill>
                  <a:schemeClr val="tx1"/>
                </a:solidFill>
              </a:rPr>
            </a:br>
            <a:r>
              <a:rPr lang="en-US" sz="2700" dirty="0">
                <a:solidFill>
                  <a:schemeClr val="tx1"/>
                </a:solidFill>
              </a:rPr>
              <a:t> Armonk, NY </a:t>
            </a:r>
            <a:r>
              <a:rPr lang="en-US" sz="2700" dirty="0" smtClean="0">
                <a:solidFill>
                  <a:schemeClr val="tx1"/>
                </a:solidFill>
              </a:rPr>
              <a:t>10504</a:t>
            </a:r>
            <a:br>
              <a:rPr lang="en-US" sz="2700" dirty="0" smtClean="0">
                <a:solidFill>
                  <a:schemeClr val="tx1"/>
                </a:solidFill>
              </a:rPr>
            </a:br>
            <a:r>
              <a:rPr lang="en-US" sz="2700" dirty="0" smtClean="0">
                <a:solidFill>
                  <a:schemeClr val="tx1"/>
                </a:solidFill>
              </a:rPr>
              <a:t>website: www.tzahalshalom.org</a:t>
            </a:r>
            <a:r>
              <a:rPr lang="en-US" sz="2700" dirty="0">
                <a:solidFill>
                  <a:schemeClr val="tx1"/>
                </a:solidFill>
              </a:rPr>
              <a:t/>
            </a:r>
            <a:br>
              <a:rPr lang="en-US" sz="2700" dirty="0">
                <a:solidFill>
                  <a:schemeClr val="tx1"/>
                </a:solidFill>
              </a:rPr>
            </a:br>
            <a:r>
              <a:rPr lang="en-US" sz="2700" dirty="0">
                <a:solidFill>
                  <a:schemeClr val="tx1"/>
                </a:solidFill>
              </a:rPr>
              <a:t> E-Mail: tzahalshalom@gmail.com</a:t>
            </a:r>
            <a:br>
              <a:rPr lang="en-US" sz="2700" dirty="0">
                <a:solidFill>
                  <a:schemeClr val="tx1"/>
                </a:solidFill>
              </a:rPr>
            </a:br>
            <a:r>
              <a:rPr lang="en-US" sz="2700" dirty="0">
                <a:solidFill>
                  <a:schemeClr val="tx1"/>
                </a:solidFill>
              </a:rPr>
              <a:t>Executive Directors:</a:t>
            </a:r>
            <a:br>
              <a:rPr lang="en-US" sz="2700" dirty="0">
                <a:solidFill>
                  <a:schemeClr val="tx1"/>
                </a:solidFill>
              </a:rPr>
            </a:br>
            <a:r>
              <a:rPr lang="en-US" sz="2700" dirty="0">
                <a:solidFill>
                  <a:schemeClr val="tx1"/>
                </a:solidFill>
              </a:rPr>
              <a:t> Anita Greenwald, Michele Kraushaar,</a:t>
            </a:r>
            <a:br>
              <a:rPr lang="en-US" sz="2700" dirty="0">
                <a:solidFill>
                  <a:schemeClr val="tx1"/>
                </a:solidFill>
              </a:rPr>
            </a:br>
            <a:r>
              <a:rPr lang="en-US" sz="2700" dirty="0">
                <a:solidFill>
                  <a:schemeClr val="tx1"/>
                </a:solidFill>
              </a:rPr>
              <a:t> &amp; Randi Kreisler</a:t>
            </a:r>
            <a:r>
              <a:rPr lang="en-US" sz="2700" dirty="0">
                <a:solidFill>
                  <a:schemeClr val="bg1"/>
                </a:solidFill>
              </a:rPr>
              <a:t/>
            </a:r>
            <a:br>
              <a:rPr lang="en-US" sz="2700" dirty="0">
                <a:solidFill>
                  <a:schemeClr val="bg1"/>
                </a:solidFill>
              </a:rPr>
            </a:br>
            <a:endParaRPr lang="en-US" sz="2700" dirty="0">
              <a:solidFill>
                <a:schemeClr val="bg1"/>
              </a:solidFill>
            </a:endParaRPr>
          </a:p>
        </p:txBody>
      </p:sp>
      <p:sp>
        <p:nvSpPr>
          <p:cNvPr id="4" name="Rectangle 3"/>
          <p:cNvSpPr/>
          <p:nvPr/>
        </p:nvSpPr>
        <p:spPr>
          <a:xfrm>
            <a:off x="263047" y="4712879"/>
            <a:ext cx="6866791" cy="6504345"/>
          </a:xfrm>
          <a:prstGeom prst="rect">
            <a:avLst/>
          </a:prstGeom>
        </p:spPr>
        <p:txBody>
          <a:bodyPr wrap="square">
            <a:spAutoFit/>
          </a:bodyPr>
          <a:lstStyle/>
          <a:p>
            <a:pPr algn="just">
              <a:lnSpc>
                <a:spcPts val="2000"/>
              </a:lnSpc>
            </a:pPr>
            <a:r>
              <a:rPr lang="en-US" dirty="0">
                <a:solidFill>
                  <a:schemeClr val="bg1"/>
                </a:solidFill>
                <a:ea typeface="Arial" panose="020B0604020202020204" pitchFamily="34" charset="0"/>
                <a:cs typeface="Arial" panose="020B0604020202020204" pitchFamily="34" charset="0"/>
              </a:rPr>
              <a:t>Since 2006, Tzahal Shalom of Northern Westchester has been welcoming a delegation of 7 active-duty combat officers and reservists from the Israeli Defense Forces. Their mission is to connect with our community, to bring a bit of Israel into our homes, and to meet with seniors, adults, college students, teens and children. These IDF officers/reservists come from different military branches and are chosen for their bravery, their stories, and their ability to communicate in English.</a:t>
            </a:r>
            <a:endParaRPr lang="en-US" sz="1200" dirty="0">
              <a:solidFill>
                <a:schemeClr val="bg1"/>
              </a:solidFill>
              <a:ea typeface="Arial" panose="020B0604020202020204" pitchFamily="34" charset="0"/>
              <a:cs typeface="Arial" panose="020B0604020202020204" pitchFamily="34" charset="0"/>
            </a:endParaRPr>
          </a:p>
          <a:p>
            <a:pPr algn="just">
              <a:lnSpc>
                <a:spcPts val="2000"/>
              </a:lnSpc>
            </a:pPr>
            <a:endParaRPr lang="en-US" sz="1200" dirty="0">
              <a:solidFill>
                <a:schemeClr val="bg1"/>
              </a:solidFill>
              <a:ea typeface="Times New Roman" panose="02020603050405020304" pitchFamily="18" charset="0"/>
              <a:cs typeface="Arial" panose="020B0604020202020204" pitchFamily="34" charset="0"/>
            </a:endParaRPr>
          </a:p>
          <a:p>
            <a:pPr algn="just">
              <a:lnSpc>
                <a:spcPts val="2000"/>
              </a:lnSpc>
            </a:pPr>
            <a:r>
              <a:rPr lang="en-US" dirty="0">
                <a:solidFill>
                  <a:schemeClr val="bg1"/>
                </a:solidFill>
                <a:ea typeface="Arial" panose="020B0604020202020204" pitchFamily="34" charset="0"/>
                <a:cs typeface="Arial" panose="020B0604020202020204" pitchFamily="34" charset="0"/>
              </a:rPr>
              <a:t>During their 10 day stay in Northern Westchester, they begin to understand the support they have from our community and return to Israel with a renewed spirit and great pride! In return, we get the gift of their presence and build relationships with these special individuals.</a:t>
            </a:r>
            <a:endParaRPr lang="en-US" sz="1200" dirty="0">
              <a:solidFill>
                <a:schemeClr val="bg1"/>
              </a:solidFill>
              <a:ea typeface="Arial" panose="020B0604020202020204" pitchFamily="34" charset="0"/>
              <a:cs typeface="Arial" panose="020B0604020202020204" pitchFamily="34" charset="0"/>
            </a:endParaRPr>
          </a:p>
          <a:p>
            <a:pPr algn="just">
              <a:lnSpc>
                <a:spcPts val="2000"/>
              </a:lnSpc>
            </a:pPr>
            <a:endParaRPr lang="en-US" sz="1200" dirty="0">
              <a:solidFill>
                <a:schemeClr val="bg1"/>
              </a:solidFill>
              <a:ea typeface="Times New Roman" panose="02020603050405020304" pitchFamily="18" charset="0"/>
              <a:cs typeface="Arial" panose="020B0604020202020204" pitchFamily="34" charset="0"/>
            </a:endParaRPr>
          </a:p>
          <a:p>
            <a:pPr algn="just">
              <a:lnSpc>
                <a:spcPts val="2000"/>
              </a:lnSpc>
            </a:pPr>
            <a:r>
              <a:rPr lang="en-US" dirty="0">
                <a:solidFill>
                  <a:schemeClr val="bg1"/>
                </a:solidFill>
                <a:ea typeface="Arial" panose="020B0604020202020204" pitchFamily="34" charset="0"/>
                <a:cs typeface="Arial" panose="020B0604020202020204" pitchFamily="34" charset="0"/>
              </a:rPr>
              <a:t>Soldiers/reservists are housed by host families in our community. They also have a ‘buddy’ family that is involved with them during their stay. There is a multitude of ways for the community to get involved: host a dinner, host a parlor meeting, drive, attend outings, or join a committee.</a:t>
            </a:r>
            <a:endParaRPr lang="en-US" sz="1200" dirty="0">
              <a:solidFill>
                <a:schemeClr val="bg1"/>
              </a:solidFill>
              <a:ea typeface="Arial" panose="020B0604020202020204" pitchFamily="34" charset="0"/>
              <a:cs typeface="Arial" panose="020B0604020202020204" pitchFamily="34" charset="0"/>
            </a:endParaRPr>
          </a:p>
          <a:p>
            <a:pPr algn="just">
              <a:lnSpc>
                <a:spcPts val="2000"/>
              </a:lnSpc>
            </a:pPr>
            <a:endParaRPr lang="en-US" sz="1200" dirty="0">
              <a:solidFill>
                <a:schemeClr val="bg1"/>
              </a:solidFill>
              <a:ea typeface="Times New Roman" panose="02020603050405020304" pitchFamily="18" charset="0"/>
              <a:cs typeface="Arial" panose="020B0604020202020204" pitchFamily="34" charset="0"/>
            </a:endParaRPr>
          </a:p>
          <a:p>
            <a:pPr algn="just">
              <a:lnSpc>
                <a:spcPts val="2000"/>
              </a:lnSpc>
            </a:pPr>
            <a:r>
              <a:rPr lang="en-US" dirty="0">
                <a:solidFill>
                  <a:schemeClr val="bg1"/>
                </a:solidFill>
                <a:ea typeface="Arial" panose="020B0604020202020204" pitchFamily="34" charset="0"/>
                <a:cs typeface="Arial" panose="020B0604020202020204" pitchFamily="34" charset="0"/>
              </a:rPr>
              <a:t>While in our community, our guests attend various synagogue and community events as well as sightseeing in New York. They travel to West Point, go to the UN, see the Statue of Liberty, take in a Broadway show, and more. Tzahal Shalom is a much-anticipated program that is embraced by the Northern Westchester community each year!</a:t>
            </a:r>
            <a:endParaRPr lang="en-US" dirty="0">
              <a:solidFill>
                <a:schemeClr val="bg1"/>
              </a:solidFill>
              <a:ea typeface="Times New Roman" panose="02020603050405020304" pitchFamily="18" charset="0"/>
              <a:cs typeface="Arial" panose="020B0604020202020204" pitchFamily="34" charset="0"/>
            </a:endParaRPr>
          </a:p>
        </p:txBody>
      </p:sp>
      <p:sp>
        <p:nvSpPr>
          <p:cNvPr id="5" name="Rectangle 4"/>
          <p:cNvSpPr/>
          <p:nvPr/>
        </p:nvSpPr>
        <p:spPr>
          <a:xfrm>
            <a:off x="2495052" y="11207235"/>
            <a:ext cx="2517933" cy="677365"/>
          </a:xfrm>
          <a:prstGeom prst="rect">
            <a:avLst/>
          </a:prstGeom>
        </p:spPr>
        <p:txBody>
          <a:bodyPr wrap="none">
            <a:spAutoFit/>
          </a:bodyPr>
          <a:lstStyle/>
          <a:p>
            <a:r>
              <a:rPr lang="en-US" dirty="0">
                <a:solidFill>
                  <a:schemeClr val="bg1"/>
                </a:solidFill>
                <a:hlinkClick r:id="rId2"/>
              </a:rPr>
              <a:t>www.tzahalshalom.org</a:t>
            </a:r>
            <a:endParaRPr lang="en-US" dirty="0">
              <a:solidFill>
                <a:schemeClr val="bg1"/>
              </a:solidFill>
            </a:endParaRP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667" y="11740985"/>
            <a:ext cx="2500266" cy="836026"/>
          </a:xfrm>
          <a:prstGeom prst="rect">
            <a:avLst/>
          </a:prstGeom>
        </p:spPr>
      </p:pic>
    </p:spTree>
    <p:extLst>
      <p:ext uri="{BB962C8B-B14F-4D97-AF65-F5344CB8AC3E}">
        <p14:creationId xmlns:p14="http://schemas.microsoft.com/office/powerpoint/2010/main" val="3195089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10002"/>
            <a:ext cx="7315200" cy="4288091"/>
          </a:xfrm>
          <a:solidFill>
            <a:schemeClr val="bg2"/>
          </a:solidFill>
        </p:spPr>
        <p:txBody>
          <a:bodyPr>
            <a:normAutofit fontScale="90000"/>
          </a:bodyPr>
          <a:lstStyle/>
          <a:p>
            <a:pPr algn="ctr"/>
            <a:r>
              <a:rPr lang="en-US" sz="3600" b="1" dirty="0">
                <a:solidFill>
                  <a:schemeClr val="tx1"/>
                </a:solidFill>
                <a:latin typeface="+mn-lt"/>
              </a:rPr>
              <a:t>Anti-Defamation League (ADL)</a:t>
            </a:r>
            <a:r>
              <a:rPr lang="en-US" dirty="0">
                <a:latin typeface="+mn-lt"/>
              </a:rPr>
              <a:t/>
            </a:r>
            <a:br>
              <a:rPr lang="en-US" dirty="0">
                <a:latin typeface="+mn-lt"/>
              </a:rPr>
            </a:br>
            <a:r>
              <a:rPr lang="en-US" dirty="0">
                <a:latin typeface="+mn-lt"/>
              </a:rPr>
              <a:t> </a:t>
            </a:r>
            <a:br>
              <a:rPr lang="en-US" dirty="0">
                <a:latin typeface="+mn-lt"/>
              </a:rPr>
            </a:br>
            <a:r>
              <a:rPr lang="en-US" sz="2700" dirty="0">
                <a:solidFill>
                  <a:schemeClr val="tx1"/>
                </a:solidFill>
                <a:latin typeface="+mn-lt"/>
                <a:cs typeface="Arial" panose="020B0604020202020204" pitchFamily="34" charset="0"/>
              </a:rPr>
              <a:t>New York/ New Jersey Regional Office</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605 Third Avenue</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 New York, NY 10158-3560 </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Phone: 212-885-7970; Fax: 212-599-6988; </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Website: nynj.adl.org </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Email: newyork@adl.org</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 </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New York/ New Jersey </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Regional Director: Scott Richman</a:t>
            </a:r>
            <a:r>
              <a:rPr lang="en-US" sz="2200" dirty="0">
                <a:solidFill>
                  <a:schemeClr val="tx1"/>
                </a:solidFill>
                <a:latin typeface="+mn-lt"/>
                <a:cs typeface="Arial" panose="020B0604020202020204" pitchFamily="34" charset="0"/>
              </a:rPr>
              <a:t/>
            </a:r>
            <a:br>
              <a:rPr lang="en-US" sz="2200" dirty="0">
                <a:solidFill>
                  <a:schemeClr val="tx1"/>
                </a:solidFill>
                <a:latin typeface="+mn-lt"/>
                <a:cs typeface="Arial" panose="020B0604020202020204" pitchFamily="34" charset="0"/>
              </a:rPr>
            </a:br>
            <a:r>
              <a:rPr lang="en-US" sz="2200" dirty="0">
                <a:solidFill>
                  <a:schemeClr val="tx1"/>
                </a:solidFill>
                <a:latin typeface="+mn-lt"/>
                <a:cs typeface="Arial" panose="020B0604020202020204" pitchFamily="34" charset="0"/>
              </a:rPr>
              <a:t> Email: srichman@adl.org</a:t>
            </a:r>
            <a:r>
              <a:rPr lang="en-US" sz="2200" dirty="0">
                <a:solidFill>
                  <a:schemeClr val="tx1"/>
                </a:solidFill>
                <a:latin typeface="Arial" panose="020B0604020202020204" pitchFamily="34" charset="0"/>
                <a:cs typeface="Arial" panose="020B0604020202020204" pitchFamily="34" charset="0"/>
              </a:rPr>
              <a:t/>
            </a:r>
            <a:br>
              <a:rPr lang="en-US" sz="2200" dirty="0">
                <a:solidFill>
                  <a:schemeClr val="tx1"/>
                </a:solidFill>
                <a:latin typeface="Arial" panose="020B0604020202020204" pitchFamily="34" charset="0"/>
                <a:cs typeface="Arial" panose="020B0604020202020204" pitchFamily="34" charset="0"/>
              </a:rPr>
            </a:br>
            <a:endParaRPr lang="en-US" sz="2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13347" y="5370095"/>
            <a:ext cx="6058317" cy="3805989"/>
          </a:xfrm>
        </p:spPr>
        <p:txBody>
          <a:bodyPr>
            <a:normAutofit/>
          </a:bodyPr>
          <a:lstStyle/>
          <a:p>
            <a:pPr algn="just">
              <a:lnSpc>
                <a:spcPct val="100000"/>
              </a:lnSpc>
            </a:pPr>
            <a:r>
              <a:rPr lang="en-US" sz="2000" dirty="0">
                <a:solidFill>
                  <a:schemeClr val="bg1"/>
                </a:solidFill>
                <a:cs typeface="Arial" panose="020B0604020202020204" pitchFamily="34" charset="0"/>
              </a:rPr>
              <a:t>ADL’s mission is to ‘stop the defamation of the Jewish people and to secure justice and fair treatment to all.’ ADL accomplishes this work through a network of 25 regional offices and through programs and advocacy in the U.S., Europe, and Israel. ADL staff is focused on building intergroup and interfaith coalitions, engaging elected officials and local authorities and working in schools, workplaces, and anywhere that hate appears. ADL focuses on four areas in the service of ending or mitigating: Antisemitism; Extremism; Bias, Bigotry and Discrimination; and Cyberhate.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0900611"/>
            <a:ext cx="2286000" cy="1367790"/>
          </a:xfrm>
          <a:prstGeom prst="rect">
            <a:avLst/>
          </a:prstGeom>
        </p:spPr>
      </p:pic>
      <p:sp>
        <p:nvSpPr>
          <p:cNvPr id="5" name="Rectangle 4"/>
          <p:cNvSpPr/>
          <p:nvPr/>
        </p:nvSpPr>
        <p:spPr>
          <a:xfrm>
            <a:off x="2496774" y="10006082"/>
            <a:ext cx="2224904" cy="677108"/>
          </a:xfrm>
          <a:prstGeom prst="rect">
            <a:avLst/>
          </a:prstGeom>
        </p:spPr>
        <p:txBody>
          <a:bodyPr wrap="none">
            <a:spAutoFit/>
          </a:bodyPr>
          <a:lstStyle/>
          <a:p>
            <a:r>
              <a:rPr lang="en-US" dirty="0">
                <a:solidFill>
                  <a:schemeClr val="bg1"/>
                </a:solidFill>
                <a:hlinkClick r:id="rId3"/>
              </a:rPr>
              <a:t>https://</a:t>
            </a:r>
            <a:r>
              <a:rPr lang="en-US" sz="2000" dirty="0">
                <a:solidFill>
                  <a:schemeClr val="bg1"/>
                </a:solidFill>
                <a:hlinkClick r:id="rId3"/>
              </a:rPr>
              <a:t>nynj.adl.org</a:t>
            </a:r>
            <a:r>
              <a:rPr lang="en-US" dirty="0">
                <a:solidFill>
                  <a:schemeClr val="bg1"/>
                </a:solidFill>
                <a:hlinkClick r:id="rId3"/>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5024952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84" y="192504"/>
            <a:ext cx="7315200" cy="5951622"/>
          </a:xfrm>
          <a:solidFill>
            <a:schemeClr val="bg2"/>
          </a:solidFill>
        </p:spPr>
        <p:txBody>
          <a:bodyPr>
            <a:noAutofit/>
          </a:bodyPr>
          <a:lstStyle/>
          <a:p>
            <a:pPr algn="ctr">
              <a:lnSpc>
                <a:spcPct val="100000"/>
              </a:lnSpc>
            </a:pPr>
            <a:r>
              <a:rPr lang="en-US" b="1" dirty="0">
                <a:solidFill>
                  <a:schemeClr val="tx1"/>
                </a:solidFill>
              </a:rPr>
              <a:t>UJA-Federation of New York/ </a:t>
            </a:r>
            <a:r>
              <a:rPr lang="en-US" b="1" dirty="0" smtClean="0">
                <a:solidFill>
                  <a:schemeClr val="tx1"/>
                </a:solidFill>
              </a:rPr>
              <a:t>Westchester </a:t>
            </a:r>
            <a:r>
              <a:rPr lang="en-US" b="1" dirty="0">
                <a:solidFill>
                  <a:schemeClr val="tx1"/>
                </a:solidFill>
              </a:rPr>
              <a:t>Region</a:t>
            </a:r>
            <a:r>
              <a:rPr lang="en-US" sz="1800" dirty="0">
                <a:solidFill>
                  <a:schemeClr val="tx1"/>
                </a:solidFill>
              </a:rPr>
              <a:t/>
            </a:r>
            <a:br>
              <a:rPr lang="en-US" sz="1800" dirty="0">
                <a:solidFill>
                  <a:schemeClr val="tx1"/>
                </a:solidFill>
              </a:rPr>
            </a:br>
            <a:r>
              <a:rPr lang="en-US" sz="1800" dirty="0">
                <a:solidFill>
                  <a:schemeClr val="tx1"/>
                </a:solidFill>
              </a:rPr>
              <a:t> </a:t>
            </a:r>
            <a:br>
              <a:rPr lang="en-US" sz="1800" dirty="0">
                <a:solidFill>
                  <a:schemeClr val="tx1"/>
                </a:solidFill>
              </a:rPr>
            </a:br>
            <a:r>
              <a:rPr lang="en-US" sz="2000" dirty="0">
                <a:solidFill>
                  <a:schemeClr val="tx1"/>
                </a:solidFill>
              </a:rPr>
              <a:t>Main Westchester Office:</a:t>
            </a:r>
            <a:br>
              <a:rPr lang="en-US" sz="2000" dirty="0">
                <a:solidFill>
                  <a:schemeClr val="tx1"/>
                </a:solidFill>
              </a:rPr>
            </a:br>
            <a:r>
              <a:rPr lang="en-US" sz="2000" dirty="0">
                <a:solidFill>
                  <a:schemeClr val="tx1"/>
                </a:solidFill>
              </a:rPr>
              <a:t>925 Westchester Avenue, Suite 200</a:t>
            </a:r>
            <a:br>
              <a:rPr lang="en-US" sz="2000" dirty="0">
                <a:solidFill>
                  <a:schemeClr val="tx1"/>
                </a:solidFill>
              </a:rPr>
            </a:br>
            <a:r>
              <a:rPr lang="en-US" sz="2000" dirty="0">
                <a:solidFill>
                  <a:schemeClr val="tx1"/>
                </a:solidFill>
              </a:rPr>
              <a:t>White Plains, New York 10604</a:t>
            </a:r>
            <a:br>
              <a:rPr lang="en-US" sz="2000" dirty="0">
                <a:solidFill>
                  <a:schemeClr val="tx1"/>
                </a:solidFill>
              </a:rPr>
            </a:br>
            <a:r>
              <a:rPr lang="en-US" sz="2000" dirty="0">
                <a:solidFill>
                  <a:schemeClr val="tx1"/>
                </a:solidFill>
              </a:rPr>
              <a:t>Phone: 914.385.2100</a:t>
            </a:r>
            <a:br>
              <a:rPr lang="en-US" sz="2000" dirty="0">
                <a:solidFill>
                  <a:schemeClr val="tx1"/>
                </a:solidFill>
              </a:rPr>
            </a:br>
            <a:r>
              <a:rPr lang="en-US" sz="2000" dirty="0">
                <a:solidFill>
                  <a:schemeClr val="tx1"/>
                </a:solidFill>
              </a:rPr>
              <a:t>Fax: 914.761.9859</a:t>
            </a:r>
            <a:br>
              <a:rPr lang="en-US" sz="2000" dirty="0">
                <a:solidFill>
                  <a:schemeClr val="tx1"/>
                </a:solidFill>
              </a:rPr>
            </a:br>
            <a:r>
              <a:rPr lang="en-US" sz="2000" dirty="0">
                <a:solidFill>
                  <a:schemeClr val="tx1"/>
                </a:solidFill>
              </a:rPr>
              <a:t>UJA-Federation of New York Headquarters:</a:t>
            </a:r>
            <a:br>
              <a:rPr lang="en-US" sz="2000" dirty="0">
                <a:solidFill>
                  <a:schemeClr val="tx1"/>
                </a:solidFill>
              </a:rPr>
            </a:br>
            <a:r>
              <a:rPr lang="en-US" sz="2000" dirty="0">
                <a:solidFill>
                  <a:schemeClr val="tx1"/>
                </a:solidFill>
              </a:rPr>
              <a:t>130 East 59th Street</a:t>
            </a:r>
            <a:br>
              <a:rPr lang="en-US" sz="2000" dirty="0">
                <a:solidFill>
                  <a:schemeClr val="tx1"/>
                </a:solidFill>
              </a:rPr>
            </a:br>
            <a:r>
              <a:rPr lang="en-US" sz="2000" dirty="0">
                <a:solidFill>
                  <a:schemeClr val="tx1"/>
                </a:solidFill>
              </a:rPr>
              <a:t>New York, NY 10022</a:t>
            </a:r>
            <a:br>
              <a:rPr lang="en-US" sz="2000" dirty="0">
                <a:solidFill>
                  <a:schemeClr val="tx1"/>
                </a:solidFill>
              </a:rPr>
            </a:br>
            <a:r>
              <a:rPr lang="en-US" sz="2000" dirty="0">
                <a:solidFill>
                  <a:schemeClr val="tx1"/>
                </a:solidFill>
              </a:rPr>
              <a:t>Phone: 212.980.1000</a:t>
            </a:r>
            <a:br>
              <a:rPr lang="en-US" sz="2000" dirty="0">
                <a:solidFill>
                  <a:schemeClr val="tx1"/>
                </a:solidFill>
              </a:rPr>
            </a:br>
            <a:r>
              <a:rPr lang="en-US" sz="2000" dirty="0">
                <a:solidFill>
                  <a:schemeClr val="tx1"/>
                </a:solidFill>
              </a:rPr>
              <a:t>Website: www.ujafedny.org</a:t>
            </a:r>
            <a:br>
              <a:rPr lang="en-US" sz="2000" dirty="0">
                <a:solidFill>
                  <a:schemeClr val="tx1"/>
                </a:solidFill>
              </a:rPr>
            </a:br>
            <a:r>
              <a:rPr lang="en-US" sz="2000" dirty="0">
                <a:solidFill>
                  <a:schemeClr val="tx1"/>
                </a:solidFill>
              </a:rPr>
              <a:t>Regional Director:  Audrey Stein</a:t>
            </a:r>
            <a:br>
              <a:rPr lang="en-US" sz="2000" dirty="0">
                <a:solidFill>
                  <a:schemeClr val="tx1"/>
                </a:solidFill>
              </a:rPr>
            </a:br>
            <a:r>
              <a:rPr lang="en-US" sz="2000" dirty="0">
                <a:solidFill>
                  <a:schemeClr val="tx1"/>
                </a:solidFill>
              </a:rPr>
              <a:t>Campaign Director: Susan Solow-Dubin</a:t>
            </a:r>
            <a:br>
              <a:rPr lang="en-US" sz="2000" dirty="0">
                <a:solidFill>
                  <a:schemeClr val="tx1"/>
                </a:solidFill>
              </a:rPr>
            </a:br>
            <a:r>
              <a:rPr lang="en-US" sz="2000" dirty="0">
                <a:solidFill>
                  <a:schemeClr val="tx1"/>
                </a:solidFill>
              </a:rPr>
              <a:t>Email: solow-dubins@ujafedny.org</a:t>
            </a:r>
            <a:br>
              <a:rPr lang="en-US" sz="2000" dirty="0">
                <a:solidFill>
                  <a:schemeClr val="tx1"/>
                </a:solidFill>
              </a:rPr>
            </a:br>
            <a:r>
              <a:rPr lang="en-US" sz="2000" dirty="0">
                <a:solidFill>
                  <a:schemeClr val="tx1"/>
                </a:solidFill>
              </a:rPr>
              <a:t>Director, Impact Philanthropy: Ellen Thurm</a:t>
            </a:r>
            <a:br>
              <a:rPr lang="en-US" sz="2000" dirty="0">
                <a:solidFill>
                  <a:schemeClr val="tx1"/>
                </a:solidFill>
              </a:rPr>
            </a:br>
            <a:r>
              <a:rPr lang="en-US" sz="2000" dirty="0">
                <a:solidFill>
                  <a:schemeClr val="tx1"/>
                </a:solidFill>
              </a:rPr>
              <a:t>Email: thurme@ujafedny.org</a:t>
            </a:r>
          </a:p>
        </p:txBody>
      </p:sp>
      <p:sp>
        <p:nvSpPr>
          <p:cNvPr id="4" name="Rectangle 3"/>
          <p:cNvSpPr/>
          <p:nvPr/>
        </p:nvSpPr>
        <p:spPr>
          <a:xfrm>
            <a:off x="288099" y="6246006"/>
            <a:ext cx="6576164" cy="4969053"/>
          </a:xfrm>
          <a:prstGeom prst="rect">
            <a:avLst/>
          </a:prstGeom>
        </p:spPr>
        <p:txBody>
          <a:bodyPr wrap="square">
            <a:spAutoFit/>
          </a:bodyPr>
          <a:lstStyle/>
          <a:p>
            <a:pPr algn="just">
              <a:lnSpc>
                <a:spcPts val="2000"/>
              </a:lnSpc>
            </a:pPr>
            <a:r>
              <a:rPr lang="en-US" sz="2000" dirty="0">
                <a:solidFill>
                  <a:schemeClr val="bg1"/>
                </a:solidFill>
                <a:ea typeface="Arial" panose="020B0604020202020204" pitchFamily="34" charset="0"/>
              </a:rPr>
              <a:t>UJA-Federation of New York delivers real solutions to real challenges: caring for Jews everywhere and for New Yorkers of all backgrounds, strengthening Jewish communities, connecting people to their Jewish heritage, and responding to a wide variety of needs — in times of crisis and every day. We inspire individuals and families to act on their values and invest in our community for the biggest impact.</a:t>
            </a:r>
            <a:endParaRPr lang="en-US" sz="2000" dirty="0">
              <a:solidFill>
                <a:schemeClr val="bg1"/>
              </a:solidFill>
              <a:ea typeface="Times New Roman" panose="02020603050405020304" pitchFamily="18" charset="0"/>
            </a:endParaRPr>
          </a:p>
          <a:p>
            <a:pPr>
              <a:lnSpc>
                <a:spcPts val="2000"/>
              </a:lnSpc>
            </a:pPr>
            <a:r>
              <a:rPr lang="en-US" sz="2000" dirty="0">
                <a:solidFill>
                  <a:schemeClr val="bg1"/>
                </a:solidFill>
                <a:ea typeface="Times New Roman" panose="02020603050405020304" pitchFamily="18" charset="0"/>
              </a:rPr>
              <a:t> </a:t>
            </a:r>
          </a:p>
          <a:p>
            <a:pPr algn="just">
              <a:lnSpc>
                <a:spcPts val="2000"/>
              </a:lnSpc>
            </a:pPr>
            <a:r>
              <a:rPr lang="en-US" sz="2000" dirty="0">
                <a:solidFill>
                  <a:schemeClr val="bg1"/>
                </a:solidFill>
                <a:ea typeface="Arial" panose="020B0604020202020204" pitchFamily="34" charset="0"/>
              </a:rPr>
              <a:t>UJA’s Westchester Region works toward creating a community that is inclusive and diverse, a place where all are welcome. We sustain every facet of Jewish communal life.</a:t>
            </a:r>
            <a:endParaRPr lang="en-US" sz="2000" dirty="0">
              <a:solidFill>
                <a:schemeClr val="bg1"/>
              </a:solidFill>
              <a:ea typeface="Times New Roman" panose="02020603050405020304" pitchFamily="18" charset="0"/>
            </a:endParaRPr>
          </a:p>
          <a:p>
            <a:pPr>
              <a:lnSpc>
                <a:spcPts val="2000"/>
              </a:lnSpc>
            </a:pPr>
            <a:r>
              <a:rPr lang="en-US" sz="2000" dirty="0">
                <a:solidFill>
                  <a:schemeClr val="bg1"/>
                </a:solidFill>
                <a:ea typeface="Times New Roman" panose="02020603050405020304" pitchFamily="18" charset="0"/>
              </a:rPr>
              <a:t> </a:t>
            </a:r>
          </a:p>
          <a:p>
            <a:pPr algn="just">
              <a:lnSpc>
                <a:spcPts val="2000"/>
              </a:lnSpc>
            </a:pPr>
            <a:r>
              <a:rPr lang="en-US" sz="2000" dirty="0">
                <a:solidFill>
                  <a:schemeClr val="bg1"/>
                </a:solidFill>
                <a:ea typeface="Arial" panose="020B0604020202020204" pitchFamily="34" charset="0"/>
              </a:rPr>
              <a:t>UJA’s Westchester communities — such as the Business and Professional Division, Westchester Women, Venture Philanthropy Groups, J-Teen Leadership, volunteer and travel opportunities for people of all ages, among many others — work together to make a real and lasting difference. When we work together, there’s almost no limit to what we can accomplish.</a:t>
            </a:r>
            <a:endParaRPr lang="en-US" sz="2000" dirty="0">
              <a:solidFill>
                <a:schemeClr val="bg1"/>
              </a:solidFill>
              <a:effectLst/>
              <a:ea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4684" y="11461265"/>
            <a:ext cx="2725413" cy="1340335"/>
          </a:xfrm>
          <a:prstGeom prst="rect">
            <a:avLst/>
          </a:prstGeom>
        </p:spPr>
      </p:pic>
      <p:sp>
        <p:nvSpPr>
          <p:cNvPr id="7" name="Rectangle 6"/>
          <p:cNvSpPr/>
          <p:nvPr/>
        </p:nvSpPr>
        <p:spPr>
          <a:xfrm>
            <a:off x="2763214" y="11126336"/>
            <a:ext cx="1941172" cy="646331"/>
          </a:xfrm>
          <a:prstGeom prst="rect">
            <a:avLst/>
          </a:prstGeom>
        </p:spPr>
        <p:txBody>
          <a:bodyPr wrap="none">
            <a:spAutoFit/>
          </a:bodyPr>
          <a:lstStyle/>
          <a:p>
            <a:r>
              <a:rPr lang="en-US" dirty="0" smtClean="0">
                <a:solidFill>
                  <a:schemeClr val="bg1"/>
                </a:solidFill>
                <a:hlinkClick r:id="rId3"/>
              </a:rPr>
              <a:t>www.ujafedny.org</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0703112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3063724"/>
          </a:xfrm>
          <a:solidFill>
            <a:schemeClr val="bg2"/>
          </a:solidFill>
        </p:spPr>
        <p:txBody>
          <a:bodyPr>
            <a:noAutofit/>
          </a:bodyPr>
          <a:lstStyle/>
          <a:p>
            <a:pPr algn="ctr"/>
            <a:r>
              <a:rPr lang="en-US" b="1" dirty="0">
                <a:solidFill>
                  <a:schemeClr val="tx1"/>
                </a:solidFill>
              </a:rPr>
              <a:t>Union for Reform Judaism</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633 Third </a:t>
            </a:r>
            <a:r>
              <a:rPr lang="en-US" sz="2400" dirty="0" smtClean="0">
                <a:solidFill>
                  <a:schemeClr val="tx1"/>
                </a:solidFill>
              </a:rPr>
              <a:t>Avenue</a:t>
            </a:r>
            <a:r>
              <a:rPr lang="en-US" sz="2400" dirty="0">
                <a:solidFill>
                  <a:schemeClr val="tx1"/>
                </a:solidFill>
              </a:rPr>
              <a:t/>
            </a:r>
            <a:br>
              <a:rPr lang="en-US" sz="2400" dirty="0">
                <a:solidFill>
                  <a:schemeClr val="tx1"/>
                </a:solidFill>
              </a:rPr>
            </a:br>
            <a:r>
              <a:rPr lang="en-US" sz="2400" dirty="0">
                <a:solidFill>
                  <a:schemeClr val="tx1"/>
                </a:solidFill>
              </a:rPr>
              <a:t>New York, NY </a:t>
            </a:r>
            <a:r>
              <a:rPr lang="en-US" sz="2400" dirty="0" smtClean="0">
                <a:solidFill>
                  <a:schemeClr val="tx1"/>
                </a:solidFill>
              </a:rPr>
              <a:t>10017</a:t>
            </a:r>
            <a:r>
              <a:rPr lang="en-US" sz="2400" dirty="0">
                <a:solidFill>
                  <a:schemeClr val="tx1"/>
                </a:solidFill>
              </a:rPr>
              <a:t/>
            </a:r>
            <a:br>
              <a:rPr lang="en-US" sz="2400" dirty="0">
                <a:solidFill>
                  <a:schemeClr val="tx1"/>
                </a:solidFill>
              </a:rPr>
            </a:br>
            <a:r>
              <a:rPr lang="en-US" sz="2400" dirty="0">
                <a:solidFill>
                  <a:schemeClr val="tx1"/>
                </a:solidFill>
              </a:rPr>
              <a:t>Phone: </a:t>
            </a:r>
            <a:r>
              <a:rPr lang="en-US" sz="2400" dirty="0" smtClean="0">
                <a:solidFill>
                  <a:schemeClr val="tx1"/>
                </a:solidFill>
              </a:rPr>
              <a:t>212-650-4000</a:t>
            </a:r>
            <a:r>
              <a:rPr lang="en-US" sz="2400" dirty="0">
                <a:solidFill>
                  <a:schemeClr val="tx1"/>
                </a:solidFill>
              </a:rPr>
              <a:t/>
            </a:r>
            <a:br>
              <a:rPr lang="en-US" sz="2400" dirty="0">
                <a:solidFill>
                  <a:schemeClr val="tx1"/>
                </a:solidFill>
              </a:rPr>
            </a:br>
            <a:r>
              <a:rPr lang="en-US" sz="2400" dirty="0">
                <a:solidFill>
                  <a:schemeClr val="tx1"/>
                </a:solidFill>
              </a:rPr>
              <a:t>Website: </a:t>
            </a:r>
            <a:r>
              <a:rPr lang="en-US" sz="2400" dirty="0" smtClean="0">
                <a:solidFill>
                  <a:schemeClr val="tx1"/>
                </a:solidFill>
              </a:rPr>
              <a:t>www.urj.org</a:t>
            </a:r>
            <a:r>
              <a:rPr lang="en-US" sz="2400" dirty="0">
                <a:solidFill>
                  <a:schemeClr val="tx1"/>
                </a:solidFill>
              </a:rPr>
              <a:t/>
            </a:r>
            <a:br>
              <a:rPr lang="en-US" sz="2400" dirty="0">
                <a:solidFill>
                  <a:schemeClr val="tx1"/>
                </a:solidFill>
              </a:rPr>
            </a:br>
            <a:r>
              <a:rPr lang="en-US" sz="2400" dirty="0">
                <a:solidFill>
                  <a:schemeClr val="tx1"/>
                </a:solidFill>
              </a:rPr>
              <a:t>Congregational Engagement and Support </a:t>
            </a:r>
            <a:r>
              <a:rPr lang="en-US" sz="2400" dirty="0" smtClean="0">
                <a:solidFill>
                  <a:schemeClr val="tx1"/>
                </a:solidFill>
              </a:rPr>
              <a:t>Team</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urj1800@urj.org</a:t>
            </a:r>
            <a:r>
              <a:rPr lang="en-US" sz="2400" dirty="0">
                <a:solidFill>
                  <a:schemeClr val="tx1"/>
                </a:solidFill>
              </a:rPr>
              <a:t/>
            </a:r>
            <a:br>
              <a:rPr lang="en-US" sz="2400" dirty="0">
                <a:solidFill>
                  <a:schemeClr val="tx1"/>
                </a:solidFill>
              </a:rPr>
            </a:br>
            <a:r>
              <a:rPr lang="en-US" sz="2400" dirty="0">
                <a:solidFill>
                  <a:schemeClr val="tx1"/>
                </a:solidFill>
              </a:rPr>
              <a:t>855-URJ-1800</a:t>
            </a:r>
          </a:p>
        </p:txBody>
      </p:sp>
      <p:sp>
        <p:nvSpPr>
          <p:cNvPr id="4" name="Rectangle 3"/>
          <p:cNvSpPr/>
          <p:nvPr/>
        </p:nvSpPr>
        <p:spPr>
          <a:xfrm>
            <a:off x="373424" y="4039475"/>
            <a:ext cx="6451600" cy="6740307"/>
          </a:xfrm>
          <a:prstGeom prst="rect">
            <a:avLst/>
          </a:prstGeom>
        </p:spPr>
        <p:txBody>
          <a:bodyPr wrap="square">
            <a:spAutoFit/>
          </a:bodyPr>
          <a:lstStyle/>
          <a:p>
            <a:pPr algn="just"/>
            <a:r>
              <a:rPr lang="en-US" b="1" dirty="0">
                <a:solidFill>
                  <a:schemeClr val="bg1"/>
                </a:solidFill>
              </a:rPr>
              <a:t>Building Communities. Reimagining Jewish </a:t>
            </a:r>
            <a:r>
              <a:rPr lang="en-US" b="1" dirty="0" smtClean="0">
                <a:solidFill>
                  <a:schemeClr val="bg1"/>
                </a:solidFill>
              </a:rPr>
              <a:t>Life</a:t>
            </a:r>
            <a:endParaRPr lang="en-US" dirty="0">
              <a:solidFill>
                <a:schemeClr val="bg1"/>
              </a:solidFill>
            </a:endParaRPr>
          </a:p>
          <a:p>
            <a:pPr algn="just"/>
            <a:endParaRPr lang="en-US" sz="1200" dirty="0">
              <a:solidFill>
                <a:schemeClr val="bg1"/>
              </a:solidFill>
            </a:endParaRPr>
          </a:p>
          <a:p>
            <a:pPr algn="just"/>
            <a:r>
              <a:rPr lang="en-US" dirty="0">
                <a:solidFill>
                  <a:schemeClr val="bg1"/>
                </a:solidFill>
              </a:rPr>
              <a:t>The Union for Reform Judaism (URJ) builds community at every level from the way we collaborate with congregations, organizations, and individuals to how we make connections across North America to advance contemporary and inclusive Jewish life. Providing vision and voice to transform the way people connect to Judaism, we help congregations stay relevant and innovative, motivate more young Jews to embrace Jewish living, agitate for a more progressive society, and foster meaningful connections to Israel.</a:t>
            </a:r>
            <a:endParaRPr lang="en-US" sz="1200" dirty="0">
              <a:solidFill>
                <a:schemeClr val="bg1"/>
              </a:solidFill>
            </a:endParaRPr>
          </a:p>
          <a:p>
            <a:pPr algn="just"/>
            <a:r>
              <a:rPr lang="en-US" sz="1200" dirty="0">
                <a:solidFill>
                  <a:schemeClr val="bg1"/>
                </a:solidFill>
              </a:rPr>
              <a:t> </a:t>
            </a:r>
          </a:p>
          <a:p>
            <a:pPr algn="just"/>
            <a:r>
              <a:rPr lang="en-US" dirty="0">
                <a:solidFill>
                  <a:schemeClr val="bg1"/>
                </a:solidFill>
              </a:rPr>
              <a:t>Founded in 1873, URJ has grown into the largest and most powerful force in North American Jewish life, with nearly 900 member congregations and work that inspires, connects, and educates millions of people. Our legacy, reach, leadership, and vision mean that we can unite thousands of years of tradition with a modern, evolving Judaism to strengthen Jewish communities today and for future generations.</a:t>
            </a:r>
            <a:endParaRPr lang="en-US" sz="1200" dirty="0">
              <a:solidFill>
                <a:schemeClr val="bg1"/>
              </a:solidFill>
            </a:endParaRPr>
          </a:p>
          <a:p>
            <a:pPr algn="just"/>
            <a:r>
              <a:rPr lang="en-US" sz="1200" dirty="0">
                <a:solidFill>
                  <a:schemeClr val="bg1"/>
                </a:solidFill>
              </a:rPr>
              <a:t> </a:t>
            </a:r>
          </a:p>
          <a:p>
            <a:pPr algn="just"/>
            <a:r>
              <a:rPr lang="en-US" dirty="0">
                <a:solidFill>
                  <a:schemeClr val="bg1"/>
                </a:solidFill>
              </a:rPr>
              <a:t>Visit us at www.URJ.org to learn about our social justice initiatives, camps and programs for young Jews, services for congregations and communities, and how you can work with us to create a more just, whole, and compassionate world.</a:t>
            </a:r>
          </a:p>
          <a:p>
            <a:r>
              <a:rPr lang="en-US" dirty="0"/>
              <a:t> </a:t>
            </a:r>
          </a:p>
        </p:txBody>
      </p:sp>
      <p:sp>
        <p:nvSpPr>
          <p:cNvPr id="5" name="Rectangle 4"/>
          <p:cNvSpPr/>
          <p:nvPr/>
        </p:nvSpPr>
        <p:spPr>
          <a:xfrm>
            <a:off x="2878069" y="10940534"/>
            <a:ext cx="1370568" cy="369332"/>
          </a:xfrm>
          <a:prstGeom prst="rect">
            <a:avLst/>
          </a:prstGeom>
        </p:spPr>
        <p:txBody>
          <a:bodyPr wrap="none">
            <a:spAutoFit/>
          </a:bodyPr>
          <a:lstStyle/>
          <a:p>
            <a:r>
              <a:rPr lang="en-US" dirty="0" smtClean="0">
                <a:hlinkClick r:id="rId2"/>
              </a:rPr>
              <a:t>www.urj.org</a:t>
            </a:r>
            <a:endParaRPr lang="en-US" dirty="0" smtClean="0"/>
          </a:p>
        </p:txBody>
      </p:sp>
      <p:pic>
        <p:nvPicPr>
          <p:cNvPr id="3074" name="Picture 2" descr="https://www.urj.org/themes/custom/urj/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8597" y="11703852"/>
            <a:ext cx="3890405" cy="73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49671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3730362"/>
          </a:xfrm>
          <a:solidFill>
            <a:schemeClr val="bg2"/>
          </a:solidFill>
        </p:spPr>
        <p:txBody>
          <a:bodyPr>
            <a:normAutofit/>
          </a:bodyPr>
          <a:lstStyle/>
          <a:p>
            <a:pPr algn="ctr"/>
            <a:r>
              <a:rPr lang="en-US" b="1" dirty="0">
                <a:solidFill>
                  <a:schemeClr val="tx1"/>
                </a:solidFill>
              </a:rPr>
              <a:t>United Hebrew of New </a:t>
            </a:r>
            <a:r>
              <a:rPr lang="en-US" b="1" dirty="0" smtClean="0">
                <a:solidFill>
                  <a:schemeClr val="tx1"/>
                </a:solidFill>
              </a:rPr>
              <a:t>Rochelle</a:t>
            </a:r>
            <a:br>
              <a:rPr lang="en-US" b="1" dirty="0" smtClean="0">
                <a:solidFill>
                  <a:schemeClr val="tx1"/>
                </a:solidFill>
              </a:rPr>
            </a:br>
            <a:r>
              <a:rPr lang="en-US" dirty="0">
                <a:solidFill>
                  <a:schemeClr val="tx1"/>
                </a:solidFill>
              </a:rPr>
              <a:t/>
            </a:r>
            <a:br>
              <a:rPr lang="en-US" dirty="0">
                <a:solidFill>
                  <a:schemeClr val="tx1"/>
                </a:solidFill>
              </a:rPr>
            </a:br>
            <a:r>
              <a:rPr lang="en-US" sz="2400" dirty="0">
                <a:solidFill>
                  <a:schemeClr val="tx1"/>
                </a:solidFill>
              </a:rPr>
              <a:t>391 Pelham </a:t>
            </a:r>
            <a:r>
              <a:rPr lang="en-US" sz="2400" dirty="0" smtClean="0">
                <a:solidFill>
                  <a:schemeClr val="tx1"/>
                </a:solidFill>
              </a:rPr>
              <a:t>Road</a:t>
            </a:r>
            <a:r>
              <a:rPr lang="en-US" sz="2400" dirty="0">
                <a:solidFill>
                  <a:schemeClr val="tx1"/>
                </a:solidFill>
              </a:rPr>
              <a:t> </a:t>
            </a:r>
            <a:br>
              <a:rPr lang="en-US" sz="2400" dirty="0">
                <a:solidFill>
                  <a:schemeClr val="tx1"/>
                </a:solidFill>
              </a:rPr>
            </a:br>
            <a:r>
              <a:rPr lang="en-US" sz="2400" dirty="0">
                <a:solidFill>
                  <a:schemeClr val="tx1"/>
                </a:solidFill>
              </a:rPr>
              <a:t>New Rochelle, NY </a:t>
            </a:r>
            <a:r>
              <a:rPr lang="en-US" sz="2400" dirty="0" smtClean="0">
                <a:solidFill>
                  <a:schemeClr val="tx1"/>
                </a:solidFill>
              </a:rPr>
              <a:t>10805</a:t>
            </a:r>
            <a:br>
              <a:rPr lang="en-US" sz="2400" dirty="0" smtClean="0">
                <a:solidFill>
                  <a:schemeClr val="tx1"/>
                </a:solidFill>
              </a:rPr>
            </a:br>
            <a:r>
              <a:rPr lang="en-US" sz="2400" dirty="0" smtClean="0">
                <a:solidFill>
                  <a:schemeClr val="tx1"/>
                </a:solidFill>
              </a:rPr>
              <a:t> </a:t>
            </a:r>
            <a:r>
              <a:rPr lang="en-US" sz="2400" dirty="0">
                <a:solidFill>
                  <a:schemeClr val="tx1"/>
                </a:solidFill>
              </a:rPr>
              <a:t>Phone: 914-632-2804 </a:t>
            </a:r>
            <a:r>
              <a:rPr lang="en-US" sz="2400" dirty="0" smtClean="0">
                <a:solidFill>
                  <a:schemeClr val="tx1"/>
                </a:solidFill>
              </a:rPr>
              <a:t/>
            </a:r>
            <a:br>
              <a:rPr lang="en-US" sz="2400" dirty="0" smtClean="0">
                <a:solidFill>
                  <a:schemeClr val="tx1"/>
                </a:solidFill>
              </a:rPr>
            </a:br>
            <a:r>
              <a:rPr lang="en-US" sz="2400" dirty="0" smtClean="0">
                <a:solidFill>
                  <a:schemeClr val="tx1"/>
                </a:solidFill>
              </a:rPr>
              <a:t>Fax</a:t>
            </a:r>
            <a:r>
              <a:rPr lang="en-US" sz="2400" dirty="0">
                <a:solidFill>
                  <a:schemeClr val="tx1"/>
                </a:solidFill>
              </a:rPr>
              <a:t>: 914-632-8663 </a:t>
            </a:r>
            <a:r>
              <a:rPr lang="en-US" sz="2400" dirty="0" smtClean="0">
                <a:solidFill>
                  <a:schemeClr val="tx1"/>
                </a:solidFill>
              </a:rPr>
              <a:t/>
            </a:r>
            <a:br>
              <a:rPr lang="en-US" sz="2400" dirty="0" smtClean="0">
                <a:solidFill>
                  <a:schemeClr val="tx1"/>
                </a:solidFill>
              </a:rPr>
            </a:br>
            <a:r>
              <a:rPr lang="en-US" sz="2400" dirty="0" smtClean="0">
                <a:solidFill>
                  <a:schemeClr val="tx1"/>
                </a:solidFill>
              </a:rPr>
              <a:t>website: </a:t>
            </a:r>
            <a:r>
              <a:rPr lang="en-US" sz="2400" dirty="0">
                <a:solidFill>
                  <a:schemeClr val="tx1"/>
                </a:solidFill>
              </a:rPr>
              <a:t>www.uhgc.org </a:t>
            </a:r>
            <a:r>
              <a:rPr lang="en-US" sz="2400" dirty="0" smtClean="0">
                <a:solidFill>
                  <a:schemeClr val="tx1"/>
                </a:solidFill>
              </a:rPr>
              <a:t/>
            </a:r>
            <a:br>
              <a:rPr lang="en-US" sz="2400" dirty="0" smtClean="0">
                <a:solidFill>
                  <a:schemeClr val="tx1"/>
                </a:solidFill>
              </a:rPr>
            </a:br>
            <a:r>
              <a:rPr lang="en-US" sz="2400" dirty="0" smtClean="0">
                <a:solidFill>
                  <a:schemeClr val="tx1"/>
                </a:solidFill>
              </a:rPr>
              <a:t>E-Mail</a:t>
            </a:r>
            <a:r>
              <a:rPr lang="en-US" sz="2400" dirty="0">
                <a:solidFill>
                  <a:schemeClr val="tx1"/>
                </a:solidFill>
              </a:rPr>
              <a:t>: csanders@uhgc.org </a:t>
            </a:r>
            <a:r>
              <a:rPr lang="en-US" sz="2400" dirty="0" smtClean="0">
                <a:solidFill>
                  <a:schemeClr val="tx1"/>
                </a:solidFill>
              </a:rPr>
              <a:t/>
            </a:r>
            <a:br>
              <a:rPr lang="en-US" sz="2400" dirty="0" smtClean="0">
                <a:solidFill>
                  <a:schemeClr val="tx1"/>
                </a:solidFill>
              </a:rPr>
            </a:br>
            <a:r>
              <a:rPr lang="en-US" sz="2400" dirty="0" smtClean="0">
                <a:solidFill>
                  <a:schemeClr val="tx1"/>
                </a:solidFill>
              </a:rPr>
              <a:t>President/CEO</a:t>
            </a:r>
            <a:r>
              <a:rPr lang="en-US" sz="2400" dirty="0">
                <a:solidFill>
                  <a:schemeClr val="tx1"/>
                </a:solidFill>
              </a:rPr>
              <a:t>: Rita C. Mabli</a:t>
            </a:r>
          </a:p>
        </p:txBody>
      </p:sp>
      <p:sp>
        <p:nvSpPr>
          <p:cNvPr id="3" name="Rectangle 2"/>
          <p:cNvSpPr/>
          <p:nvPr/>
        </p:nvSpPr>
        <p:spPr>
          <a:xfrm>
            <a:off x="1655233" y="12173634"/>
            <a:ext cx="4233333"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328808" y="4634954"/>
            <a:ext cx="6809984" cy="6247864"/>
          </a:xfrm>
          <a:prstGeom prst="rect">
            <a:avLst/>
          </a:prstGeom>
        </p:spPr>
        <p:txBody>
          <a:bodyPr wrap="square">
            <a:spAutoFit/>
          </a:bodyPr>
          <a:lstStyle/>
          <a:p>
            <a:pPr algn="just"/>
            <a:r>
              <a:rPr lang="en-US" sz="2000" dirty="0">
                <a:solidFill>
                  <a:schemeClr val="bg1"/>
                </a:solidFill>
                <a:ea typeface="Arial" panose="020B0604020202020204" pitchFamily="34" charset="0"/>
              </a:rPr>
              <a:t>United Hebrew of New Rochelle is a vibrant not-for-profit, non-sectarian, multi-service senior living campus serving the Westchester metropolitan area since 1919. United Hebrew is a NYS Dept. of Health award winner for </a:t>
            </a:r>
            <a:r>
              <a:rPr lang="en-US" sz="2000" dirty="0" smtClean="0">
                <a:solidFill>
                  <a:schemeClr val="bg1"/>
                </a:solidFill>
                <a:ea typeface="Arial" panose="020B0604020202020204" pitchFamily="34" charset="0"/>
              </a:rPr>
              <a:t>excellence </a:t>
            </a:r>
            <a:r>
              <a:rPr lang="en-US" sz="2000" dirty="0">
                <a:solidFill>
                  <a:schemeClr val="bg1"/>
                </a:solidFill>
                <a:ea typeface="Arial" panose="020B0604020202020204" pitchFamily="34" charset="0"/>
              </a:rPr>
              <a:t>in nursing home care and in the top 4% of nursing homes in NYS. United Hebrew offers a rich array of skilled and community-based programs and services that encourage and supports a life of dignity and spirituality and promotes the highest possible quality of life.</a:t>
            </a:r>
            <a:endParaRPr lang="en-US" sz="2000" dirty="0">
              <a:solidFill>
                <a:schemeClr val="bg1"/>
              </a:solidFill>
              <a:ea typeface="Times New Roman" panose="02020603050405020304" pitchFamily="18" charset="0"/>
            </a:endParaRPr>
          </a:p>
          <a:p>
            <a:r>
              <a:rPr lang="en-US" sz="2000" dirty="0">
                <a:solidFill>
                  <a:schemeClr val="bg1"/>
                </a:solidFill>
                <a:ea typeface="Times New Roman" panose="02020603050405020304" pitchFamily="18" charset="0"/>
              </a:rPr>
              <a:t> </a:t>
            </a:r>
          </a:p>
          <a:p>
            <a:pPr algn="just"/>
            <a:r>
              <a:rPr lang="en-US" sz="2000" dirty="0">
                <a:solidFill>
                  <a:schemeClr val="bg1"/>
                </a:solidFill>
                <a:ea typeface="Arial" panose="020B0604020202020204" pitchFamily="34" charset="0"/>
              </a:rPr>
              <a:t>United Hebrew serves over 1000 clients daily in its Harry and Jeanette Weinberg campus facilities — a 296-bed nursing and </a:t>
            </a:r>
            <a:r>
              <a:rPr lang="en-US" sz="2000" dirty="0" smtClean="0">
                <a:solidFill>
                  <a:schemeClr val="bg1"/>
                </a:solidFill>
                <a:ea typeface="Arial" panose="020B0604020202020204" pitchFamily="34" charset="0"/>
              </a:rPr>
              <a:t>rehabilitation </a:t>
            </a:r>
            <a:r>
              <a:rPr lang="en-US" sz="2000" dirty="0">
                <a:solidFill>
                  <a:schemeClr val="bg1"/>
                </a:solidFill>
                <a:ea typeface="Arial" panose="020B0604020202020204" pitchFamily="34" charset="0"/>
              </a:rPr>
              <a:t>center staffed with Burke Rehabilitation </a:t>
            </a:r>
            <a:r>
              <a:rPr lang="en-US" sz="2000" dirty="0" smtClean="0">
                <a:solidFill>
                  <a:schemeClr val="bg1"/>
                </a:solidFill>
                <a:ea typeface="Arial" panose="020B0604020202020204" pitchFamily="34" charset="0"/>
              </a:rPr>
              <a:t>professionals</a:t>
            </a:r>
            <a:r>
              <a:rPr lang="en-US" sz="2000" dirty="0">
                <a:solidFill>
                  <a:schemeClr val="bg1"/>
                </a:solidFill>
                <a:ea typeface="Arial" panose="020B0604020202020204" pitchFamily="34" charset="0"/>
              </a:rPr>
              <a:t>; Willow Towers Assisted Living residence, The Beverly and Alfred J. Green </a:t>
            </a:r>
            <a:r>
              <a:rPr lang="en-US" sz="2000" dirty="0" smtClean="0">
                <a:solidFill>
                  <a:schemeClr val="bg1"/>
                </a:solidFill>
                <a:ea typeface="Arial" panose="020B0604020202020204" pitchFamily="34" charset="0"/>
              </a:rPr>
              <a:t>Pavilion; </a:t>
            </a:r>
            <a:r>
              <a:rPr lang="en-US" sz="2000" dirty="0">
                <a:solidFill>
                  <a:schemeClr val="bg1"/>
                </a:solidFill>
                <a:ea typeface="Arial" panose="020B0604020202020204" pitchFamily="34" charset="0"/>
              </a:rPr>
              <a:t>Willow Gardens, Westchester’s only nonprofit assisted living residence catering to those exclusively with Alzheimer’s and related dementias; Meadow Lane and Soundview Apartments for seniors; a Certified Home Health Agency; and the AZOR Home Health Agency.</a:t>
            </a:r>
            <a:endParaRPr lang="en-US" sz="2000" dirty="0">
              <a:solidFill>
                <a:schemeClr val="bg1"/>
              </a:solidFill>
              <a:effectLst/>
              <a:ea typeface="Times New Roman" panose="02020603050405020304" pitchFamily="18" charset="0"/>
            </a:endParaRPr>
          </a:p>
        </p:txBody>
      </p:sp>
      <p:sp>
        <p:nvSpPr>
          <p:cNvPr id="5" name="Rectangle 4"/>
          <p:cNvSpPr/>
          <p:nvPr/>
        </p:nvSpPr>
        <p:spPr>
          <a:xfrm>
            <a:off x="3147273" y="10737334"/>
            <a:ext cx="1583767" cy="369332"/>
          </a:xfrm>
          <a:prstGeom prst="rect">
            <a:avLst/>
          </a:prstGeom>
        </p:spPr>
        <p:txBody>
          <a:bodyPr wrap="none">
            <a:spAutoFit/>
          </a:bodyPr>
          <a:lstStyle/>
          <a:p>
            <a:r>
              <a:rPr lang="en-US" dirty="0" smtClean="0">
                <a:hlinkClick r:id="rId2"/>
              </a:rPr>
              <a:t>www.uhgc.org</a:t>
            </a:r>
            <a:endParaRPr lang="en-US" dirty="0" smtClean="0"/>
          </a:p>
        </p:txBody>
      </p:sp>
      <p:pic>
        <p:nvPicPr>
          <p:cNvPr id="4098" name="Picture 2" descr="United-Hebrew-Logo-H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1100329"/>
            <a:ext cx="4552950"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22451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6462"/>
            <a:ext cx="7315200" cy="5759117"/>
          </a:xfrm>
          <a:solidFill>
            <a:schemeClr val="bg2"/>
          </a:solidFill>
        </p:spPr>
        <p:txBody>
          <a:bodyPr>
            <a:noAutofit/>
          </a:bodyPr>
          <a:lstStyle/>
          <a:p>
            <a:pPr algn="ctr"/>
            <a:r>
              <a:rPr lang="en-US" b="1" dirty="0">
                <a:solidFill>
                  <a:schemeClr val="tx1"/>
                </a:solidFill>
              </a:rPr>
              <a:t>United Synagogue of Conservative Judaism - METNY</a:t>
            </a:r>
            <a:r>
              <a:rPr lang="en-US" sz="1800" dirty="0">
                <a:solidFill>
                  <a:schemeClr val="tx1"/>
                </a:solidFill>
              </a:rPr>
              <a:t/>
            </a:r>
            <a:br>
              <a:rPr lang="en-US" sz="1800" dirty="0">
                <a:solidFill>
                  <a:schemeClr val="tx1"/>
                </a:solidFill>
              </a:rPr>
            </a:br>
            <a:r>
              <a:rPr lang="en-US" sz="1800" dirty="0" smtClean="0">
                <a:solidFill>
                  <a:schemeClr val="tx1"/>
                </a:solidFill>
              </a:rPr>
              <a:t/>
            </a:r>
            <a:br>
              <a:rPr lang="en-US" sz="1800" dirty="0" smtClean="0">
                <a:solidFill>
                  <a:schemeClr val="tx1"/>
                </a:solidFill>
              </a:rPr>
            </a:br>
            <a:r>
              <a:rPr lang="en-US" sz="1850" dirty="0" smtClean="0">
                <a:solidFill>
                  <a:schemeClr val="tx1"/>
                </a:solidFill>
              </a:rPr>
              <a:t>3080 </a:t>
            </a:r>
            <a:r>
              <a:rPr lang="en-US" sz="1850" dirty="0">
                <a:solidFill>
                  <a:schemeClr val="tx1"/>
                </a:solidFill>
              </a:rPr>
              <a:t>Broadway </a:t>
            </a:r>
            <a:br>
              <a:rPr lang="en-US" sz="1850" dirty="0">
                <a:solidFill>
                  <a:schemeClr val="tx1"/>
                </a:solidFill>
              </a:rPr>
            </a:br>
            <a:r>
              <a:rPr lang="en-US" sz="1850" dirty="0">
                <a:solidFill>
                  <a:schemeClr val="tx1"/>
                </a:solidFill>
              </a:rPr>
              <a:t>New York, NY 10027</a:t>
            </a:r>
            <a:br>
              <a:rPr lang="en-US" sz="1850" dirty="0">
                <a:solidFill>
                  <a:schemeClr val="tx1"/>
                </a:solidFill>
              </a:rPr>
            </a:br>
            <a:r>
              <a:rPr lang="en-US" sz="1850" dirty="0">
                <a:solidFill>
                  <a:schemeClr val="tx1"/>
                </a:solidFill>
              </a:rPr>
              <a:t>Phone: 212-533-0800</a:t>
            </a:r>
            <a:br>
              <a:rPr lang="en-US" sz="1850" dirty="0">
                <a:solidFill>
                  <a:schemeClr val="tx1"/>
                </a:solidFill>
              </a:rPr>
            </a:br>
            <a:r>
              <a:rPr lang="en-US" sz="1850" dirty="0">
                <a:solidFill>
                  <a:schemeClr val="tx1"/>
                </a:solidFill>
              </a:rPr>
              <a:t>Fax: 212-533-0400</a:t>
            </a:r>
            <a:br>
              <a:rPr lang="en-US" sz="1850" dirty="0">
                <a:solidFill>
                  <a:schemeClr val="tx1"/>
                </a:solidFill>
              </a:rPr>
            </a:br>
            <a:r>
              <a:rPr lang="en-US" sz="1850" dirty="0">
                <a:solidFill>
                  <a:schemeClr val="tx1"/>
                </a:solidFill>
              </a:rPr>
              <a:t>Website: www.uscj.org</a:t>
            </a:r>
            <a:br>
              <a:rPr lang="en-US" sz="1850" dirty="0">
                <a:solidFill>
                  <a:schemeClr val="tx1"/>
                </a:solidFill>
              </a:rPr>
            </a:br>
            <a:r>
              <a:rPr lang="en-US" sz="1850" dirty="0">
                <a:solidFill>
                  <a:schemeClr val="tx1"/>
                </a:solidFill>
              </a:rPr>
              <a:t>E-Mail: sussman@uscj.org</a:t>
            </a:r>
            <a:br>
              <a:rPr lang="en-US" sz="1850" dirty="0">
                <a:solidFill>
                  <a:schemeClr val="tx1"/>
                </a:solidFill>
              </a:rPr>
            </a:br>
            <a:r>
              <a:rPr lang="en-US" sz="1850" dirty="0">
                <a:solidFill>
                  <a:schemeClr val="tx1"/>
                </a:solidFill>
              </a:rPr>
              <a:t>District Synagogue Consultant: Linda Sussman</a:t>
            </a:r>
            <a:br>
              <a:rPr lang="en-US" sz="1850" dirty="0">
                <a:solidFill>
                  <a:schemeClr val="tx1"/>
                </a:solidFill>
              </a:rPr>
            </a:br>
            <a:r>
              <a:rPr lang="en-US" sz="1850" dirty="0">
                <a:solidFill>
                  <a:schemeClr val="tx1"/>
                </a:solidFill>
              </a:rPr>
              <a:t> </a:t>
            </a:r>
            <a:br>
              <a:rPr lang="en-US" sz="1850" dirty="0">
                <a:solidFill>
                  <a:schemeClr val="tx1"/>
                </a:solidFill>
              </a:rPr>
            </a:br>
            <a:r>
              <a:rPr lang="en-US" sz="1850" b="1" u="sng" dirty="0">
                <a:solidFill>
                  <a:schemeClr val="tx1"/>
                </a:solidFill>
              </a:rPr>
              <a:t>United Synagogue Youth – METNY Region </a:t>
            </a:r>
            <a:r>
              <a:rPr lang="en-US" sz="1850" b="1" u="sng" dirty="0" smtClean="0">
                <a:solidFill>
                  <a:schemeClr val="tx1"/>
                </a:solidFill>
              </a:rPr>
              <a:t/>
            </a:r>
            <a:br>
              <a:rPr lang="en-US" sz="1850" b="1" u="sng" dirty="0" smtClean="0">
                <a:solidFill>
                  <a:schemeClr val="tx1"/>
                </a:solidFill>
              </a:rPr>
            </a:br>
            <a:r>
              <a:rPr lang="en-US" sz="1850" dirty="0" smtClean="0">
                <a:solidFill>
                  <a:schemeClr val="tx1"/>
                </a:solidFill>
              </a:rPr>
              <a:t>Website</a:t>
            </a:r>
            <a:r>
              <a:rPr lang="en-US" sz="1850" dirty="0">
                <a:solidFill>
                  <a:schemeClr val="tx1"/>
                </a:solidFill>
              </a:rPr>
              <a:t>: https://usy.org/ </a:t>
            </a:r>
            <a:r>
              <a:rPr lang="en-US" sz="1850" dirty="0" smtClean="0">
                <a:solidFill>
                  <a:schemeClr val="tx1"/>
                </a:solidFill>
              </a:rPr>
              <a:t/>
            </a:r>
            <a:br>
              <a:rPr lang="en-US" sz="1850" dirty="0" smtClean="0">
                <a:solidFill>
                  <a:schemeClr val="tx1"/>
                </a:solidFill>
              </a:rPr>
            </a:br>
            <a:r>
              <a:rPr lang="en-US" sz="1850" dirty="0" smtClean="0">
                <a:solidFill>
                  <a:schemeClr val="tx1"/>
                </a:solidFill>
              </a:rPr>
              <a:t>E-Mail : Sussman@uscj.org</a:t>
            </a:r>
            <a:r>
              <a:rPr lang="en-US" sz="1850" dirty="0">
                <a:solidFill>
                  <a:schemeClr val="tx1"/>
                </a:solidFill>
              </a:rPr>
              <a:t> </a:t>
            </a:r>
            <a:br>
              <a:rPr lang="en-US" sz="1850" dirty="0">
                <a:solidFill>
                  <a:schemeClr val="tx1"/>
                </a:solidFill>
              </a:rPr>
            </a:br>
            <a:r>
              <a:rPr lang="en-US" sz="1850" b="1" u="sng" dirty="0">
                <a:solidFill>
                  <a:schemeClr val="tx1"/>
                </a:solidFill>
              </a:rPr>
              <a:t>NATIV College Leadership Program </a:t>
            </a:r>
            <a:r>
              <a:rPr lang="en-US" sz="1850" b="1" u="sng" dirty="0" smtClean="0">
                <a:solidFill>
                  <a:schemeClr val="tx1"/>
                </a:solidFill>
              </a:rPr>
              <a:t/>
            </a:r>
            <a:br>
              <a:rPr lang="en-US" sz="1850" b="1" u="sng" dirty="0" smtClean="0">
                <a:solidFill>
                  <a:schemeClr val="tx1"/>
                </a:solidFill>
              </a:rPr>
            </a:br>
            <a:r>
              <a:rPr lang="en-US" sz="1850" dirty="0" smtClean="0">
                <a:solidFill>
                  <a:schemeClr val="tx1"/>
                </a:solidFill>
              </a:rPr>
              <a:t>Website</a:t>
            </a:r>
            <a:r>
              <a:rPr lang="en-US" sz="1850" dirty="0">
                <a:solidFill>
                  <a:schemeClr val="tx1"/>
                </a:solidFill>
              </a:rPr>
              <a:t>: https://www.nativ.org/ </a:t>
            </a:r>
            <a:r>
              <a:rPr lang="en-US" sz="1850" dirty="0" smtClean="0">
                <a:solidFill>
                  <a:schemeClr val="tx1"/>
                </a:solidFill>
              </a:rPr>
              <a:t/>
            </a:r>
            <a:br>
              <a:rPr lang="en-US" sz="1850" dirty="0" smtClean="0">
                <a:solidFill>
                  <a:schemeClr val="tx1"/>
                </a:solidFill>
              </a:rPr>
            </a:br>
            <a:r>
              <a:rPr lang="en-US" sz="1850" dirty="0" smtClean="0">
                <a:solidFill>
                  <a:schemeClr val="tx1"/>
                </a:solidFill>
              </a:rPr>
              <a:t>E-mail</a:t>
            </a:r>
            <a:r>
              <a:rPr lang="en-US" sz="1850" dirty="0">
                <a:solidFill>
                  <a:schemeClr val="tx1"/>
                </a:solidFill>
              </a:rPr>
              <a:t>: nativ@uscj.org </a:t>
            </a:r>
            <a:br>
              <a:rPr lang="en-US" sz="1850" dirty="0">
                <a:solidFill>
                  <a:schemeClr val="tx1"/>
                </a:solidFill>
              </a:rPr>
            </a:br>
            <a:r>
              <a:rPr lang="en-US" sz="1850" dirty="0">
                <a:solidFill>
                  <a:schemeClr val="tx1"/>
                </a:solidFill>
              </a:rPr>
              <a:t>Sara Miriam Liben, </a:t>
            </a:r>
            <a:r>
              <a:rPr lang="en-US" sz="1850" dirty="0" smtClean="0">
                <a:solidFill>
                  <a:schemeClr val="tx1"/>
                </a:solidFill>
              </a:rPr>
              <a:t>Director</a:t>
            </a:r>
            <a:r>
              <a:rPr lang="en-US" sz="1850" dirty="0">
                <a:solidFill>
                  <a:schemeClr val="tx1"/>
                </a:solidFill>
              </a:rPr>
              <a:t/>
            </a:r>
            <a:br>
              <a:rPr lang="en-US" sz="1850" dirty="0">
                <a:solidFill>
                  <a:schemeClr val="tx1"/>
                </a:solidFill>
              </a:rPr>
            </a:br>
            <a:r>
              <a:rPr lang="en-US" sz="1850" b="1" u="sng" dirty="0">
                <a:solidFill>
                  <a:schemeClr val="tx1"/>
                </a:solidFill>
              </a:rPr>
              <a:t>Conservative Yeshiva</a:t>
            </a:r>
            <a:r>
              <a:rPr lang="en-US" sz="1850" dirty="0">
                <a:solidFill>
                  <a:schemeClr val="tx1"/>
                </a:solidFill>
              </a:rPr>
              <a:t/>
            </a:r>
            <a:br>
              <a:rPr lang="en-US" sz="1850" dirty="0">
                <a:solidFill>
                  <a:schemeClr val="tx1"/>
                </a:solidFill>
              </a:rPr>
            </a:br>
            <a:r>
              <a:rPr lang="en-US" sz="1850" dirty="0">
                <a:solidFill>
                  <a:schemeClr val="tx1"/>
                </a:solidFill>
              </a:rPr>
              <a:t>Website: http://www.conservativeyeshiva.org/</a:t>
            </a:r>
            <a:br>
              <a:rPr lang="en-US" sz="1850" dirty="0">
                <a:solidFill>
                  <a:schemeClr val="tx1"/>
                </a:solidFill>
              </a:rPr>
            </a:br>
            <a:r>
              <a:rPr lang="en-US" sz="1850" dirty="0">
                <a:solidFill>
                  <a:schemeClr val="tx1"/>
                </a:solidFill>
              </a:rPr>
              <a:t>E-Mail: </a:t>
            </a:r>
            <a:r>
              <a:rPr lang="en-US" sz="1850" dirty="0" smtClean="0">
                <a:solidFill>
                  <a:schemeClr val="tx1"/>
                </a:solidFill>
              </a:rPr>
              <a:t>israel@uscj.org</a:t>
            </a:r>
            <a:r>
              <a:rPr lang="en-US" sz="1850" dirty="0">
                <a:solidFill>
                  <a:schemeClr val="tx1"/>
                </a:solidFill>
              </a:rPr>
              <a:t/>
            </a:r>
            <a:br>
              <a:rPr lang="en-US" sz="1850" dirty="0">
                <a:solidFill>
                  <a:schemeClr val="tx1"/>
                </a:solidFill>
              </a:rPr>
            </a:br>
            <a:r>
              <a:rPr lang="en-US" sz="1850" dirty="0">
                <a:solidFill>
                  <a:schemeClr val="tx1"/>
                </a:solidFill>
              </a:rPr>
              <a:t>Executive Director: Dr. Stephen Arnoff</a:t>
            </a:r>
          </a:p>
        </p:txBody>
      </p:sp>
      <p:sp>
        <p:nvSpPr>
          <p:cNvPr id="5" name="Rectangle 4"/>
          <p:cNvSpPr/>
          <p:nvPr/>
        </p:nvSpPr>
        <p:spPr>
          <a:xfrm>
            <a:off x="3006709" y="11393277"/>
            <a:ext cx="1454181" cy="369332"/>
          </a:xfrm>
          <a:prstGeom prst="rect">
            <a:avLst/>
          </a:prstGeom>
        </p:spPr>
        <p:txBody>
          <a:bodyPr wrap="none">
            <a:spAutoFit/>
          </a:bodyPr>
          <a:lstStyle/>
          <a:p>
            <a:r>
              <a:rPr lang="en-US" dirty="0" smtClean="0">
                <a:solidFill>
                  <a:schemeClr val="bg1"/>
                </a:solidFill>
                <a:hlinkClick r:id="rId2"/>
              </a:rPr>
              <a:t>www.uscj.org</a:t>
            </a:r>
            <a:endParaRPr lang="en-US" dirty="0" smtClean="0">
              <a:solidFill>
                <a:schemeClr val="bg1"/>
              </a:solidFill>
            </a:endParaRPr>
          </a:p>
        </p:txBody>
      </p:sp>
      <p:pic>
        <p:nvPicPr>
          <p:cNvPr id="5126" name="Picture 6" descr="Strengthening synagogues and Conservative Judaism | USC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440" y="11646567"/>
            <a:ext cx="2928719" cy="12890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0894" y="6017759"/>
            <a:ext cx="6785811" cy="5459571"/>
          </a:xfrm>
          <a:prstGeom prst="rect">
            <a:avLst/>
          </a:prstGeom>
        </p:spPr>
        <p:txBody>
          <a:bodyPr wrap="square">
            <a:spAutoFit/>
          </a:bodyPr>
          <a:lstStyle/>
          <a:p>
            <a:pPr algn="just">
              <a:lnSpc>
                <a:spcPts val="1900"/>
              </a:lnSpc>
            </a:pPr>
            <a:r>
              <a:rPr lang="en-US" sz="2000" dirty="0">
                <a:solidFill>
                  <a:schemeClr val="bg1"/>
                </a:solidFill>
                <a:ea typeface="Arial" panose="020B0604020202020204" pitchFamily="34" charset="0"/>
              </a:rPr>
              <a:t>The Metropolitan New York District (METNY) of the United Synagogue of Conservative Judaism (USCJ) represents and serves the needs of nearly 100 affiliated Conservative congregations in the greater New York area. We offer programs and services which include: youth (USY and Kadima); leadership development (Sulam); educational support for early childhood and supplemental religious schools; senior (HAZAK), family engagement, interfaith and inclusion programming; as well as resources for membership, fundraising, staff placement and many other aspects of synagogue life. METNY holds regular meetings and board training for synagogue presidents and officers, as well as special conferences for synagogue leadership, professionals and spiritual leaders.</a:t>
            </a:r>
            <a:endParaRPr lang="en-US" sz="2000" dirty="0">
              <a:solidFill>
                <a:schemeClr val="bg1"/>
              </a:solidFill>
              <a:ea typeface="Times New Roman" panose="02020603050405020304" pitchFamily="18" charset="0"/>
            </a:endParaRPr>
          </a:p>
          <a:p>
            <a:pPr>
              <a:lnSpc>
                <a:spcPts val="1900"/>
              </a:lnSpc>
            </a:pPr>
            <a:r>
              <a:rPr lang="en-US" sz="2000" dirty="0">
                <a:solidFill>
                  <a:schemeClr val="bg1"/>
                </a:solidFill>
                <a:ea typeface="Times New Roman" panose="02020603050405020304" pitchFamily="18" charset="0"/>
              </a:rPr>
              <a:t> </a:t>
            </a:r>
          </a:p>
          <a:p>
            <a:pPr>
              <a:lnSpc>
                <a:spcPts val="1900"/>
              </a:lnSpc>
            </a:pPr>
            <a:r>
              <a:rPr lang="en-US" sz="2000" b="1" dirty="0">
                <a:solidFill>
                  <a:schemeClr val="bg1"/>
                </a:solidFill>
                <a:ea typeface="Arial" panose="020B0604020202020204" pitchFamily="34" charset="0"/>
              </a:rPr>
              <a:t>About USCJ - Our </a:t>
            </a:r>
            <a:r>
              <a:rPr lang="en-US" sz="2000" b="1" dirty="0" smtClean="0">
                <a:solidFill>
                  <a:schemeClr val="bg1"/>
                </a:solidFill>
                <a:ea typeface="Arial" panose="020B0604020202020204" pitchFamily="34" charset="0"/>
              </a:rPr>
              <a:t>Mission</a:t>
            </a:r>
            <a:endParaRPr lang="en-US" sz="2000" dirty="0">
              <a:solidFill>
                <a:schemeClr val="bg1"/>
              </a:solidFill>
              <a:ea typeface="Times New Roman" panose="02020603050405020304" pitchFamily="18" charset="0"/>
            </a:endParaRPr>
          </a:p>
          <a:p>
            <a:pPr algn="just">
              <a:lnSpc>
                <a:spcPts val="1900"/>
              </a:lnSpc>
            </a:pPr>
            <a:r>
              <a:rPr lang="en-US" sz="2000" dirty="0">
                <a:solidFill>
                  <a:schemeClr val="bg1"/>
                </a:solidFill>
                <a:ea typeface="Arial" panose="020B0604020202020204" pitchFamily="34" charset="0"/>
              </a:rPr>
              <a:t>We strengthen kehillot - Jewish communities inside and outside the walls of a synagogue. We are the network that ensures there are thriving centers of Jewish practice across North America, Israel, and beyond that celebrate both tradition and contemporary life. Together, we demonstrate what an authentic and dynamic Judaism looks like, inspire people to be a part of it, and advance its critical role in the world.</a:t>
            </a:r>
            <a:endParaRPr lang="en-US" sz="20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18276965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Westchester Board of Rabbis</a:t>
            </a:r>
            <a:r>
              <a:rPr lang="en-US" sz="2000" dirty="0">
                <a:solidFill>
                  <a:schemeClr val="tx1"/>
                </a:solidFill>
              </a:rPr>
              <a:t/>
            </a:r>
            <a:br>
              <a:rPr lang="en-US" sz="2000" dirty="0">
                <a:solidFill>
                  <a:schemeClr val="tx1"/>
                </a:solidFill>
              </a:rPr>
            </a:br>
            <a:r>
              <a:rPr lang="en-US" sz="2000" dirty="0">
                <a:solidFill>
                  <a:schemeClr val="tx1"/>
                </a:solidFill>
              </a:rPr>
              <a:t> </a:t>
            </a:r>
            <a:br>
              <a:rPr lang="en-US" sz="2000" dirty="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c/o Congregation </a:t>
            </a:r>
            <a:r>
              <a:rPr lang="en-US" sz="2400" dirty="0" smtClean="0">
                <a:solidFill>
                  <a:schemeClr val="tx1"/>
                </a:solidFill>
              </a:rPr>
              <a:t>Anshe Sholom</a:t>
            </a:r>
            <a:r>
              <a:rPr lang="en-US" sz="2400" dirty="0">
                <a:solidFill>
                  <a:schemeClr val="tx1"/>
                </a:solidFill>
              </a:rPr>
              <a:t/>
            </a:r>
            <a:br>
              <a:rPr lang="en-US" sz="2400" dirty="0">
                <a:solidFill>
                  <a:schemeClr val="tx1"/>
                </a:solidFill>
              </a:rPr>
            </a:br>
            <a:r>
              <a:rPr lang="en-US" sz="2400" dirty="0" smtClean="0">
                <a:solidFill>
                  <a:schemeClr val="tx1"/>
                </a:solidFill>
              </a:rPr>
              <a:t>50 North Avenue</a:t>
            </a:r>
            <a:r>
              <a:rPr lang="en-US" sz="2400" dirty="0">
                <a:solidFill>
                  <a:schemeClr val="tx1"/>
                </a:solidFill>
              </a:rPr>
              <a:t/>
            </a:r>
            <a:br>
              <a:rPr lang="en-US" sz="2400" dirty="0">
                <a:solidFill>
                  <a:schemeClr val="tx1"/>
                </a:solidFill>
              </a:rPr>
            </a:br>
            <a:r>
              <a:rPr lang="en-US" sz="2400" dirty="0" smtClean="0">
                <a:solidFill>
                  <a:schemeClr val="tx1"/>
                </a:solidFill>
              </a:rPr>
              <a:t>New Rochelle, </a:t>
            </a:r>
            <a:r>
              <a:rPr lang="en-US" sz="2400" dirty="0">
                <a:solidFill>
                  <a:schemeClr val="tx1"/>
                </a:solidFill>
              </a:rPr>
              <a:t>NY </a:t>
            </a:r>
            <a:r>
              <a:rPr lang="en-US" sz="2400" dirty="0" smtClean="0">
                <a:solidFill>
                  <a:schemeClr val="tx1"/>
                </a:solidFill>
              </a:rPr>
              <a:t>10805</a:t>
            </a:r>
            <a:r>
              <a:rPr lang="en-US" sz="2400" dirty="0">
                <a:solidFill>
                  <a:schemeClr val="tx1"/>
                </a:solidFill>
              </a:rPr>
              <a:t/>
            </a:r>
            <a:br>
              <a:rPr lang="en-US" sz="2400" dirty="0">
                <a:solidFill>
                  <a:schemeClr val="tx1"/>
                </a:solidFill>
              </a:rPr>
            </a:br>
            <a:r>
              <a:rPr lang="en-US" sz="2400" dirty="0">
                <a:solidFill>
                  <a:schemeClr val="tx1"/>
                </a:solidFill>
              </a:rPr>
              <a:t>Phone</a:t>
            </a:r>
            <a:r>
              <a:rPr lang="en-US" sz="2400">
                <a:solidFill>
                  <a:schemeClr val="tx1"/>
                </a:solidFill>
              </a:rPr>
              <a:t>: </a:t>
            </a:r>
            <a:r>
              <a:rPr lang="en-US" sz="2400" smtClean="0">
                <a:solidFill>
                  <a:schemeClr val="tx1"/>
                </a:solidFill>
              </a:rPr>
              <a:t>914-632-8182</a:t>
            </a:r>
            <a:r>
              <a:rPr lang="en-US" sz="2400" dirty="0">
                <a:solidFill>
                  <a:schemeClr val="tx1"/>
                </a:solidFill>
              </a:rPr>
              <a:t/>
            </a:r>
            <a:br>
              <a:rPr lang="en-US" sz="2400" dirty="0">
                <a:solidFill>
                  <a:schemeClr val="tx1"/>
                </a:solidFill>
              </a:rPr>
            </a:br>
            <a:r>
              <a:rPr lang="en-US" sz="2400" dirty="0">
                <a:solidFill>
                  <a:schemeClr val="tx1"/>
                </a:solidFill>
              </a:rPr>
              <a:t>E-Mail: evanhoffman@gmail.com</a:t>
            </a:r>
            <a:br>
              <a:rPr lang="en-US" sz="2400" dirty="0">
                <a:solidFill>
                  <a:schemeClr val="tx1"/>
                </a:solidFill>
              </a:rPr>
            </a:br>
            <a:r>
              <a:rPr lang="en-US" sz="2400" dirty="0">
                <a:solidFill>
                  <a:schemeClr val="tx1"/>
                </a:solidFill>
              </a:rPr>
              <a:t> </a:t>
            </a:r>
            <a:r>
              <a:rPr lang="en-US" sz="2400" dirty="0" smtClean="0">
                <a:solidFill>
                  <a:schemeClr val="tx1"/>
                </a:solidFill>
              </a:rPr>
              <a:t>President</a:t>
            </a:r>
            <a:r>
              <a:rPr lang="en-US" sz="2400" dirty="0">
                <a:solidFill>
                  <a:schemeClr val="tx1"/>
                </a:solidFill>
              </a:rPr>
              <a:t>: Rabbi </a:t>
            </a:r>
            <a:r>
              <a:rPr lang="en-US" sz="2400" dirty="0" smtClean="0">
                <a:solidFill>
                  <a:schemeClr val="tx1"/>
                </a:solidFill>
              </a:rPr>
              <a:t>Evan Hoffman</a:t>
            </a:r>
            <a:endParaRPr lang="en-US" sz="2400" dirty="0">
              <a:solidFill>
                <a:schemeClr val="tx1"/>
              </a:solidFill>
            </a:endParaRPr>
          </a:p>
        </p:txBody>
      </p:sp>
      <p:sp>
        <p:nvSpPr>
          <p:cNvPr id="3" name="Rectangle 2"/>
          <p:cNvSpPr/>
          <p:nvPr/>
        </p:nvSpPr>
        <p:spPr>
          <a:xfrm>
            <a:off x="623636" y="5363975"/>
            <a:ext cx="6144127" cy="3508653"/>
          </a:xfrm>
          <a:prstGeom prst="rect">
            <a:avLst/>
          </a:prstGeom>
        </p:spPr>
        <p:txBody>
          <a:bodyPr wrap="square">
            <a:spAutoFit/>
          </a:bodyPr>
          <a:lstStyle/>
          <a:p>
            <a:pPr marL="12700" marR="0" algn="just">
              <a:lnSpc>
                <a:spcPct val="103000"/>
              </a:lnSpc>
              <a:spcBef>
                <a:spcPts val="0"/>
              </a:spcBef>
              <a:spcAft>
                <a:spcPts val="0"/>
              </a:spcAft>
            </a:pPr>
            <a:r>
              <a:rPr lang="en-US" sz="2000" dirty="0">
                <a:solidFill>
                  <a:schemeClr val="bg1"/>
                </a:solidFill>
                <a:ea typeface="Arial" panose="020B0604020202020204" pitchFamily="34" charset="0"/>
              </a:rPr>
              <a:t>This county-wide organization of Westchester rabbis of all the movements represented in Westchester, seeks to foster spiritual growth and dialogue among the rabbis and bring together all movements within Judaism for exchange and discussion. Through rabbinic representation at community events and sharing in all community concerns, the Westchester Board of Rabbis works with other organizations and synagogues to advance “Community-building” through greater connection to Jewish learning and living.</a:t>
            </a:r>
            <a:endParaRPr lang="en-US" sz="2000" dirty="0">
              <a:solidFill>
                <a:schemeClr val="bg1"/>
              </a:solidFill>
              <a:ea typeface="Times New Roman" panose="02020603050405020304" pitchFamily="18" charset="0"/>
            </a:endParaRPr>
          </a:p>
          <a:p>
            <a:r>
              <a:rPr lang="en-US" sz="1600" dirty="0">
                <a:solidFill>
                  <a:schemeClr val="bg1"/>
                </a:solidFill>
                <a:latin typeface="Times New Roman" panose="02020603050405020304" pitchFamily="18" charset="0"/>
                <a:ea typeface="Times New Roman" panose="02020603050405020304" pitchFamily="18" charset="0"/>
              </a:rPr>
              <a:t> </a:t>
            </a:r>
            <a:endParaRPr lang="en-US" sz="1600" dirty="0">
              <a:solidFill>
                <a:schemeClr val="bg1"/>
              </a:solidFill>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5406" y="10619875"/>
            <a:ext cx="1716787" cy="1828800"/>
          </a:xfrm>
          <a:prstGeom prst="rect">
            <a:avLst/>
          </a:prstGeom>
        </p:spPr>
      </p:pic>
    </p:spTree>
    <p:extLst>
      <p:ext uri="{BB962C8B-B14F-4D97-AF65-F5344CB8AC3E}">
        <p14:creationId xmlns:p14="http://schemas.microsoft.com/office/powerpoint/2010/main" val="23655436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Westchester Community for Humanistic Judaism</a:t>
            </a:r>
            <a:r>
              <a:rPr lang="en-US" dirty="0">
                <a:solidFill>
                  <a:schemeClr val="tx1"/>
                </a:solidFill>
              </a:rPr>
              <a:t/>
            </a:r>
            <a:br>
              <a:rPr lang="en-US" dirty="0">
                <a:solidFill>
                  <a:schemeClr val="tx1"/>
                </a:solidFill>
              </a:rPr>
            </a:br>
            <a:r>
              <a:rPr lang="en-US" dirty="0">
                <a:solidFill>
                  <a:schemeClr val="tx1"/>
                </a:solidFill>
              </a:rPr>
              <a:t> </a:t>
            </a:r>
            <a:br>
              <a:rPr lang="en-US" dirty="0">
                <a:solidFill>
                  <a:schemeClr val="tx1"/>
                </a:solidFill>
              </a:rPr>
            </a:br>
            <a:r>
              <a:rPr lang="en-US" sz="2400" dirty="0">
                <a:solidFill>
                  <a:schemeClr val="tx1"/>
                </a:solidFill>
              </a:rPr>
              <a:t>Jewish Humanistic </a:t>
            </a:r>
            <a:r>
              <a:rPr lang="en-US" sz="2400" dirty="0" smtClean="0">
                <a:solidFill>
                  <a:schemeClr val="tx1"/>
                </a:solidFill>
              </a:rPr>
              <a:t/>
            </a:r>
            <a:br>
              <a:rPr lang="en-US" sz="2400" dirty="0" smtClean="0">
                <a:solidFill>
                  <a:schemeClr val="tx1"/>
                </a:solidFill>
              </a:rPr>
            </a:br>
            <a:r>
              <a:rPr lang="en-US" sz="2400" dirty="0" smtClean="0">
                <a:solidFill>
                  <a:schemeClr val="tx1"/>
                </a:solidFill>
              </a:rPr>
              <a:t>84 </a:t>
            </a:r>
            <a:r>
              <a:rPr lang="en-US" sz="2400" dirty="0">
                <a:solidFill>
                  <a:schemeClr val="tx1"/>
                </a:solidFill>
              </a:rPr>
              <a:t>Sprague Road Scarsdale, NY </a:t>
            </a:r>
            <a:r>
              <a:rPr lang="en-US" sz="2400" dirty="0" smtClean="0">
                <a:solidFill>
                  <a:schemeClr val="tx1"/>
                </a:solidFill>
              </a:rPr>
              <a:t>10583</a:t>
            </a:r>
            <a:br>
              <a:rPr lang="en-US" sz="2400" dirty="0" smtClean="0">
                <a:solidFill>
                  <a:schemeClr val="tx1"/>
                </a:solidFill>
              </a:rPr>
            </a:br>
            <a:r>
              <a:rPr lang="en-US" sz="2400" dirty="0" smtClean="0">
                <a:solidFill>
                  <a:schemeClr val="tx1"/>
                </a:solidFill>
              </a:rPr>
              <a:t> </a:t>
            </a:r>
            <a:r>
              <a:rPr lang="en-US" sz="2400" dirty="0">
                <a:solidFill>
                  <a:schemeClr val="tx1"/>
                </a:solidFill>
              </a:rPr>
              <a:t>Phone: 914-713-8828 </a:t>
            </a:r>
            <a:r>
              <a:rPr lang="en-US" sz="2400" dirty="0" smtClean="0">
                <a:solidFill>
                  <a:schemeClr val="tx1"/>
                </a:solidFill>
              </a:rPr>
              <a:t/>
            </a:r>
            <a:br>
              <a:rPr lang="en-US" sz="2400" dirty="0" smtClean="0">
                <a:solidFill>
                  <a:schemeClr val="tx1"/>
                </a:solidFill>
              </a:rPr>
            </a:br>
            <a:r>
              <a:rPr lang="en-US" sz="2400" dirty="0" smtClean="0">
                <a:solidFill>
                  <a:schemeClr val="tx1"/>
                </a:solidFill>
              </a:rPr>
              <a:t>Website</a:t>
            </a:r>
            <a:r>
              <a:rPr lang="en-US" sz="2400" dirty="0">
                <a:solidFill>
                  <a:schemeClr val="tx1"/>
                </a:solidFill>
              </a:rPr>
              <a:t>: </a:t>
            </a:r>
            <a:r>
              <a:rPr lang="en-US" sz="2400" dirty="0">
                <a:solidFill>
                  <a:schemeClr val="tx1"/>
                </a:solidFill>
                <a:hlinkClick r:id="rId2"/>
              </a:rPr>
              <a:t>https://</a:t>
            </a:r>
            <a:r>
              <a:rPr lang="en-US" sz="2400" dirty="0" smtClean="0">
                <a:solidFill>
                  <a:schemeClr val="tx1"/>
                </a:solidFill>
                <a:hlinkClick r:id="rId2"/>
              </a:rPr>
              <a:t>wchj.org</a:t>
            </a: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r>
              <a:rPr lang="en-US" sz="2400" dirty="0">
                <a:solidFill>
                  <a:schemeClr val="tx1"/>
                </a:solidFill>
              </a:rPr>
              <a:t>E-Mail: info@wchj.org </a:t>
            </a:r>
            <a:r>
              <a:rPr lang="en-US" sz="2400" dirty="0" smtClean="0">
                <a:solidFill>
                  <a:schemeClr val="tx1"/>
                </a:solidFill>
              </a:rPr>
              <a:t/>
            </a:r>
            <a:br>
              <a:rPr lang="en-US" sz="2400" dirty="0" smtClean="0">
                <a:solidFill>
                  <a:schemeClr val="tx1"/>
                </a:solidFill>
              </a:rPr>
            </a:br>
            <a:r>
              <a:rPr lang="en-US" sz="2400" dirty="0" smtClean="0">
                <a:solidFill>
                  <a:schemeClr val="tx1"/>
                </a:solidFill>
              </a:rPr>
              <a:t>Contact</a:t>
            </a:r>
            <a:r>
              <a:rPr lang="en-US" sz="2400" dirty="0">
                <a:solidFill>
                  <a:schemeClr val="tx1"/>
                </a:solidFill>
              </a:rPr>
              <a:t>: Dmitry Turovsky</a:t>
            </a:r>
            <a:r>
              <a:rPr lang="en-US" sz="2400" dirty="0"/>
              <a:t/>
            </a:r>
            <a:br>
              <a:rPr lang="en-US" sz="2400" dirty="0"/>
            </a:br>
            <a:endParaRPr lang="en-US" sz="2400" dirty="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5726" y="10860898"/>
            <a:ext cx="1890796" cy="18165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4066" y="5155619"/>
            <a:ext cx="6587067" cy="4708981"/>
          </a:xfrm>
          <a:prstGeom prst="rect">
            <a:avLst/>
          </a:prstGeom>
        </p:spPr>
        <p:txBody>
          <a:bodyPr wrap="square">
            <a:spAutoFit/>
          </a:bodyPr>
          <a:lstStyle/>
          <a:p>
            <a:pPr algn="just"/>
            <a:r>
              <a:rPr lang="en-US" sz="2000" dirty="0">
                <a:solidFill>
                  <a:schemeClr val="bg1"/>
                </a:solidFill>
                <a:ea typeface="Arial" panose="020B0604020202020204" pitchFamily="34" charset="0"/>
              </a:rPr>
              <a:t>Our “haimish” and supportive Jewish community is a meeting place for secular Jews and their families. We celebrate and explore our Jewish identity through thoughtful, creative and questioning engagement with Jewish traditions, ethics, and culture. Our members share a fundamental belief in the power of human reason and responsibility rather than supernatural authority. Activities include celebrations of major Jewish holidays, Shabbat meals, monthly presentations by experts on issues of Jewish concern, member-led study groups, and attendance at films, concerts, lectures and other events, locally and in the metropolitan New York area. Our members come from all over the county and reflect diverse Jewish backgrounds. We welcome interfaith families, unaffiliated Jews, and others seeking an </a:t>
            </a:r>
            <a:r>
              <a:rPr lang="en-US" sz="2000" dirty="0" smtClean="0">
                <a:solidFill>
                  <a:schemeClr val="bg1"/>
                </a:solidFill>
                <a:ea typeface="Arial" panose="020B0604020202020204" pitchFamily="34" charset="0"/>
              </a:rPr>
              <a:t>inclusive </a:t>
            </a:r>
            <a:r>
              <a:rPr lang="en-US" sz="2000" dirty="0">
                <a:solidFill>
                  <a:schemeClr val="bg1"/>
                </a:solidFill>
                <a:ea typeface="Arial" panose="020B0604020202020204" pitchFamily="34" charset="0"/>
              </a:rPr>
              <a:t>secular Jewish community.</a:t>
            </a:r>
            <a:endParaRPr lang="en-US" sz="2000" dirty="0">
              <a:solidFill>
                <a:schemeClr val="bg1"/>
              </a:solidFill>
              <a:ea typeface="SimSun" panose="02010600030101010101" pitchFamily="2" charset="-122"/>
            </a:endParaRPr>
          </a:p>
        </p:txBody>
      </p:sp>
      <p:sp>
        <p:nvSpPr>
          <p:cNvPr id="4" name="Rectangle 3"/>
          <p:cNvSpPr/>
          <p:nvPr/>
        </p:nvSpPr>
        <p:spPr>
          <a:xfrm>
            <a:off x="2756942" y="10308433"/>
            <a:ext cx="1701107" cy="369332"/>
          </a:xfrm>
          <a:prstGeom prst="rect">
            <a:avLst/>
          </a:prstGeom>
        </p:spPr>
        <p:txBody>
          <a:bodyPr wrap="none">
            <a:spAutoFit/>
          </a:bodyPr>
          <a:lstStyle/>
          <a:p>
            <a:r>
              <a:rPr lang="en-US" dirty="0">
                <a:hlinkClick r:id="rId2"/>
              </a:rPr>
              <a:t>https://wchj.org</a:t>
            </a:r>
            <a:endParaRPr lang="en-US" dirty="0"/>
          </a:p>
        </p:txBody>
      </p:sp>
    </p:spTree>
    <p:extLst>
      <p:ext uri="{BB962C8B-B14F-4D97-AF65-F5344CB8AC3E}">
        <p14:creationId xmlns:p14="http://schemas.microsoft.com/office/powerpoint/2010/main" val="414933951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3047"/>
            <a:ext cx="7315200" cy="6475956"/>
          </a:xfrm>
          <a:solidFill>
            <a:schemeClr val="bg2"/>
          </a:solidFill>
        </p:spPr>
        <p:txBody>
          <a:bodyPr>
            <a:noAutofit/>
          </a:bodyPr>
          <a:lstStyle/>
          <a:p>
            <a:pPr algn="ctr">
              <a:lnSpc>
                <a:spcPct val="100000"/>
              </a:lnSpc>
            </a:pPr>
            <a:r>
              <a:rPr lang="en-US" sz="3200" b="1" dirty="0">
                <a:solidFill>
                  <a:schemeClr val="bg1"/>
                </a:solidFill>
                <a:cs typeface="Arial" panose="020B0604020202020204" pitchFamily="34" charset="0"/>
              </a:rPr>
              <a:t/>
            </a:r>
            <a:br>
              <a:rPr lang="en-US" sz="3200" b="1" dirty="0">
                <a:solidFill>
                  <a:schemeClr val="bg1"/>
                </a:solidFill>
                <a:cs typeface="Arial" panose="020B0604020202020204" pitchFamily="34" charset="0"/>
              </a:rPr>
            </a:br>
            <a:r>
              <a:rPr lang="en-US" sz="3200" b="1" dirty="0">
                <a:solidFill>
                  <a:schemeClr val="tx1"/>
                </a:solidFill>
                <a:cs typeface="Arial" panose="020B0604020202020204" pitchFamily="34" charset="0"/>
              </a:rPr>
              <a:t>Westchester Day School</a:t>
            </a:r>
            <a:r>
              <a:rPr lang="en-US" sz="3200" dirty="0">
                <a:solidFill>
                  <a:schemeClr val="tx1"/>
                </a:solidFill>
                <a:cs typeface="Arial" panose="020B0604020202020204" pitchFamily="34" charset="0"/>
              </a:rPr>
              <a:t/>
            </a:r>
            <a:br>
              <a:rPr lang="en-US" sz="3200" dirty="0">
                <a:solidFill>
                  <a:schemeClr val="tx1"/>
                </a:solidFill>
                <a:cs typeface="Arial" panose="020B0604020202020204" pitchFamily="34" charset="0"/>
              </a:rPr>
            </a:br>
            <a:r>
              <a:rPr lang="en-US" sz="2000" dirty="0">
                <a:solidFill>
                  <a:schemeClr val="tx1"/>
                </a:solidFill>
                <a:cs typeface="Arial" panose="020B0604020202020204" pitchFamily="34" charset="0"/>
              </a:rPr>
              <a:t> </a:t>
            </a:r>
            <a:br>
              <a:rPr lang="en-US" sz="2000" dirty="0">
                <a:solidFill>
                  <a:schemeClr val="tx1"/>
                </a:solidFill>
                <a:cs typeface="Arial" panose="020B0604020202020204" pitchFamily="34" charset="0"/>
              </a:rPr>
            </a:br>
            <a:r>
              <a:rPr lang="en-US" sz="2400" dirty="0">
                <a:solidFill>
                  <a:schemeClr val="tx1"/>
                </a:solidFill>
                <a:cs typeface="Arial" panose="020B0604020202020204" pitchFamily="34" charset="0"/>
              </a:rPr>
              <a:t>856 Orienta Avenue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Mamaroneck</a:t>
            </a:r>
            <a:r>
              <a:rPr lang="en-US" sz="2400" dirty="0">
                <a:solidFill>
                  <a:schemeClr val="tx1"/>
                </a:solidFill>
                <a:cs typeface="Arial" panose="020B0604020202020204" pitchFamily="34" charset="0"/>
              </a:rPr>
              <a:t>, NY 10543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Phone</a:t>
            </a:r>
            <a:r>
              <a:rPr lang="en-US" sz="2400" dirty="0">
                <a:solidFill>
                  <a:schemeClr val="tx1"/>
                </a:solidFill>
                <a:cs typeface="Arial" panose="020B0604020202020204" pitchFamily="34" charset="0"/>
              </a:rPr>
              <a:t>: </a:t>
            </a:r>
            <a:r>
              <a:rPr lang="en-US" sz="2400" dirty="0" smtClean="0">
                <a:solidFill>
                  <a:schemeClr val="tx1"/>
                </a:solidFill>
                <a:cs typeface="Arial" panose="020B0604020202020204" pitchFamily="34" charset="0"/>
              </a:rPr>
              <a:t>914-698-8900</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 </a:t>
            </a:r>
            <a:r>
              <a:rPr lang="en-US" sz="2400" dirty="0">
                <a:solidFill>
                  <a:schemeClr val="tx1"/>
                </a:solidFill>
                <a:cs typeface="Arial" panose="020B0604020202020204" pitchFamily="34" charset="0"/>
              </a:rPr>
              <a:t>Fax: </a:t>
            </a:r>
            <a:r>
              <a:rPr lang="en-US" sz="2400" dirty="0" smtClean="0">
                <a:solidFill>
                  <a:schemeClr val="tx1"/>
                </a:solidFill>
                <a:cs typeface="Arial" panose="020B0604020202020204" pitchFamily="34" charset="0"/>
              </a:rPr>
              <a:t>914-777-2145</a:t>
            </a:r>
            <a:r>
              <a:rPr lang="en-US" sz="2400" dirty="0">
                <a:solidFill>
                  <a:schemeClr val="tx1"/>
                </a:solidFill>
                <a:cs typeface="Arial" panose="020B0604020202020204" pitchFamily="34" charset="0"/>
              </a:rPr>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Website: www.westchesterday.org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Head of School: Rabbi Joshua Lookstein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Executive Director: Rachel Goldman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Associate Head of School: Mrs. Amy Ament</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Director of Student Support Services: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Dr. Naomi Adler</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Interim Director of Ganon to 1st Grade: Mrs. Meredith Rosenblatt</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Director of 3</a:t>
            </a:r>
            <a:r>
              <a:rPr lang="en-US" sz="2400" baseline="30000" dirty="0">
                <a:solidFill>
                  <a:schemeClr val="tx1"/>
                </a:solidFill>
                <a:cs typeface="Arial" panose="020B0604020202020204" pitchFamily="34" charset="0"/>
              </a:rPr>
              <a:t>rd</a:t>
            </a:r>
            <a:r>
              <a:rPr lang="en-US" sz="2400" dirty="0">
                <a:solidFill>
                  <a:schemeClr val="tx1"/>
                </a:solidFill>
                <a:cs typeface="Arial" panose="020B0604020202020204" pitchFamily="34" charset="0"/>
              </a:rPr>
              <a:t>-5</a:t>
            </a:r>
            <a:r>
              <a:rPr lang="en-US" sz="2400" baseline="30000" dirty="0">
                <a:solidFill>
                  <a:schemeClr val="tx1"/>
                </a:solidFill>
                <a:cs typeface="Arial" panose="020B0604020202020204" pitchFamily="34" charset="0"/>
              </a:rPr>
              <a:t>th</a:t>
            </a:r>
            <a:r>
              <a:rPr lang="en-US" sz="2400" dirty="0">
                <a:solidFill>
                  <a:schemeClr val="tx1"/>
                </a:solidFill>
                <a:cs typeface="Arial" panose="020B0604020202020204" pitchFamily="34" charset="0"/>
              </a:rPr>
              <a:t> Grade: Ms. Tamar Benjamin</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Admissions Director: Mrs. Sari Linder</a:t>
            </a:r>
            <a:r>
              <a:rPr lang="en-US" sz="1800" dirty="0">
                <a:solidFill>
                  <a:schemeClr val="bg1"/>
                </a:solidFill>
              </a:rPr>
              <a:t/>
            </a:r>
            <a:br>
              <a:rPr lang="en-US" sz="1800" dirty="0">
                <a:solidFill>
                  <a:schemeClr val="bg1"/>
                </a:solidFill>
              </a:rPr>
            </a:br>
            <a:endParaRPr lang="en-US" sz="1800" dirty="0">
              <a:solidFill>
                <a:schemeClr val="bg1"/>
              </a:solidFill>
            </a:endParaRPr>
          </a:p>
        </p:txBody>
      </p:sp>
      <p:sp>
        <p:nvSpPr>
          <p:cNvPr id="3" name="Rectangle 2"/>
          <p:cNvSpPr/>
          <p:nvPr/>
        </p:nvSpPr>
        <p:spPr>
          <a:xfrm>
            <a:off x="533400" y="6864935"/>
            <a:ext cx="6400800" cy="3362459"/>
          </a:xfrm>
          <a:prstGeom prst="rect">
            <a:avLst/>
          </a:prstGeom>
        </p:spPr>
        <p:txBody>
          <a:bodyPr wrap="square">
            <a:spAutoFit/>
          </a:bodyPr>
          <a:lstStyle/>
          <a:p>
            <a:pPr>
              <a:lnSpc>
                <a:spcPts val="1455"/>
              </a:lnSpc>
            </a:pPr>
            <a:r>
              <a:rPr lang="en-US" sz="2000" dirty="0">
                <a:ea typeface="Times New Roman" panose="02020603050405020304" pitchFamily="18" charset="0"/>
                <a:cs typeface="Arial" panose="020B0604020202020204" pitchFamily="34" charset="0"/>
              </a:rPr>
              <a:t> </a:t>
            </a:r>
          </a:p>
          <a:p>
            <a:pPr algn="just"/>
            <a:r>
              <a:rPr lang="en-US" sz="2000" dirty="0">
                <a:solidFill>
                  <a:schemeClr val="bg1"/>
                </a:solidFill>
                <a:ea typeface="Arial" panose="020B0604020202020204" pitchFamily="34" charset="0"/>
                <a:cs typeface="Arial" panose="020B0604020202020204" pitchFamily="34" charset="0"/>
              </a:rPr>
              <a:t>Westchester Day School is a </a:t>
            </a:r>
            <a:r>
              <a:rPr lang="en-US" sz="2000" dirty="0" smtClean="0">
                <a:solidFill>
                  <a:schemeClr val="bg1"/>
                </a:solidFill>
                <a:ea typeface="Arial" panose="020B0604020202020204" pitchFamily="34" charset="0"/>
                <a:cs typeface="Arial" panose="020B0604020202020204" pitchFamily="34" charset="0"/>
              </a:rPr>
              <a:t>toddler - 8th </a:t>
            </a:r>
            <a:r>
              <a:rPr lang="en-US" sz="2000" dirty="0">
                <a:solidFill>
                  <a:schemeClr val="bg1"/>
                </a:solidFill>
                <a:ea typeface="Arial" panose="020B0604020202020204" pitchFamily="34" charset="0"/>
                <a:cs typeface="Arial" panose="020B0604020202020204" pitchFamily="34" charset="0"/>
              </a:rPr>
              <a:t>grade Modern Orthodox, co-educational, dual-curriculum Jewish Day School serving the greater Westchester area. Set on a bucolic 26-acre campus on the Long Island Sound, the school has been educating children since 1948. With almost 400 students, the educational environment is child-centered and the pedagogy is research-based to provide the greatest opportunity for children to learn and grow academically, spiritually and emotionally. Our graduates are making a difference in the Jewish community and the world.</a:t>
            </a:r>
            <a:endParaRPr lang="en-US" sz="2000" dirty="0">
              <a:solidFill>
                <a:schemeClr val="bg1"/>
              </a:solidFill>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829" y="11228615"/>
            <a:ext cx="1411543" cy="1114695"/>
          </a:xfrm>
          <a:prstGeom prst="rect">
            <a:avLst/>
          </a:prstGeom>
        </p:spPr>
      </p:pic>
      <p:sp>
        <p:nvSpPr>
          <p:cNvPr id="5" name="Rectangle 4"/>
          <p:cNvSpPr/>
          <p:nvPr/>
        </p:nvSpPr>
        <p:spPr>
          <a:xfrm>
            <a:off x="2380044" y="10559535"/>
            <a:ext cx="2868606" cy="677365"/>
          </a:xfrm>
          <a:prstGeom prst="rect">
            <a:avLst/>
          </a:prstGeom>
        </p:spPr>
        <p:txBody>
          <a:bodyPr wrap="none">
            <a:spAutoFit/>
          </a:bodyPr>
          <a:lstStyle/>
          <a:p>
            <a:r>
              <a:rPr lang="en-US" dirty="0">
                <a:solidFill>
                  <a:schemeClr val="bg1"/>
                </a:solidFill>
                <a:latin typeface="Arial" panose="020B0604020202020204" pitchFamily="34" charset="0"/>
                <a:ea typeface="Arial" panose="020B0604020202020204" pitchFamily="34" charset="0"/>
                <a:hlinkClick r:id="rId3"/>
              </a:rPr>
              <a:t>www.westchesterday.org</a:t>
            </a:r>
            <a:endParaRPr lang="en-US" dirty="0">
              <a:solidFill>
                <a:schemeClr val="bg1"/>
              </a:solidFill>
              <a:latin typeface="Arial" panose="020B0604020202020204" pitchFamily="34" charset="0"/>
              <a:ea typeface="Arial" panose="020B0604020202020204" pitchFamily="34" charset="0"/>
            </a:endParaRPr>
          </a:p>
          <a:p>
            <a:endParaRPr lang="en-US" dirty="0">
              <a:solidFill>
                <a:schemeClr val="bg1"/>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60220957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5476"/>
            <a:ext cx="7315200" cy="4131129"/>
          </a:xfrm>
          <a:solidFill>
            <a:schemeClr val="bg2"/>
          </a:solidFill>
        </p:spPr>
        <p:txBody>
          <a:bodyPr>
            <a:normAutofit/>
          </a:bodyPr>
          <a:lstStyle/>
          <a:p>
            <a:pPr algn="ctr"/>
            <a:r>
              <a:rPr lang="en-US" b="1" dirty="0">
                <a:solidFill>
                  <a:schemeClr val="tx1"/>
                </a:solidFill>
              </a:rPr>
              <a:t>Westchester Hebrew High School</a:t>
            </a:r>
            <a:r>
              <a:rPr lang="en-US" dirty="0">
                <a:solidFill>
                  <a:schemeClr val="tx1"/>
                </a:solidFill>
              </a:rPr>
              <a:t/>
            </a:r>
            <a:br>
              <a:rPr lang="en-US" dirty="0">
                <a:solidFill>
                  <a:schemeClr val="tx1"/>
                </a:solidFill>
              </a:rPr>
            </a:br>
            <a:r>
              <a:rPr lang="en-US" sz="2700" dirty="0">
                <a:solidFill>
                  <a:schemeClr val="tx1"/>
                </a:solidFill>
              </a:rPr>
              <a:t> </a:t>
            </a:r>
            <a:br>
              <a:rPr lang="en-US" sz="2700" dirty="0">
                <a:solidFill>
                  <a:schemeClr val="tx1"/>
                </a:solidFill>
              </a:rPr>
            </a:br>
            <a:r>
              <a:rPr lang="en-US" sz="2400" dirty="0">
                <a:solidFill>
                  <a:schemeClr val="tx1"/>
                </a:solidFill>
              </a:rPr>
              <a:t>856 Orienta Avenue Mamaroneck, NY 10543 Phone: 914-698-0806 ext. 308 </a:t>
            </a:r>
            <a:r>
              <a:rPr lang="en-US" sz="2400" dirty="0" smtClean="0">
                <a:solidFill>
                  <a:schemeClr val="tx1"/>
                </a:solidFill>
              </a:rPr>
              <a:t/>
            </a:r>
            <a:br>
              <a:rPr lang="en-US" sz="2400" dirty="0" smtClean="0">
                <a:solidFill>
                  <a:schemeClr val="tx1"/>
                </a:solidFill>
              </a:rPr>
            </a:br>
            <a:r>
              <a:rPr lang="en-US" sz="2400" dirty="0" smtClean="0">
                <a:solidFill>
                  <a:schemeClr val="tx1"/>
                </a:solidFill>
              </a:rPr>
              <a:t>Fax</a:t>
            </a:r>
            <a:r>
              <a:rPr lang="en-US" sz="2400" dirty="0">
                <a:solidFill>
                  <a:schemeClr val="tx1"/>
                </a:solidFill>
              </a:rPr>
              <a:t>: 914-698-1330 </a:t>
            </a:r>
            <a:r>
              <a:rPr lang="en-US" sz="2400" dirty="0" smtClean="0">
                <a:solidFill>
                  <a:schemeClr val="tx1"/>
                </a:solidFill>
              </a:rPr>
              <a:t/>
            </a:r>
            <a:br>
              <a:rPr lang="en-US" sz="2400" dirty="0" smtClean="0">
                <a:solidFill>
                  <a:schemeClr val="tx1"/>
                </a:solidFill>
              </a:rPr>
            </a:br>
            <a:r>
              <a:rPr lang="en-US" sz="2400" dirty="0" smtClean="0">
                <a:solidFill>
                  <a:schemeClr val="tx1"/>
                </a:solidFill>
              </a:rPr>
              <a:t>Website</a:t>
            </a:r>
            <a:r>
              <a:rPr lang="en-US" sz="2400" dirty="0">
                <a:solidFill>
                  <a:schemeClr val="tx1"/>
                </a:solidFill>
              </a:rPr>
              <a:t>: www.whhsny.org </a:t>
            </a:r>
            <a:r>
              <a:rPr lang="en-US" sz="2400" dirty="0" smtClean="0">
                <a:solidFill>
                  <a:schemeClr val="tx1"/>
                </a:solidFill>
              </a:rPr>
              <a:t/>
            </a:r>
            <a:br>
              <a:rPr lang="en-US" sz="2400" dirty="0" smtClean="0">
                <a:solidFill>
                  <a:schemeClr val="tx1"/>
                </a:solidFill>
              </a:rPr>
            </a:br>
            <a:r>
              <a:rPr lang="en-US" sz="2400" dirty="0" smtClean="0">
                <a:solidFill>
                  <a:schemeClr val="tx1"/>
                </a:solidFill>
              </a:rPr>
              <a:t>E-Mail</a:t>
            </a:r>
            <a:r>
              <a:rPr lang="en-US" sz="2400" dirty="0">
                <a:solidFill>
                  <a:schemeClr val="tx1"/>
                </a:solidFill>
              </a:rPr>
              <a:t>: </a:t>
            </a:r>
            <a:r>
              <a:rPr lang="en-US" sz="2400" dirty="0" smtClean="0">
                <a:solidFill>
                  <a:schemeClr val="tx1"/>
                </a:solidFill>
              </a:rPr>
              <a:t>admissions@whhsny.org</a:t>
            </a:r>
            <a:r>
              <a:rPr lang="en-US" sz="2400" dirty="0">
                <a:solidFill>
                  <a:schemeClr val="tx1"/>
                </a:solidFill>
              </a:rPr>
              <a:t/>
            </a:r>
            <a:br>
              <a:rPr lang="en-US" sz="2400" dirty="0">
                <a:solidFill>
                  <a:schemeClr val="tx1"/>
                </a:solidFill>
              </a:rPr>
            </a:br>
            <a:r>
              <a:rPr lang="en-US" sz="2400" dirty="0">
                <a:solidFill>
                  <a:schemeClr val="tx1"/>
                </a:solidFill>
              </a:rPr>
              <a:t>Head of School: Rabbi Jeffrey </a:t>
            </a:r>
            <a:r>
              <a:rPr lang="en-US" sz="2400" dirty="0" smtClean="0">
                <a:solidFill>
                  <a:schemeClr val="tx1"/>
                </a:solidFill>
              </a:rPr>
              <a:t>Beer</a:t>
            </a:r>
            <a:r>
              <a:rPr lang="en-US" sz="2400" dirty="0">
                <a:solidFill>
                  <a:schemeClr val="tx1"/>
                </a:solidFill>
              </a:rPr>
              <a:t/>
            </a:r>
            <a:br>
              <a:rPr lang="en-US" sz="2400" dirty="0">
                <a:solidFill>
                  <a:schemeClr val="tx1"/>
                </a:solidFill>
              </a:rPr>
            </a:br>
            <a:r>
              <a:rPr lang="en-US" sz="2400" dirty="0">
                <a:solidFill>
                  <a:schemeClr val="tx1"/>
                </a:solidFill>
              </a:rPr>
              <a:t>Director of Admissions: Ms. Shari Levitan</a:t>
            </a:r>
          </a:p>
        </p:txBody>
      </p:sp>
      <p:sp>
        <p:nvSpPr>
          <p:cNvPr id="3" name="Rectangle 2"/>
          <p:cNvSpPr/>
          <p:nvPr/>
        </p:nvSpPr>
        <p:spPr>
          <a:xfrm>
            <a:off x="1585383" y="12224435"/>
            <a:ext cx="4373033"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352926" y="5022052"/>
            <a:ext cx="6593306" cy="4708981"/>
          </a:xfrm>
          <a:prstGeom prst="rect">
            <a:avLst/>
          </a:prstGeom>
        </p:spPr>
        <p:txBody>
          <a:bodyPr wrap="square">
            <a:spAutoFit/>
          </a:bodyPr>
          <a:lstStyle/>
          <a:p>
            <a:pPr algn="just"/>
            <a:r>
              <a:rPr lang="en-US" sz="2000" dirty="0">
                <a:solidFill>
                  <a:schemeClr val="bg1"/>
                </a:solidFill>
                <a:ea typeface="Arial" panose="020B0604020202020204" pitchFamily="34" charset="0"/>
              </a:rPr>
              <a:t>Westchester Hebrew High School is the only Modern Orthodox, co-educational high school in Westchester County, New York serving students from New York City, Riverdale, Connecticut, Westchester, Rockland, and New Jersey.</a:t>
            </a:r>
            <a:endParaRPr lang="en-US" sz="2000" dirty="0">
              <a:solidFill>
                <a:schemeClr val="bg1"/>
              </a:solidFill>
              <a:ea typeface="Times New Roman" panose="02020603050405020304" pitchFamily="18" charset="0"/>
            </a:endParaRPr>
          </a:p>
          <a:p>
            <a:r>
              <a:rPr lang="en-US" sz="2000" dirty="0">
                <a:solidFill>
                  <a:schemeClr val="bg1"/>
                </a:solidFill>
                <a:ea typeface="Times New Roman" panose="02020603050405020304" pitchFamily="18" charset="0"/>
              </a:rPr>
              <a:t> </a:t>
            </a:r>
          </a:p>
          <a:p>
            <a:pPr algn="just"/>
            <a:r>
              <a:rPr lang="en-US" sz="2000" dirty="0">
                <a:solidFill>
                  <a:schemeClr val="bg1"/>
                </a:solidFill>
                <a:ea typeface="Arial" panose="020B0604020202020204" pitchFamily="34" charset="0"/>
              </a:rPr>
              <a:t>Westchester Hebrew High School combines a first-class Modern Orthodox education with a boutique high school advantage that allows us to take each student down his or her own path to success. We are committed to igniting a passion for knowledge and purpose within each student. Our students reach for new academic heights and succeed because of our outstanding, caring faculty. Here, every student has the opportunity to make an immediate and meaningful contribution in academics, sports, and extracurricular activities.</a:t>
            </a:r>
            <a:endParaRPr lang="en-US" sz="2000" dirty="0">
              <a:solidFill>
                <a:schemeClr val="bg1"/>
              </a:solidFill>
              <a:effectLst/>
              <a:ea typeface="Times New Roman" panose="02020603050405020304" pitchFamily="18" charset="0"/>
            </a:endParaRPr>
          </a:p>
        </p:txBody>
      </p:sp>
      <p:sp>
        <p:nvSpPr>
          <p:cNvPr id="5" name="Rectangle 4"/>
          <p:cNvSpPr/>
          <p:nvPr/>
        </p:nvSpPr>
        <p:spPr>
          <a:xfrm>
            <a:off x="2309628" y="11330001"/>
            <a:ext cx="1883144" cy="923330"/>
          </a:xfrm>
          <a:prstGeom prst="rect">
            <a:avLst/>
          </a:prstGeom>
        </p:spPr>
        <p:txBody>
          <a:bodyPr wrap="none">
            <a:spAutoFit/>
          </a:bodyPr>
          <a:lstStyle/>
          <a:p>
            <a:r>
              <a:rPr lang="en-US" dirty="0"/>
              <a:t>www.whhsny.org </a:t>
            </a:r>
          </a:p>
          <a:p>
            <a:endParaRPr lang="en-US" dirty="0" smtClean="0"/>
          </a:p>
          <a:p>
            <a:endParaRPr lang="en-US" dirty="0"/>
          </a:p>
        </p:txBody>
      </p:sp>
      <p:sp>
        <p:nvSpPr>
          <p:cNvPr id="6" name="Rectangle 5"/>
          <p:cNvSpPr/>
          <p:nvPr/>
        </p:nvSpPr>
        <p:spPr>
          <a:xfrm>
            <a:off x="2646805" y="10184773"/>
            <a:ext cx="1836657" cy="369332"/>
          </a:xfrm>
          <a:prstGeom prst="rect">
            <a:avLst/>
          </a:prstGeom>
        </p:spPr>
        <p:txBody>
          <a:bodyPr wrap="none">
            <a:spAutoFit/>
          </a:bodyPr>
          <a:lstStyle/>
          <a:p>
            <a:r>
              <a:rPr lang="en-US" dirty="0" smtClean="0">
                <a:hlinkClick r:id="rId2"/>
              </a:rPr>
              <a:t>www.whhsny.org</a:t>
            </a:r>
            <a:endParaRPr lang="en-US" dirty="0" smtClean="0"/>
          </a:p>
        </p:txBody>
      </p:sp>
      <p:pic>
        <p:nvPicPr>
          <p:cNvPr id="6146" name="Picture 2" descr="WHHS-RGB-HiR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274" y="10881676"/>
            <a:ext cx="2807144" cy="118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31947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853310"/>
          </a:xfrm>
          <a:solidFill>
            <a:schemeClr val="bg2"/>
          </a:solidFill>
        </p:spPr>
        <p:txBody>
          <a:bodyPr>
            <a:noAutofit/>
          </a:bodyPr>
          <a:lstStyle/>
          <a:p>
            <a:pPr algn="ctr"/>
            <a:r>
              <a:rPr lang="en-US" b="1" dirty="0" smtClean="0">
                <a:solidFill>
                  <a:schemeClr val="tx1"/>
                </a:solidFill>
              </a:rPr>
              <a:t>Westchester Jewish Center - Mamaroneck</a:t>
            </a:r>
            <a:r>
              <a:rPr lang="en-US" sz="2000" dirty="0" smtClean="0">
                <a:solidFill>
                  <a:schemeClr val="tx1"/>
                </a:solidFill>
              </a:rPr>
              <a:t/>
            </a:r>
            <a:br>
              <a:rPr lang="en-US" sz="2000" dirty="0" smtClean="0">
                <a:solidFill>
                  <a:schemeClr val="tx1"/>
                </a:solidFill>
              </a:rPr>
            </a:br>
            <a:r>
              <a:rPr lang="en-US" sz="2000" dirty="0" smtClean="0">
                <a:solidFill>
                  <a:schemeClr val="tx1"/>
                </a:solidFill>
              </a:rPr>
              <a:t>Conservative</a:t>
            </a:r>
            <a:br>
              <a:rPr lang="en-US" sz="2000" dirty="0" smtClean="0">
                <a:solidFill>
                  <a:schemeClr val="tx1"/>
                </a:solidFill>
              </a:rPr>
            </a:br>
            <a:r>
              <a:rPr lang="en-US" sz="2000" dirty="0" smtClean="0">
                <a:solidFill>
                  <a:schemeClr val="tx1"/>
                </a:solidFill>
              </a:rPr>
              <a:t> </a:t>
            </a:r>
            <a:br>
              <a:rPr lang="en-US" sz="2000" dirty="0" smtClean="0">
                <a:solidFill>
                  <a:schemeClr val="tx1"/>
                </a:solidFill>
              </a:rPr>
            </a:br>
            <a:r>
              <a:rPr lang="en-US" sz="2000" dirty="0" smtClean="0">
                <a:solidFill>
                  <a:schemeClr val="tx1"/>
                </a:solidFill>
              </a:rPr>
              <a:t>Palmer and Rockland Avenues Mamaroneck, NY 10543 Phone: 914-698-2960 Fax: 914-698-3610</a:t>
            </a:r>
            <a:br>
              <a:rPr lang="en-US" sz="2000" dirty="0" smtClean="0">
                <a:solidFill>
                  <a:schemeClr val="tx1"/>
                </a:solidFill>
              </a:rPr>
            </a:br>
            <a:r>
              <a:rPr lang="en-US" sz="2000" dirty="0" smtClean="0">
                <a:solidFill>
                  <a:schemeClr val="tx1"/>
                </a:solidFill>
              </a:rPr>
              <a:t> Website: www.wjcenter.org</a:t>
            </a:r>
            <a:br>
              <a:rPr lang="en-US" sz="2000" dirty="0" smtClean="0">
                <a:solidFill>
                  <a:schemeClr val="tx1"/>
                </a:solidFill>
              </a:rPr>
            </a:br>
            <a:r>
              <a:rPr lang="en-US" sz="2000" dirty="0" smtClean="0">
                <a:solidFill>
                  <a:schemeClr val="tx1"/>
                </a:solidFill>
              </a:rPr>
              <a:t>Email: info@wjcenter.org</a:t>
            </a:r>
            <a:br>
              <a:rPr lang="en-US" sz="2000" dirty="0" smtClean="0">
                <a:solidFill>
                  <a:schemeClr val="tx1"/>
                </a:solidFill>
              </a:rPr>
            </a:br>
            <a:r>
              <a:rPr lang="en-US" sz="2000" dirty="0" smtClean="0">
                <a:solidFill>
                  <a:schemeClr val="tx1"/>
                </a:solidFill>
              </a:rPr>
              <a:t>Rabbi: Jeffrey Segelman</a:t>
            </a:r>
            <a:br>
              <a:rPr lang="en-US" sz="2000" dirty="0" smtClean="0">
                <a:solidFill>
                  <a:schemeClr val="tx1"/>
                </a:solidFill>
              </a:rPr>
            </a:br>
            <a:r>
              <a:rPr lang="en-US" sz="2000" dirty="0" smtClean="0">
                <a:solidFill>
                  <a:schemeClr val="tx1"/>
                </a:solidFill>
              </a:rPr>
              <a:t>Assistant Rabbi: Adir Yolkut</a:t>
            </a:r>
            <a:br>
              <a:rPr lang="en-US" sz="2000" dirty="0" smtClean="0">
                <a:solidFill>
                  <a:schemeClr val="tx1"/>
                </a:solidFill>
              </a:rPr>
            </a:br>
            <a:r>
              <a:rPr lang="en-US" sz="2000" dirty="0" smtClean="0">
                <a:solidFill>
                  <a:schemeClr val="tx1"/>
                </a:solidFill>
              </a:rPr>
              <a:t>Cantor: Ethan Goldberg</a:t>
            </a:r>
            <a:br>
              <a:rPr lang="en-US" sz="2000" dirty="0" smtClean="0">
                <a:solidFill>
                  <a:schemeClr val="tx1"/>
                </a:solidFill>
              </a:rPr>
            </a:br>
            <a:r>
              <a:rPr lang="en-US" sz="2000" dirty="0" smtClean="0">
                <a:solidFill>
                  <a:schemeClr val="tx1"/>
                </a:solidFill>
              </a:rPr>
              <a:t>Executive Director: David Goldstein</a:t>
            </a:r>
            <a:br>
              <a:rPr lang="en-US" sz="2000" dirty="0" smtClean="0">
                <a:solidFill>
                  <a:schemeClr val="tx1"/>
                </a:solidFill>
              </a:rPr>
            </a:br>
            <a:r>
              <a:rPr lang="en-US" sz="2000" dirty="0" smtClean="0">
                <a:solidFill>
                  <a:schemeClr val="tx1"/>
                </a:solidFill>
              </a:rPr>
              <a:t>Educational Director: Aleza Kulp</a:t>
            </a:r>
            <a:br>
              <a:rPr lang="en-US" sz="2000" dirty="0" smtClean="0">
                <a:solidFill>
                  <a:schemeClr val="tx1"/>
                </a:solidFill>
              </a:rPr>
            </a:br>
            <a:r>
              <a:rPr lang="en-US" sz="2000" dirty="0" smtClean="0">
                <a:solidFill>
                  <a:schemeClr val="tx1"/>
                </a:solidFill>
              </a:rPr>
              <a:t>Early Childhood Director: Ann Pardes</a:t>
            </a:r>
            <a:br>
              <a:rPr lang="en-US" sz="2000" dirty="0" smtClean="0">
                <a:solidFill>
                  <a:schemeClr val="tx1"/>
                </a:solidFill>
              </a:rPr>
            </a:br>
            <a:r>
              <a:rPr lang="en-US" sz="2000" dirty="0" smtClean="0">
                <a:solidFill>
                  <a:schemeClr val="tx1"/>
                </a:solidFill>
              </a:rPr>
              <a:t>Teen Engagement Director: Adam Bender</a:t>
            </a:r>
            <a:br>
              <a:rPr lang="en-US" sz="2000" dirty="0" smtClean="0">
                <a:solidFill>
                  <a:schemeClr val="tx1"/>
                </a:solidFill>
              </a:rPr>
            </a:br>
            <a:r>
              <a:rPr lang="en-US" sz="2000" dirty="0" smtClean="0">
                <a:solidFill>
                  <a:schemeClr val="tx1"/>
                </a:solidFill>
              </a:rPr>
              <a:t>Social Media Coordinator: Katie Schlientz</a:t>
            </a:r>
            <a:endParaRPr lang="en-US" sz="2000" dirty="0">
              <a:solidFill>
                <a:schemeClr val="tx1"/>
              </a:solidFill>
            </a:endParaRPr>
          </a:p>
        </p:txBody>
      </p:sp>
      <p:sp>
        <p:nvSpPr>
          <p:cNvPr id="3" name="Rectangle 2"/>
          <p:cNvSpPr/>
          <p:nvPr/>
        </p:nvSpPr>
        <p:spPr>
          <a:xfrm>
            <a:off x="1947334" y="12021235"/>
            <a:ext cx="4097866"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321733" y="6072516"/>
            <a:ext cx="6824133" cy="2554545"/>
          </a:xfrm>
          <a:prstGeom prst="rect">
            <a:avLst/>
          </a:prstGeom>
        </p:spPr>
        <p:txBody>
          <a:bodyPr wrap="square">
            <a:spAutoFit/>
          </a:bodyPr>
          <a:lstStyle/>
          <a:p>
            <a:pPr algn="just"/>
            <a:r>
              <a:rPr lang="en-US" sz="2000" dirty="0">
                <a:solidFill>
                  <a:schemeClr val="bg1"/>
                </a:solidFill>
                <a:latin typeface="Arial" panose="020B0604020202020204" pitchFamily="34" charset="0"/>
                <a:ea typeface="Arial" panose="020B0604020202020204" pitchFamily="34" charset="0"/>
              </a:rPr>
              <a:t>This Conservative synagogue seeks to serve as a house of prayer, observance and life cycle celebration. It is a resource to interpret and address the spiritual quests of its members and to provide excellent educational programs for all age groups. The synagogue has an award winning museum gallery and provides its members with a rich variety of programs to enhance learning and provide stimulating and enjoyable social connections.</a:t>
            </a:r>
            <a:endParaRPr lang="en-US" sz="2000" dirty="0">
              <a:solidFill>
                <a:schemeClr val="bg1"/>
              </a:solidFill>
              <a:latin typeface="Times New Roman" panose="02020603050405020304" pitchFamily="18" charset="0"/>
              <a:ea typeface="Times New Roman" panose="02020603050405020304" pitchFamily="18" charset="0"/>
            </a:endParaRPr>
          </a:p>
        </p:txBody>
      </p:sp>
      <p:sp>
        <p:nvSpPr>
          <p:cNvPr id="5" name="Rectangle 4"/>
          <p:cNvSpPr/>
          <p:nvPr/>
        </p:nvSpPr>
        <p:spPr>
          <a:xfrm>
            <a:off x="2806828" y="9535068"/>
            <a:ext cx="1930144" cy="369332"/>
          </a:xfrm>
          <a:prstGeom prst="rect">
            <a:avLst/>
          </a:prstGeom>
        </p:spPr>
        <p:txBody>
          <a:bodyPr wrap="none">
            <a:spAutoFit/>
          </a:bodyPr>
          <a:lstStyle/>
          <a:p>
            <a:r>
              <a:rPr lang="en-US" dirty="0" smtClean="0">
                <a:hlinkClick r:id="rId2"/>
              </a:rPr>
              <a:t>www.wjcenter.org</a:t>
            </a:r>
            <a:endParaRPr lang="en-US" dirty="0" smtClean="0"/>
          </a:p>
        </p:txBody>
      </p:sp>
      <p:pic>
        <p:nvPicPr>
          <p:cNvPr id="7170" name="Picture 2" descr="https://www.wjcenter.org/wp-content/uploads/2017/02/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0581868"/>
            <a:ext cx="2174610" cy="124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15473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3425562"/>
          </a:xfrm>
          <a:solidFill>
            <a:schemeClr val="bg2"/>
          </a:solidFill>
        </p:spPr>
        <p:txBody>
          <a:bodyPr>
            <a:normAutofit fontScale="90000"/>
          </a:bodyPr>
          <a:lstStyle/>
          <a:p>
            <a:pPr algn="ctr" fontAlgn="base"/>
            <a:r>
              <a:rPr lang="en-US" sz="36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r>
            <a:br>
              <a:rPr lang="en-US" sz="36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36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Westchester </a:t>
            </a: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Jewish Coalition for Immigration (WJCI</a:t>
            </a:r>
            <a:r>
              <a:rPr lang="en-US" sz="36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r>
            <a:br>
              <a:rPr 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r>
            <a:b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PHONE: 917-774-4076</a:t>
            </a:r>
            <a:br>
              <a:rPr lang="en-US"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EMAIL: </a:t>
            </a:r>
            <a:r>
              <a:rPr lang="en-US" sz="2400" dirty="0" smtClean="0">
                <a:solidFill>
                  <a:schemeClr val="tx1"/>
                </a:solidFill>
                <a:latin typeface="Calibri" panose="020F0502020204030204" pitchFamily="34" charset="0"/>
                <a:ea typeface="Calibri" panose="020F0502020204030204" pitchFamily="34" charset="0"/>
                <a:cs typeface="Calibri" panose="020F0502020204030204" pitchFamily="34" charset="0"/>
                <a:hlinkClick r:id="rId2"/>
              </a:rPr>
              <a:t>Info@WJci.org</a:t>
            </a:r>
            <a:r>
              <a:rPr lang="en-US"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President &amp; </a:t>
            </a:r>
            <a:r>
              <a:rPr lang="en-US" sz="2400" dirty="0" smtClean="0">
                <a:solidFill>
                  <a:schemeClr val="tx1"/>
                </a:solidFill>
                <a:latin typeface="Calibri" panose="020F0502020204030204" pitchFamily="34" charset="0"/>
                <a:cs typeface="Calibri" panose="020F0502020204030204" pitchFamily="34" charset="0"/>
              </a:rPr>
              <a:t>Co-founder: Holly </a:t>
            </a:r>
            <a:r>
              <a:rPr lang="en-US" sz="2400" dirty="0">
                <a:solidFill>
                  <a:schemeClr val="tx1"/>
                </a:solidFill>
                <a:latin typeface="Calibri" panose="020F0502020204030204" pitchFamily="34" charset="0"/>
                <a:cs typeface="Calibri" panose="020F0502020204030204" pitchFamily="34" charset="0"/>
              </a:rPr>
              <a:t>Rosen Fink</a:t>
            </a:r>
            <a:r>
              <a:rPr lang="en-US" sz="2400" dirty="0" smtClean="0">
                <a:solidFill>
                  <a:schemeClr val="tx1"/>
                </a:solidFill>
                <a:latin typeface="Arial" panose="020B0604020202020204" pitchFamily="34" charset="0"/>
                <a:ea typeface="Calibri" panose="020F0502020204030204" pitchFamily="34" charset="0"/>
              </a:rPr>
              <a:t/>
            </a:r>
            <a:br>
              <a:rPr lang="en-US" sz="2400" dirty="0" smtClean="0">
                <a:solidFill>
                  <a:schemeClr val="tx1"/>
                </a:solidFill>
                <a:latin typeface="Arial" panose="020B0604020202020204" pitchFamily="34" charset="0"/>
                <a:ea typeface="Calibri" panose="020F0502020204030204" pitchFamily="34" charset="0"/>
              </a:rPr>
            </a:br>
            <a:r>
              <a:rPr lang="en-US" dirty="0">
                <a:solidFill>
                  <a:schemeClr val="tx1"/>
                </a:solidFill>
              </a:rPr>
              <a:t/>
            </a:r>
            <a:br>
              <a:rPr lang="en-US" dirty="0">
                <a:solidFill>
                  <a:schemeClr val="tx1"/>
                </a:solidFill>
              </a:rPr>
            </a:br>
            <a:r>
              <a:rPr lang="en-US" b="1" dirty="0"/>
              <a:t/>
            </a:r>
            <a:br>
              <a:rPr lang="en-US" b="1" dirty="0"/>
            </a:br>
            <a:endParaRPr lang="en-US" sz="22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056" y="11276313"/>
            <a:ext cx="1525287" cy="1525287"/>
          </a:xfrm>
          <a:prstGeom prst="rect">
            <a:avLst/>
          </a:prstGeom>
        </p:spPr>
      </p:pic>
      <p:sp>
        <p:nvSpPr>
          <p:cNvPr id="4" name="Rectangle 3"/>
          <p:cNvSpPr/>
          <p:nvPr/>
        </p:nvSpPr>
        <p:spPr>
          <a:xfrm>
            <a:off x="281821" y="4350074"/>
            <a:ext cx="6647934" cy="6247864"/>
          </a:xfrm>
          <a:prstGeom prst="rect">
            <a:avLst/>
          </a:prstGeom>
        </p:spPr>
        <p:txBody>
          <a:bodyPr wrap="square">
            <a:spAutoFit/>
          </a:bodyPr>
          <a:lstStyle/>
          <a:p>
            <a:pPr algn="just"/>
            <a:r>
              <a:rPr lang="en-US" sz="2000" dirty="0">
                <a:solidFill>
                  <a:srgbClr val="0E101A"/>
                </a:solidFill>
                <a:ea typeface="Calibri" panose="020F0502020204030204" pitchFamily="34" charset="0"/>
              </a:rPr>
              <a:t>Westchester Jewish Coalition for Immigration (WJCI) is a non-partisan organization that envisions the United States as a place where refugees, asylum seekers, and other immigrants can live in safety with dignity. We convene both the Jewish and interfaith community to act in support of immigration by:</a:t>
            </a:r>
            <a:endParaRPr lang="en-US" sz="2000" dirty="0">
              <a:ea typeface="Calibri" panose="020F0502020204030204" pitchFamily="34" charset="0"/>
            </a:endParaRPr>
          </a:p>
          <a:p>
            <a:pPr algn="just"/>
            <a:r>
              <a:rPr lang="en-US" sz="2000" dirty="0">
                <a:ea typeface="Calibri" panose="020F0502020204030204" pitchFamily="34" charset="0"/>
              </a:rPr>
              <a:t> </a:t>
            </a:r>
          </a:p>
          <a:p>
            <a:pPr marL="342900" marR="0" lvl="0" indent="-342900" algn="just" fontAlgn="base">
              <a:spcBef>
                <a:spcPts val="0"/>
              </a:spcBef>
              <a:spcAft>
                <a:spcPts val="0"/>
              </a:spcAft>
              <a:buFont typeface="+mj-lt"/>
              <a:buAutoNum type="arabicPeriod"/>
              <a:tabLst>
                <a:tab pos="457200" algn="l"/>
              </a:tabLst>
            </a:pPr>
            <a:r>
              <a:rPr lang="en-US" sz="2000" dirty="0">
                <a:solidFill>
                  <a:srgbClr val="0E101A"/>
                </a:solidFill>
                <a:ea typeface="Calibri" panose="020F0502020204030204" pitchFamily="34" charset="0"/>
              </a:rPr>
              <a:t>Advocating for policies that protect and safeguard immigrants, both locally and nationally, through communication and relationships with local and national legislators;</a:t>
            </a:r>
            <a:endParaRPr lang="en-US" sz="2000" dirty="0">
              <a:ea typeface="Calibri" panose="020F0502020204030204" pitchFamily="34" charset="0"/>
            </a:endParaRPr>
          </a:p>
          <a:p>
            <a:pPr marL="342900" marR="0" lvl="0" indent="-342900" algn="just" fontAlgn="base">
              <a:spcBef>
                <a:spcPts val="0"/>
              </a:spcBef>
              <a:spcAft>
                <a:spcPts val="0"/>
              </a:spcAft>
              <a:buFont typeface="+mj-lt"/>
              <a:buAutoNum type="arabicPeriod"/>
              <a:tabLst>
                <a:tab pos="457200" algn="l"/>
              </a:tabLst>
            </a:pPr>
            <a:r>
              <a:rPr lang="en-US" sz="2000" dirty="0">
                <a:solidFill>
                  <a:srgbClr val="0E101A"/>
                </a:solidFill>
                <a:ea typeface="Calibri" panose="020F0502020204030204" pitchFamily="34" charset="0"/>
              </a:rPr>
              <a:t>Engaging in learning and dialogue about issues impacting immigration</a:t>
            </a:r>
            <a:endParaRPr lang="en-US" sz="2000" dirty="0">
              <a:ea typeface="Calibri" panose="020F0502020204030204" pitchFamily="34" charset="0"/>
            </a:endParaRPr>
          </a:p>
          <a:p>
            <a:pPr marL="342900" marR="0" lvl="0" indent="-342900" algn="just" fontAlgn="base">
              <a:spcBef>
                <a:spcPts val="0"/>
              </a:spcBef>
              <a:spcAft>
                <a:spcPts val="0"/>
              </a:spcAft>
              <a:buFont typeface="+mj-lt"/>
              <a:buAutoNum type="arabicPeriod"/>
              <a:tabLst>
                <a:tab pos="457200" algn="l"/>
              </a:tabLst>
            </a:pPr>
            <a:r>
              <a:rPr lang="en-US" sz="2000" dirty="0">
                <a:solidFill>
                  <a:srgbClr val="0E101A"/>
                </a:solidFill>
                <a:ea typeface="Calibri" panose="020F0502020204030204" pitchFamily="34" charset="0"/>
              </a:rPr>
              <a:t>Connecting with key partners to provide social action and volunteer opportunities that support local immigrants.</a:t>
            </a:r>
            <a:endParaRPr lang="en-US" sz="2000" dirty="0">
              <a:ea typeface="Calibri" panose="020F0502020204030204" pitchFamily="34" charset="0"/>
            </a:endParaRPr>
          </a:p>
          <a:p>
            <a:pPr algn="just"/>
            <a:r>
              <a:rPr lang="en-US" sz="2000" dirty="0">
                <a:ea typeface="Calibri" panose="020F0502020204030204" pitchFamily="34" charset="0"/>
              </a:rPr>
              <a:t> </a:t>
            </a:r>
          </a:p>
          <a:p>
            <a:pPr algn="just"/>
            <a:r>
              <a:rPr lang="en-US" sz="2000" dirty="0">
                <a:solidFill>
                  <a:srgbClr val="0E101A"/>
                </a:solidFill>
                <a:ea typeface="Calibri" panose="020F0502020204030204" pitchFamily="34" charset="0"/>
              </a:rPr>
              <a:t>WJCI offers its 200+ members, who come from nearly 40 of Westchester's synagogues, opportunities to advocate in support of immigration by taking critical actions, which are strengthened through significant partnerships, outreach, and education.</a:t>
            </a:r>
            <a:endParaRPr lang="en-US" sz="2000" dirty="0">
              <a:ea typeface="Calibri" panose="020F0502020204030204" pitchFamily="34" charset="0"/>
            </a:endParaRPr>
          </a:p>
        </p:txBody>
      </p:sp>
      <p:sp>
        <p:nvSpPr>
          <p:cNvPr id="5" name="Rectangle 4"/>
          <p:cNvSpPr/>
          <p:nvPr/>
        </p:nvSpPr>
        <p:spPr>
          <a:xfrm>
            <a:off x="2872546" y="10738707"/>
            <a:ext cx="1646308" cy="400110"/>
          </a:xfrm>
          <a:prstGeom prst="rect">
            <a:avLst/>
          </a:prstGeom>
        </p:spPr>
        <p:txBody>
          <a:bodyPr wrap="square">
            <a:spAutoFit/>
          </a:bodyPr>
          <a:lstStyle/>
          <a:p>
            <a:pPr algn="ctr"/>
            <a:r>
              <a:rPr lang="en-US" dirty="0">
                <a:solidFill>
                  <a:srgbClr val="4A6EE0"/>
                </a:solidFill>
                <a:latin typeface="Arial" panose="020B0604020202020204" pitchFamily="34" charset="0"/>
                <a:ea typeface="Calibri" panose="020F0502020204030204" pitchFamily="34" charset="0"/>
                <a:hlinkClick r:id="rId4"/>
              </a:rPr>
              <a:t> </a:t>
            </a:r>
            <a:r>
              <a:rPr lang="en-US" sz="2000" dirty="0">
                <a:solidFill>
                  <a:srgbClr val="4A6EE0"/>
                </a:solidFill>
                <a:latin typeface="Arial" panose="020B0604020202020204" pitchFamily="34" charset="0"/>
                <a:ea typeface="Calibri" panose="020F0502020204030204" pitchFamily="34" charset="0"/>
                <a:hlinkClick r:id="rId4"/>
              </a:rPr>
              <a:t>wjci.org</a:t>
            </a:r>
            <a:r>
              <a:rPr lang="en-US" dirty="0">
                <a:solidFill>
                  <a:srgbClr val="0E101A"/>
                </a:solidFill>
                <a:latin typeface="Arial" panose="020B0604020202020204" pitchFamily="34" charset="0"/>
                <a:ea typeface="Calibri" panose="020F0502020204030204" pitchFamily="34" charset="0"/>
              </a:rPr>
              <a:t> </a:t>
            </a:r>
            <a:endParaRPr lang="en-US" dirty="0"/>
          </a:p>
        </p:txBody>
      </p:sp>
    </p:spTree>
    <p:extLst>
      <p:ext uri="{BB962C8B-B14F-4D97-AF65-F5344CB8AC3E}">
        <p14:creationId xmlns:p14="http://schemas.microsoft.com/office/powerpoint/2010/main" val="1993589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3104720"/>
          </a:xfrm>
          <a:solidFill>
            <a:schemeClr val="bg2"/>
          </a:solidFill>
        </p:spPr>
        <p:txBody>
          <a:bodyPr>
            <a:normAutofit/>
          </a:bodyPr>
          <a:lstStyle/>
          <a:p>
            <a:pPr algn="ctr"/>
            <a:r>
              <a:rPr lang="en-US" b="1" dirty="0">
                <a:solidFill>
                  <a:schemeClr val="tx1"/>
                </a:solidFill>
                <a:cs typeface="Arial" panose="020B0604020202020204" pitchFamily="34" charset="0"/>
              </a:rPr>
              <a:t>Areyvut</a:t>
            </a:r>
            <a:r>
              <a:rPr lang="en-US" sz="2400" dirty="0">
                <a:solidFill>
                  <a:schemeClr val="tx1"/>
                </a:solidFill>
                <a:cs typeface="Arial" panose="020B0604020202020204" pitchFamily="34" charset="0"/>
              </a:rPr>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147 South Washington Avenue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Bergenfield</a:t>
            </a:r>
            <a:r>
              <a:rPr lang="en-US" sz="2400" dirty="0">
                <a:solidFill>
                  <a:schemeClr val="tx1"/>
                </a:solidFill>
                <a:cs typeface="Arial" panose="020B0604020202020204" pitchFamily="34" charset="0"/>
              </a:rPr>
              <a:t>, NJ 07621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Phone</a:t>
            </a:r>
            <a:r>
              <a:rPr lang="en-US" sz="2400" dirty="0">
                <a:solidFill>
                  <a:schemeClr val="tx1"/>
                </a:solidFill>
                <a:cs typeface="Arial" panose="020B0604020202020204" pitchFamily="34" charset="0"/>
              </a:rPr>
              <a:t>: 201-244-6702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 </a:t>
            </a:r>
            <a:r>
              <a:rPr lang="en-US" sz="2400" dirty="0" smtClean="0">
                <a:solidFill>
                  <a:schemeClr val="tx1"/>
                </a:solidFill>
                <a:cs typeface="Arial" panose="020B0604020202020204" pitchFamily="34" charset="0"/>
              </a:rPr>
              <a:t>E-Mail: Daniel@Areyvut.org </a:t>
            </a:r>
            <a:r>
              <a:rPr lang="en-US" sz="2400" dirty="0">
                <a:solidFill>
                  <a:schemeClr val="tx1"/>
                </a:solidFill>
                <a:cs typeface="Arial" panose="020B0604020202020204" pitchFamily="34" charset="0"/>
              </a:rPr>
              <a:t/>
            </a:r>
            <a:br>
              <a:rPr lang="en-US" sz="2400" dirty="0">
                <a:solidFill>
                  <a:schemeClr val="tx1"/>
                </a:solidFill>
                <a:cs typeface="Arial" panose="020B0604020202020204" pitchFamily="34" charset="0"/>
              </a:rPr>
            </a:br>
            <a:r>
              <a:rPr lang="en-US" sz="2400" dirty="0" smtClean="0">
                <a:solidFill>
                  <a:schemeClr val="tx1"/>
                </a:solidFill>
                <a:cs typeface="Arial" panose="020B0604020202020204" pitchFamily="34" charset="0"/>
              </a:rPr>
              <a:t>Founder </a:t>
            </a:r>
            <a:r>
              <a:rPr lang="en-US" sz="2400" dirty="0">
                <a:solidFill>
                  <a:schemeClr val="tx1"/>
                </a:solidFill>
                <a:cs typeface="Arial" panose="020B0604020202020204" pitchFamily="34" charset="0"/>
              </a:rPr>
              <a:t>&amp; Director: Daniel </a:t>
            </a:r>
            <a:r>
              <a:rPr lang="en-US" sz="2400" dirty="0">
                <a:solidFill>
                  <a:schemeClr val="tx1"/>
                </a:solidFill>
              </a:rPr>
              <a:t>Rothner</a:t>
            </a:r>
            <a:br>
              <a:rPr lang="en-US" sz="2400" dirty="0">
                <a:solidFill>
                  <a:schemeClr val="tx1"/>
                </a:solidFill>
              </a:rPr>
            </a:br>
            <a:endParaRPr lang="en-US" sz="2400" dirty="0">
              <a:solidFill>
                <a:schemeClr val="tx1"/>
              </a:solidFill>
            </a:endParaRPr>
          </a:p>
        </p:txBody>
      </p:sp>
      <p:sp>
        <p:nvSpPr>
          <p:cNvPr id="3" name="Rectangle 2"/>
          <p:cNvSpPr/>
          <p:nvPr/>
        </p:nvSpPr>
        <p:spPr>
          <a:xfrm>
            <a:off x="533400" y="4215287"/>
            <a:ext cx="6400800" cy="5324535"/>
          </a:xfrm>
          <a:prstGeom prst="rect">
            <a:avLst/>
          </a:prstGeom>
        </p:spPr>
        <p:txBody>
          <a:bodyPr wrap="square">
            <a:spAutoFit/>
          </a:bodyPr>
          <a:lstStyle/>
          <a:p>
            <a:pPr algn="just"/>
            <a:r>
              <a:rPr lang="en-US" sz="2000" dirty="0">
                <a:solidFill>
                  <a:schemeClr val="bg1"/>
                </a:solidFill>
                <a:ea typeface="Calibri" panose="020F0502020204030204" pitchFamily="34" charset="0"/>
                <a:cs typeface="Arial" panose="020B0604020202020204" pitchFamily="34" charset="0"/>
              </a:rPr>
              <a:t>Areyvut, translated from Hebrew, means “responsibility.” Responsibility to one’s community, responsibility to the world. But when it comes to what Areyvut is about, responsibility is just the beginning.</a:t>
            </a:r>
          </a:p>
          <a:p>
            <a:pPr algn="just"/>
            <a:r>
              <a:rPr lang="en-US" sz="2000" dirty="0">
                <a:solidFill>
                  <a:schemeClr val="bg1"/>
                </a:solidFill>
                <a:ea typeface="Calibri" panose="020F0502020204030204" pitchFamily="34" charset="0"/>
                <a:cs typeface="Arial" panose="020B0604020202020204" pitchFamily="34" charset="0"/>
              </a:rPr>
              <a:t> </a:t>
            </a:r>
          </a:p>
          <a:p>
            <a:pPr algn="just"/>
            <a:r>
              <a:rPr lang="en-US" sz="2000" dirty="0">
                <a:solidFill>
                  <a:schemeClr val="bg1"/>
                </a:solidFill>
                <a:ea typeface="Calibri" panose="020F0502020204030204" pitchFamily="34" charset="0"/>
                <a:cs typeface="Arial" panose="020B0604020202020204" pitchFamily="34" charset="0"/>
              </a:rPr>
              <a:t>Areyvut ’s mission is to infuse the lives of Jewish youth and teenagers with the core Jewish values of chesed (kindness), tzedakah (charity), and tikkun olam (social action). Areyvut offers Jewish day schools, congregational schools, synagogues, community centers, and families a variety of opportunities to empower and enrich their youth by creating innovative programs that make these core Jewish values real and meaningful to them.</a:t>
            </a:r>
          </a:p>
          <a:p>
            <a:pPr algn="just"/>
            <a:r>
              <a:rPr lang="en-US" sz="2000" dirty="0">
                <a:solidFill>
                  <a:schemeClr val="bg1"/>
                </a:solidFill>
                <a:ea typeface="Calibri" panose="020F0502020204030204" pitchFamily="34" charset="0"/>
                <a:cs typeface="Arial" panose="020B0604020202020204" pitchFamily="34" charset="0"/>
              </a:rPr>
              <a:t> </a:t>
            </a:r>
          </a:p>
          <a:p>
            <a:pPr algn="just"/>
            <a:r>
              <a:rPr lang="en-US" sz="2000" dirty="0">
                <a:solidFill>
                  <a:schemeClr val="bg1"/>
                </a:solidFill>
                <a:ea typeface="Calibri" panose="020F0502020204030204" pitchFamily="34" charset="0"/>
                <a:cs typeface="Arial" panose="020B0604020202020204" pitchFamily="34" charset="0"/>
              </a:rPr>
              <a:t>Areyvut works with synagogues, schools, agencies and families in Westchester to plan, implement and facilitate tailor made chesed and service programs and opportunities.</a:t>
            </a:r>
            <a:endParaRPr lang="en-US" sz="2000" dirty="0">
              <a:solidFill>
                <a:schemeClr val="bg1"/>
              </a:solidFill>
              <a:effectLst/>
              <a:ea typeface="Calibri" panose="020F0502020204030204" pitchFamily="34" charset="0"/>
              <a:cs typeface="Arial" panose="020B0604020202020204" pitchFamily="34" charset="0"/>
            </a:endParaRPr>
          </a:p>
        </p:txBody>
      </p:sp>
      <p:sp>
        <p:nvSpPr>
          <p:cNvPr id="4" name="Rectangle 3"/>
          <p:cNvSpPr/>
          <p:nvPr/>
        </p:nvSpPr>
        <p:spPr>
          <a:xfrm>
            <a:off x="2655287" y="10864334"/>
            <a:ext cx="1890326" cy="369332"/>
          </a:xfrm>
          <a:prstGeom prst="rect">
            <a:avLst/>
          </a:prstGeom>
        </p:spPr>
        <p:txBody>
          <a:bodyPr wrap="none">
            <a:spAutoFit/>
          </a:bodyPr>
          <a:lstStyle/>
          <a:p>
            <a:r>
              <a:rPr lang="en-US" u="sng" dirty="0">
                <a:latin typeface="Arial" panose="020B0604020202020204" pitchFamily="34" charset="0"/>
                <a:cs typeface="Arial" panose="020B0604020202020204" pitchFamily="34" charset="0"/>
                <a:hlinkClick r:id="rId2"/>
              </a:rPr>
              <a:t>www.areyvut.org</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900" y="11387237"/>
            <a:ext cx="2305050" cy="1128346"/>
          </a:xfrm>
          <a:prstGeom prst="rect">
            <a:avLst/>
          </a:prstGeom>
        </p:spPr>
      </p:pic>
    </p:spTree>
    <p:extLst>
      <p:ext uri="{BB962C8B-B14F-4D97-AF65-F5344CB8AC3E}">
        <p14:creationId xmlns:p14="http://schemas.microsoft.com/office/powerpoint/2010/main" val="343034008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Westchester Jewish Community Services (WJCS)</a:t>
            </a:r>
            <a:r>
              <a:rPr lang="en-US" sz="2200" dirty="0">
                <a:solidFill>
                  <a:schemeClr val="tx1"/>
                </a:solidFill>
              </a:rPr>
              <a:t/>
            </a:r>
            <a:br>
              <a:rPr lang="en-US" sz="2200" dirty="0">
                <a:solidFill>
                  <a:schemeClr val="tx1"/>
                </a:solidFill>
              </a:rPr>
            </a:br>
            <a:r>
              <a:rPr lang="en-US" sz="2200" dirty="0" smtClean="0">
                <a:solidFill>
                  <a:schemeClr val="tx1"/>
                </a:solidFill>
              </a:rPr>
              <a:t/>
            </a:r>
            <a:br>
              <a:rPr lang="en-US" sz="2200" dirty="0" smtClean="0">
                <a:solidFill>
                  <a:schemeClr val="tx1"/>
                </a:solidFill>
              </a:rPr>
            </a:br>
            <a:r>
              <a:rPr lang="en-US" sz="2400" dirty="0" smtClean="0">
                <a:solidFill>
                  <a:schemeClr val="tx1"/>
                </a:solidFill>
              </a:rPr>
              <a:t>845 </a:t>
            </a:r>
            <a:r>
              <a:rPr lang="en-US" sz="2400" dirty="0">
                <a:solidFill>
                  <a:schemeClr val="tx1"/>
                </a:solidFill>
              </a:rPr>
              <a:t>North </a:t>
            </a:r>
            <a:r>
              <a:rPr lang="en-US" sz="2400" dirty="0" smtClean="0">
                <a:solidFill>
                  <a:schemeClr val="tx1"/>
                </a:solidFill>
              </a:rPr>
              <a:t>Broadway</a:t>
            </a:r>
            <a:r>
              <a:rPr lang="en-US" sz="2400" dirty="0">
                <a:solidFill>
                  <a:schemeClr val="tx1"/>
                </a:solidFill>
              </a:rPr>
              <a:t/>
            </a:r>
            <a:br>
              <a:rPr lang="en-US" sz="2400" dirty="0">
                <a:solidFill>
                  <a:schemeClr val="tx1"/>
                </a:solidFill>
              </a:rPr>
            </a:br>
            <a:r>
              <a:rPr lang="en-US" sz="2400" dirty="0">
                <a:solidFill>
                  <a:schemeClr val="tx1"/>
                </a:solidFill>
              </a:rPr>
              <a:t>White Plains, NY 10603-2427 </a:t>
            </a:r>
            <a:r>
              <a:rPr lang="en-US" sz="2400" dirty="0" smtClean="0">
                <a:solidFill>
                  <a:schemeClr val="tx1"/>
                </a:solidFill>
              </a:rPr>
              <a:t/>
            </a:r>
            <a:br>
              <a:rPr lang="en-US" sz="2400" dirty="0" smtClean="0">
                <a:solidFill>
                  <a:schemeClr val="tx1"/>
                </a:solidFill>
              </a:rPr>
            </a:br>
            <a:r>
              <a:rPr lang="en-US" sz="2400" dirty="0" smtClean="0">
                <a:solidFill>
                  <a:schemeClr val="tx1"/>
                </a:solidFill>
              </a:rPr>
              <a:t>Phone</a:t>
            </a:r>
            <a:r>
              <a:rPr lang="en-US" sz="2400" dirty="0">
                <a:solidFill>
                  <a:schemeClr val="tx1"/>
                </a:solidFill>
              </a:rPr>
              <a:t>: 914-761-0600 Fax: 914-761-5367</a:t>
            </a:r>
            <a:br>
              <a:rPr lang="en-US" sz="2400" dirty="0">
                <a:solidFill>
                  <a:schemeClr val="tx1"/>
                </a:solidFill>
              </a:rPr>
            </a:br>
            <a:r>
              <a:rPr lang="en-US" sz="2400" dirty="0">
                <a:solidFill>
                  <a:schemeClr val="tx1"/>
                </a:solidFill>
              </a:rPr>
              <a:t> </a:t>
            </a:r>
            <a:r>
              <a:rPr lang="en-US" sz="2400" dirty="0" smtClean="0">
                <a:solidFill>
                  <a:schemeClr val="tx1"/>
                </a:solidFill>
              </a:rPr>
              <a:t>Website: www.wjcs.com</a:t>
            </a:r>
            <a:r>
              <a:rPr lang="en-US" sz="2400" dirty="0">
                <a:solidFill>
                  <a:schemeClr val="tx1"/>
                </a:solidFill>
              </a:rPr>
              <a:t/>
            </a:r>
            <a:br>
              <a:rPr lang="en-US" sz="2400" dirty="0">
                <a:solidFill>
                  <a:schemeClr val="tx1"/>
                </a:solidFill>
              </a:rPr>
            </a:br>
            <a:r>
              <a:rPr lang="en-US" sz="2400" dirty="0">
                <a:solidFill>
                  <a:schemeClr val="tx1"/>
                </a:solidFill>
              </a:rPr>
              <a:t> </a:t>
            </a:r>
            <a:r>
              <a:rPr lang="en-US" sz="2400" dirty="0" smtClean="0">
                <a:solidFill>
                  <a:schemeClr val="tx1"/>
                </a:solidFill>
              </a:rPr>
              <a:t>E-Mail</a:t>
            </a:r>
            <a:r>
              <a:rPr lang="en-US" sz="2400" dirty="0">
                <a:solidFill>
                  <a:schemeClr val="tx1"/>
                </a:solidFill>
              </a:rPr>
              <a:t>: </a:t>
            </a:r>
            <a:r>
              <a:rPr lang="en-US" sz="2400" dirty="0" smtClean="0">
                <a:solidFill>
                  <a:schemeClr val="tx1"/>
                </a:solidFill>
              </a:rPr>
              <a:t>info@wjcs.com</a:t>
            </a:r>
            <a:r>
              <a:rPr lang="en-US" sz="2400" dirty="0">
                <a:solidFill>
                  <a:schemeClr val="tx1"/>
                </a:solidFill>
              </a:rPr>
              <a:t/>
            </a:r>
            <a:br>
              <a:rPr lang="en-US" sz="2400" dirty="0">
                <a:solidFill>
                  <a:schemeClr val="tx1"/>
                </a:solidFill>
              </a:rPr>
            </a:br>
            <a:r>
              <a:rPr lang="en-US" sz="2400" dirty="0">
                <a:solidFill>
                  <a:schemeClr val="tx1"/>
                </a:solidFill>
              </a:rPr>
              <a:t> </a:t>
            </a:r>
            <a:r>
              <a:rPr lang="en-US" sz="2400" dirty="0" smtClean="0">
                <a:solidFill>
                  <a:schemeClr val="tx1"/>
                </a:solidFill>
              </a:rPr>
              <a:t>CEO</a:t>
            </a:r>
            <a:r>
              <a:rPr lang="en-US" sz="2400" dirty="0">
                <a:solidFill>
                  <a:schemeClr val="tx1"/>
                </a:solidFill>
              </a:rPr>
              <a:t>: Seth Diamond</a:t>
            </a:r>
            <a:r>
              <a:rPr lang="en-US" sz="2200" dirty="0">
                <a:solidFill>
                  <a:schemeClr val="tx1"/>
                </a:solidFill>
              </a:rPr>
              <a:t/>
            </a:r>
            <a:br>
              <a:rPr lang="en-US" sz="2200" dirty="0">
                <a:solidFill>
                  <a:schemeClr val="tx1"/>
                </a:solidFill>
              </a:rPr>
            </a:br>
            <a:r>
              <a:rPr lang="en-US" dirty="0"/>
              <a:t/>
            </a:r>
            <a:br>
              <a:rPr lang="en-US" dirty="0"/>
            </a:br>
            <a:endParaRPr lang="en-US" sz="2200" dirty="0">
              <a:solidFill>
                <a:schemeClr val="tx1"/>
              </a:solidFill>
            </a:endParaRPr>
          </a:p>
        </p:txBody>
      </p:sp>
      <p:sp>
        <p:nvSpPr>
          <p:cNvPr id="3" name="Rectangle 2"/>
          <p:cNvSpPr/>
          <p:nvPr/>
        </p:nvSpPr>
        <p:spPr>
          <a:xfrm>
            <a:off x="601249" y="5192620"/>
            <a:ext cx="6250487" cy="5940088"/>
          </a:xfrm>
          <a:prstGeom prst="rect">
            <a:avLst/>
          </a:prstGeom>
        </p:spPr>
        <p:txBody>
          <a:bodyPr wrap="square">
            <a:spAutoFit/>
          </a:bodyPr>
          <a:lstStyle/>
          <a:p>
            <a:pPr algn="just"/>
            <a:r>
              <a:rPr lang="en-US" sz="2000" dirty="0">
                <a:solidFill>
                  <a:schemeClr val="bg1"/>
                </a:solidFill>
                <a:latin typeface="Arial" panose="020B0604020202020204" pitchFamily="34" charset="0"/>
                <a:ea typeface="Arial" panose="020B0604020202020204" pitchFamily="34" charset="0"/>
              </a:rPr>
              <a:t>Founded in 1943, WJCS is one of the largest non-sectarian, not-for-profit human services agencies in Westchester County. We support </a:t>
            </a:r>
            <a:r>
              <a:rPr lang="en-US" sz="2000" dirty="0" smtClean="0">
                <a:solidFill>
                  <a:schemeClr val="bg1"/>
                </a:solidFill>
                <a:latin typeface="Arial" panose="020B0604020202020204" pitchFamily="34" charset="0"/>
                <a:ea typeface="Arial" panose="020B0604020202020204" pitchFamily="34" charset="0"/>
              </a:rPr>
              <a:t>20,000 </a:t>
            </a:r>
            <a:r>
              <a:rPr lang="en-US" sz="2000" dirty="0">
                <a:solidFill>
                  <a:schemeClr val="bg1"/>
                </a:solidFill>
                <a:latin typeface="Arial" panose="020B0604020202020204" pitchFamily="34" charset="0"/>
                <a:ea typeface="Arial" panose="020B0604020202020204" pitchFamily="34" charset="0"/>
              </a:rPr>
              <a:t>Westchester residents annually to meet challenges and achieve personal success. Services include mental health treatment, a network of literacy, learning and youth development initiatives, residential and non-residential programs for people with intellectual and developmental disabilities, geriatric care management and programs and services for older adults. The agency offers trainings, workshops, seminars and conferences to human services professional as well as to educational and community organizations. Through UJA-Federation of New York and private funding sources, the Center for Jewish Programs provides programs and services at more than 40 synagogues and Jewish institutions to help meet the particular needs of Westchester’s dynamic Jewish community.</a:t>
            </a:r>
            <a:endParaRPr lang="en-US" sz="2000" dirty="0">
              <a:solidFill>
                <a:schemeClr val="bg1"/>
              </a:solidFill>
              <a:latin typeface="Times New Roman" panose="02020603050405020304" pitchFamily="18" charset="0"/>
              <a:ea typeface="Times New Roman" panose="02020603050405020304" pitchFamily="18" charset="0"/>
            </a:endParaRPr>
          </a:p>
        </p:txBody>
      </p:sp>
      <p:pic>
        <p:nvPicPr>
          <p:cNvPr id="1026" name="Picture 2" descr="Westchester Jewish Community Servic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884" y="11774905"/>
            <a:ext cx="3438158" cy="7738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70743" y="11220404"/>
            <a:ext cx="1726114" cy="369332"/>
          </a:xfrm>
          <a:prstGeom prst="rect">
            <a:avLst/>
          </a:prstGeom>
        </p:spPr>
        <p:txBody>
          <a:bodyPr wrap="none">
            <a:spAutoFit/>
          </a:bodyPr>
          <a:lstStyle/>
          <a:p>
            <a:r>
              <a:rPr lang="en-US" dirty="0"/>
              <a:t>: </a:t>
            </a:r>
            <a:r>
              <a:rPr lang="en-US" u="sng" dirty="0">
                <a:hlinkClick r:id="rId3"/>
              </a:rPr>
              <a:t>www.wjcs.com</a:t>
            </a:r>
            <a:endParaRPr lang="en-US" dirty="0"/>
          </a:p>
        </p:txBody>
      </p:sp>
    </p:spTree>
    <p:extLst>
      <p:ext uri="{BB962C8B-B14F-4D97-AF65-F5344CB8AC3E}">
        <p14:creationId xmlns:p14="http://schemas.microsoft.com/office/powerpoint/2010/main" val="120229838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0132"/>
            <a:ext cx="7315200" cy="6100457"/>
          </a:xfrm>
          <a:solidFill>
            <a:schemeClr val="bg2"/>
          </a:solidFill>
        </p:spPr>
        <p:txBody>
          <a:bodyPr>
            <a:noAutofit/>
          </a:bodyPr>
          <a:lstStyle/>
          <a:p>
            <a:pPr algn="ctr"/>
            <a:r>
              <a:rPr lang="en-US" b="1" dirty="0">
                <a:solidFill>
                  <a:schemeClr val="tx1"/>
                </a:solidFill>
              </a:rPr>
              <a:t>Westchester Reform Temple -   Scarsdale</a:t>
            </a:r>
            <a:r>
              <a:rPr lang="en-US" dirty="0">
                <a:solidFill>
                  <a:schemeClr val="tx1"/>
                </a:solidFill>
              </a:rPr>
              <a:t/>
            </a:r>
            <a:br>
              <a:rPr lang="en-US" dirty="0">
                <a:solidFill>
                  <a:schemeClr val="tx1"/>
                </a:solidFill>
              </a:rPr>
            </a:br>
            <a:r>
              <a:rPr lang="en-US" sz="2400" dirty="0">
                <a:solidFill>
                  <a:schemeClr val="tx1"/>
                </a:solidFill>
              </a:rPr>
              <a:t>Reform</a:t>
            </a:r>
            <a:r>
              <a:rPr lang="en-US" sz="1800" dirty="0">
                <a:solidFill>
                  <a:schemeClr val="tx1"/>
                </a:solidFill>
              </a:rPr>
              <a:t/>
            </a:r>
            <a:br>
              <a:rPr lang="en-US" sz="1800" dirty="0">
                <a:solidFill>
                  <a:schemeClr val="tx1"/>
                </a:solidFill>
              </a:rPr>
            </a:br>
            <a:r>
              <a:rPr lang="en-US" sz="1800" dirty="0">
                <a:solidFill>
                  <a:schemeClr val="tx1"/>
                </a:solidFill>
              </a:rPr>
              <a:t> </a:t>
            </a:r>
            <a:br>
              <a:rPr lang="en-US" sz="1800" dirty="0">
                <a:solidFill>
                  <a:schemeClr val="tx1"/>
                </a:solidFill>
              </a:rPr>
            </a:br>
            <a:r>
              <a:rPr lang="en-US" sz="2000" dirty="0">
                <a:solidFill>
                  <a:schemeClr val="tx1"/>
                </a:solidFill>
              </a:rPr>
              <a:t>255 Mamaroneck </a:t>
            </a:r>
            <a:r>
              <a:rPr lang="en-US" sz="2000" dirty="0" smtClean="0">
                <a:solidFill>
                  <a:schemeClr val="tx1"/>
                </a:solidFill>
              </a:rPr>
              <a:t>Road</a:t>
            </a:r>
            <a:r>
              <a:rPr lang="en-US" sz="2000" dirty="0">
                <a:solidFill>
                  <a:schemeClr val="tx1"/>
                </a:solidFill>
              </a:rPr>
              <a:t/>
            </a:r>
            <a:br>
              <a:rPr lang="en-US" sz="2000" dirty="0">
                <a:solidFill>
                  <a:schemeClr val="tx1"/>
                </a:solidFill>
              </a:rPr>
            </a:br>
            <a:r>
              <a:rPr lang="en-US" sz="2000" dirty="0">
                <a:solidFill>
                  <a:schemeClr val="tx1"/>
                </a:solidFill>
              </a:rPr>
              <a:t>Scarsdale, NY </a:t>
            </a:r>
            <a:r>
              <a:rPr lang="en-US" sz="2000" dirty="0" smtClean="0">
                <a:solidFill>
                  <a:schemeClr val="tx1"/>
                </a:solidFill>
              </a:rPr>
              <a:t>10583</a:t>
            </a:r>
            <a:r>
              <a:rPr lang="en-US" sz="2000" dirty="0">
                <a:solidFill>
                  <a:schemeClr val="tx1"/>
                </a:solidFill>
              </a:rPr>
              <a:t/>
            </a:r>
            <a:br>
              <a:rPr lang="en-US" sz="2000" dirty="0">
                <a:solidFill>
                  <a:schemeClr val="tx1"/>
                </a:solidFill>
              </a:rPr>
            </a:br>
            <a:r>
              <a:rPr lang="en-US" sz="2000" dirty="0">
                <a:solidFill>
                  <a:schemeClr val="tx1"/>
                </a:solidFill>
              </a:rPr>
              <a:t>Phone: </a:t>
            </a:r>
            <a:r>
              <a:rPr lang="en-US" sz="2000" dirty="0" smtClean="0">
                <a:solidFill>
                  <a:schemeClr val="tx1"/>
                </a:solidFill>
              </a:rPr>
              <a:t>914-723-7727</a:t>
            </a:r>
            <a:r>
              <a:rPr lang="en-US" sz="2000" dirty="0">
                <a:solidFill>
                  <a:schemeClr val="tx1"/>
                </a:solidFill>
              </a:rPr>
              <a:t/>
            </a:r>
            <a:br>
              <a:rPr lang="en-US" sz="2000" dirty="0">
                <a:solidFill>
                  <a:schemeClr val="tx1"/>
                </a:solidFill>
              </a:rPr>
            </a:br>
            <a:r>
              <a:rPr lang="en-US" sz="2000" dirty="0">
                <a:solidFill>
                  <a:schemeClr val="tx1"/>
                </a:solidFill>
              </a:rPr>
              <a:t>Fax: </a:t>
            </a:r>
            <a:r>
              <a:rPr lang="en-US" sz="2000" dirty="0" smtClean="0">
                <a:solidFill>
                  <a:schemeClr val="tx1"/>
                </a:solidFill>
              </a:rPr>
              <a:t>914-723-5946</a:t>
            </a:r>
            <a:r>
              <a:rPr lang="en-US" sz="2000" dirty="0">
                <a:solidFill>
                  <a:schemeClr val="tx1"/>
                </a:solidFill>
              </a:rPr>
              <a:t/>
            </a:r>
            <a:br>
              <a:rPr lang="en-US" sz="2000" dirty="0">
                <a:solidFill>
                  <a:schemeClr val="tx1"/>
                </a:solidFill>
              </a:rPr>
            </a:br>
            <a:r>
              <a:rPr lang="en-US" sz="2000" dirty="0" smtClean="0">
                <a:solidFill>
                  <a:schemeClr val="tx1"/>
                </a:solidFill>
              </a:rPr>
              <a:t>Website:www/wrtemple.org</a:t>
            </a:r>
            <a:r>
              <a:rPr lang="en-US" sz="2000" dirty="0">
                <a:solidFill>
                  <a:schemeClr val="tx1"/>
                </a:solidFill>
              </a:rPr>
              <a:t/>
            </a:r>
            <a:br>
              <a:rPr lang="en-US" sz="2000" dirty="0">
                <a:solidFill>
                  <a:schemeClr val="tx1"/>
                </a:solidFill>
              </a:rPr>
            </a:br>
            <a:r>
              <a:rPr lang="en-US" sz="2000" dirty="0">
                <a:solidFill>
                  <a:schemeClr val="tx1"/>
                </a:solidFill>
              </a:rPr>
              <a:t>E-Mail: </a:t>
            </a:r>
            <a:r>
              <a:rPr lang="en-US" sz="2000" dirty="0" smtClean="0">
                <a:solidFill>
                  <a:schemeClr val="tx1"/>
                </a:solidFill>
              </a:rPr>
              <a:t>info@wrtemple.org</a:t>
            </a:r>
            <a:r>
              <a:rPr lang="en-US" sz="2000" dirty="0">
                <a:solidFill>
                  <a:schemeClr val="tx1"/>
                </a:solidFill>
              </a:rPr>
              <a:t> </a:t>
            </a:r>
            <a:br>
              <a:rPr lang="en-US" sz="2000" dirty="0">
                <a:solidFill>
                  <a:schemeClr val="tx1"/>
                </a:solidFill>
              </a:rPr>
            </a:br>
            <a:r>
              <a:rPr lang="en-US" sz="2000" dirty="0">
                <a:solidFill>
                  <a:schemeClr val="tx1"/>
                </a:solidFill>
              </a:rPr>
              <a:t>Senior Rabbi: Jonathan E. Blake</a:t>
            </a:r>
            <a:br>
              <a:rPr lang="en-US" sz="2000" dirty="0">
                <a:solidFill>
                  <a:schemeClr val="tx1"/>
                </a:solidFill>
              </a:rPr>
            </a:br>
            <a:r>
              <a:rPr lang="en-US" sz="2000" dirty="0" smtClean="0">
                <a:solidFill>
                  <a:schemeClr val="tx1"/>
                </a:solidFill>
              </a:rPr>
              <a:t>Senior </a:t>
            </a:r>
            <a:r>
              <a:rPr lang="en-US" sz="2000" dirty="0">
                <a:solidFill>
                  <a:schemeClr val="tx1"/>
                </a:solidFill>
              </a:rPr>
              <a:t>Cantor: Amanda Kleinman  </a:t>
            </a:r>
            <a:br>
              <a:rPr lang="en-US" sz="2000" dirty="0">
                <a:solidFill>
                  <a:schemeClr val="tx1"/>
                </a:solidFill>
              </a:rPr>
            </a:br>
            <a:r>
              <a:rPr lang="en-US" sz="2000" dirty="0" smtClean="0">
                <a:solidFill>
                  <a:schemeClr val="tx1"/>
                </a:solidFill>
              </a:rPr>
              <a:t>Associate </a:t>
            </a:r>
            <a:r>
              <a:rPr lang="en-US" sz="2000" dirty="0">
                <a:solidFill>
                  <a:schemeClr val="tx1"/>
                </a:solidFill>
              </a:rPr>
              <a:t>Rabbi: David E. Levy</a:t>
            </a:r>
            <a:br>
              <a:rPr lang="en-US" sz="2000" dirty="0">
                <a:solidFill>
                  <a:schemeClr val="tx1"/>
                </a:solidFill>
              </a:rPr>
            </a:br>
            <a:r>
              <a:rPr lang="en-US" sz="2000" dirty="0" smtClean="0">
                <a:solidFill>
                  <a:schemeClr val="tx1"/>
                </a:solidFill>
              </a:rPr>
              <a:t>Associate </a:t>
            </a:r>
            <a:r>
              <a:rPr lang="en-US" sz="2000" dirty="0">
                <a:solidFill>
                  <a:schemeClr val="tx1"/>
                </a:solidFill>
              </a:rPr>
              <a:t>Rabbi: Daniel Reiser</a:t>
            </a:r>
            <a:br>
              <a:rPr lang="en-US" sz="2000" dirty="0">
                <a:solidFill>
                  <a:schemeClr val="tx1"/>
                </a:solidFill>
              </a:rPr>
            </a:br>
            <a:r>
              <a:rPr lang="en-US" sz="2000" dirty="0">
                <a:solidFill>
                  <a:schemeClr val="tx1"/>
                </a:solidFill>
              </a:rPr>
              <a:t>Assistant Cantor: Danielle </a:t>
            </a:r>
            <a:r>
              <a:rPr lang="en-US" sz="2000" dirty="0" smtClean="0">
                <a:solidFill>
                  <a:schemeClr val="tx1"/>
                </a:solidFill>
              </a:rPr>
              <a:t>Rodnizki</a:t>
            </a:r>
            <a:r>
              <a:rPr lang="en-US" sz="2000" dirty="0">
                <a:solidFill>
                  <a:schemeClr val="tx1"/>
                </a:solidFill>
              </a:rPr>
              <a:t/>
            </a:r>
            <a:br>
              <a:rPr lang="en-US" sz="2000" dirty="0">
                <a:solidFill>
                  <a:schemeClr val="tx1"/>
                </a:solidFill>
              </a:rPr>
            </a:br>
            <a:r>
              <a:rPr lang="en-US" sz="2000" dirty="0">
                <a:solidFill>
                  <a:schemeClr val="tx1"/>
                </a:solidFill>
              </a:rPr>
              <a:t>Adjunct Cantor: Mia Fram </a:t>
            </a:r>
            <a:r>
              <a:rPr lang="en-US" sz="2000" dirty="0" smtClean="0">
                <a:solidFill>
                  <a:schemeClr val="tx1"/>
                </a:solidFill>
              </a:rPr>
              <a:t>Davidson</a:t>
            </a:r>
            <a:r>
              <a:rPr lang="en-US" sz="2000" dirty="0">
                <a:solidFill>
                  <a:schemeClr val="tx1"/>
                </a:solidFill>
              </a:rPr>
              <a:t> </a:t>
            </a:r>
            <a:br>
              <a:rPr lang="en-US" sz="2000" dirty="0">
                <a:solidFill>
                  <a:schemeClr val="tx1"/>
                </a:solidFill>
              </a:rPr>
            </a:br>
            <a:r>
              <a:rPr lang="en-US" sz="2000" dirty="0">
                <a:solidFill>
                  <a:schemeClr val="tx1"/>
                </a:solidFill>
              </a:rPr>
              <a:t>Rabbi Emeritus: Richard Jacobs</a:t>
            </a:r>
            <a:br>
              <a:rPr lang="en-US" sz="2000" dirty="0">
                <a:solidFill>
                  <a:schemeClr val="tx1"/>
                </a:solidFill>
              </a:rPr>
            </a:br>
            <a:r>
              <a:rPr lang="en-US" sz="2000" dirty="0">
                <a:solidFill>
                  <a:schemeClr val="tx1"/>
                </a:solidFill>
              </a:rPr>
              <a:t>Executive Director: Eli Kornreich</a:t>
            </a:r>
            <a:br>
              <a:rPr lang="en-US" sz="2000" dirty="0">
                <a:solidFill>
                  <a:schemeClr val="tx1"/>
                </a:solidFill>
              </a:rPr>
            </a:br>
            <a:r>
              <a:rPr lang="en-US" sz="2000" dirty="0">
                <a:solidFill>
                  <a:schemeClr val="tx1"/>
                </a:solidFill>
              </a:rPr>
              <a:t>Early Childhood Center Director: Susan Tolchin</a:t>
            </a:r>
            <a:br>
              <a:rPr lang="en-US" sz="2000" dirty="0">
                <a:solidFill>
                  <a:schemeClr val="tx1"/>
                </a:solidFill>
              </a:rPr>
            </a:br>
            <a:r>
              <a:rPr lang="en-US" sz="2000" dirty="0">
                <a:solidFill>
                  <a:schemeClr val="tx1"/>
                </a:solidFill>
              </a:rPr>
              <a:t>Associate Educator: Felicia Block</a:t>
            </a:r>
            <a:br>
              <a:rPr lang="en-US" sz="2000" dirty="0">
                <a:solidFill>
                  <a:schemeClr val="tx1"/>
                </a:solidFill>
              </a:rPr>
            </a:br>
            <a:r>
              <a:rPr lang="en-US" sz="1900" dirty="0">
                <a:solidFill>
                  <a:schemeClr val="tx1"/>
                </a:solidFill>
              </a:rPr>
              <a:t>Early Childhood Center Assistant Director: Rebecca Roseman </a:t>
            </a:r>
          </a:p>
        </p:txBody>
      </p:sp>
      <p:sp>
        <p:nvSpPr>
          <p:cNvPr id="3" name="Rectangle 2"/>
          <p:cNvSpPr/>
          <p:nvPr/>
        </p:nvSpPr>
        <p:spPr>
          <a:xfrm>
            <a:off x="465666" y="6540106"/>
            <a:ext cx="6536267" cy="4401590"/>
          </a:xfrm>
          <a:prstGeom prst="rect">
            <a:avLst/>
          </a:prstGeom>
        </p:spPr>
        <p:txBody>
          <a:bodyPr wrap="square">
            <a:spAutoFit/>
          </a:bodyPr>
          <a:lstStyle/>
          <a:p>
            <a:pPr algn="just">
              <a:lnSpc>
                <a:spcPts val="2100"/>
              </a:lnSpc>
            </a:pPr>
            <a:r>
              <a:rPr lang="en-US" sz="2000" dirty="0">
                <a:solidFill>
                  <a:schemeClr val="bg1"/>
                </a:solidFill>
                <a:ea typeface="Arial" panose="020B0604020202020204" pitchFamily="34" charset="0"/>
              </a:rPr>
              <a:t>WRT offers creative and traditional educational and worship opportunities for all ages and backgrounds. Our Early Childhood Center (with over 160 students) for toddlers through four’s, our Religious School (with over 500 students), including a family Sharing Shabbat educational option and Shabbat family dinner programs, extensive adult education classes and guest speakers, and an adult bar/bat mitzvah program - all make life-long Jewish learning central to our Reform Jewish experience. Every year, 30-50 teens continue their education after their Bar/Bat Mitzvah services in our popular Confirmation program. Our Shabbat and holiday services combine traditional and modern music and prayer with meaningful worship experience and inspiring speakers. Our Social Action programs involve hundreds each year in Tikun Olam projects. Although we are a large congregation, we are welcoming and open to new members</a:t>
            </a:r>
            <a:r>
              <a:rPr lang="en-US" sz="2000" dirty="0">
                <a:ea typeface="Arial" panose="020B0604020202020204" pitchFamily="34" charset="0"/>
              </a:rPr>
              <a:t>.</a:t>
            </a:r>
            <a:endParaRPr lang="en-US" sz="2000" dirty="0">
              <a:ea typeface="Times New Roman" panose="02020603050405020304" pitchFamily="18" charset="0"/>
            </a:endParaRPr>
          </a:p>
        </p:txBody>
      </p:sp>
      <p:sp>
        <p:nvSpPr>
          <p:cNvPr id="4" name="Rectangle 3"/>
          <p:cNvSpPr/>
          <p:nvPr/>
        </p:nvSpPr>
        <p:spPr>
          <a:xfrm>
            <a:off x="2643059" y="11126800"/>
            <a:ext cx="2029082" cy="646331"/>
          </a:xfrm>
          <a:prstGeom prst="rect">
            <a:avLst/>
          </a:prstGeom>
        </p:spPr>
        <p:txBody>
          <a:bodyPr wrap="none">
            <a:spAutoFit/>
          </a:bodyPr>
          <a:lstStyle/>
          <a:p>
            <a:r>
              <a:rPr lang="en-US" dirty="0" smtClean="0">
                <a:solidFill>
                  <a:schemeClr val="bg1"/>
                </a:solidFill>
                <a:hlinkClick r:id="rId2"/>
              </a:rPr>
              <a:t>www.wrtemple.org</a:t>
            </a:r>
            <a:endParaRPr lang="en-US" dirty="0" smtClean="0">
              <a:solidFill>
                <a:schemeClr val="bg1"/>
              </a:solidFill>
            </a:endParaRP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600" y="11603692"/>
            <a:ext cx="4826000" cy="1197908"/>
          </a:xfrm>
          <a:prstGeom prst="rect">
            <a:avLst/>
          </a:prstGeom>
        </p:spPr>
      </p:pic>
    </p:spTree>
    <p:extLst>
      <p:ext uri="{BB962C8B-B14F-4D97-AF65-F5344CB8AC3E}">
        <p14:creationId xmlns:p14="http://schemas.microsoft.com/office/powerpoint/2010/main" val="52975135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smtClean="0">
                <a:solidFill>
                  <a:schemeClr val="tx1"/>
                </a:solidFill>
              </a:rPr>
              <a:t>Westchester/Fairfield </a:t>
            </a:r>
            <a:r>
              <a:rPr lang="en-US" b="1" dirty="0">
                <a:solidFill>
                  <a:schemeClr val="tx1"/>
                </a:solidFill>
              </a:rPr>
              <a:t>Association of Temple Educators – </a:t>
            </a:r>
            <a:r>
              <a:rPr lang="en-US" b="1" dirty="0" smtClean="0">
                <a:solidFill>
                  <a:schemeClr val="tx1"/>
                </a:solidFill>
              </a:rPr>
              <a:t>WATE</a:t>
            </a:r>
            <a:r>
              <a:rPr lang="en-US" b="1" i="1" dirty="0" smtClean="0">
                <a:solidFill>
                  <a:schemeClr val="tx1"/>
                </a:solidFill>
              </a:rPr>
              <a:t/>
            </a:r>
            <a:br>
              <a:rPr lang="en-US" b="1" i="1" dirty="0" smtClean="0">
                <a:solidFill>
                  <a:schemeClr val="tx1"/>
                </a:solidFill>
              </a:rPr>
            </a:br>
            <a:r>
              <a:rPr lang="en-US" dirty="0">
                <a:solidFill>
                  <a:schemeClr val="tx1"/>
                </a:solidFill>
              </a:rPr>
              <a:t/>
            </a:r>
            <a:br>
              <a:rPr lang="en-US" dirty="0">
                <a:solidFill>
                  <a:schemeClr val="tx1"/>
                </a:solidFill>
              </a:rPr>
            </a:br>
            <a:r>
              <a:rPr lang="en-US" sz="2400" dirty="0">
                <a:solidFill>
                  <a:schemeClr val="tx1"/>
                </a:solidFill>
              </a:rPr>
              <a:t>Chairpersons:  Rabbi Wendy Pein and Rebecca Elkus-Ferst</a:t>
            </a:r>
            <a:br>
              <a:rPr lang="en-US" sz="2400" dirty="0">
                <a:solidFill>
                  <a:schemeClr val="tx1"/>
                </a:solidFill>
              </a:rPr>
            </a:br>
            <a:r>
              <a:rPr lang="en-US" sz="2400" dirty="0" smtClean="0">
                <a:solidFill>
                  <a:schemeClr val="tx1"/>
                </a:solidFill>
              </a:rPr>
              <a:t>email:watechevra@gmail.com</a:t>
            </a: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t>
            </a:r>
            <a:r>
              <a:rPr lang="en-US" dirty="0"/>
              <a:t/>
            </a:r>
            <a:br>
              <a:rPr lang="en-US" dirty="0"/>
            </a:br>
            <a:endParaRPr lang="en-US" sz="2200" dirty="0">
              <a:solidFill>
                <a:schemeClr val="tx1"/>
              </a:solidFill>
            </a:endParaRPr>
          </a:p>
        </p:txBody>
      </p:sp>
      <p:sp>
        <p:nvSpPr>
          <p:cNvPr id="4" name="Rectangle 3"/>
          <p:cNvSpPr/>
          <p:nvPr/>
        </p:nvSpPr>
        <p:spPr>
          <a:xfrm>
            <a:off x="433137" y="5529306"/>
            <a:ext cx="6526464" cy="2585323"/>
          </a:xfrm>
          <a:prstGeom prst="rect">
            <a:avLst/>
          </a:prstGeom>
        </p:spPr>
        <p:txBody>
          <a:bodyPr wrap="square">
            <a:spAutoFit/>
          </a:bodyPr>
          <a:lstStyle/>
          <a:p>
            <a:pPr algn="just"/>
            <a:r>
              <a:rPr lang="en-US" dirty="0">
                <a:solidFill>
                  <a:schemeClr val="bg1"/>
                </a:solidFill>
              </a:rPr>
              <a:t>WATE is a professional organization of educators from over 25 Reform and Conservative congregations in Westchester and Fairfield counties. The mission of WATE is to support Jewish educators through professional growth and development</a:t>
            </a:r>
            <a:r>
              <a:rPr lang="en-US" dirty="0" smtClean="0">
                <a:solidFill>
                  <a:schemeClr val="bg1"/>
                </a:solidFill>
              </a:rPr>
              <a:t>.</a:t>
            </a:r>
          </a:p>
          <a:p>
            <a:pPr algn="just"/>
            <a:endParaRPr lang="en-US" dirty="0">
              <a:solidFill>
                <a:schemeClr val="bg1"/>
              </a:solidFill>
            </a:endParaRPr>
          </a:p>
          <a:p>
            <a:pPr algn="just"/>
            <a:r>
              <a:rPr lang="en-US" dirty="0">
                <a:solidFill>
                  <a:schemeClr val="bg1"/>
                </a:solidFill>
              </a:rPr>
              <a:t>WATE educators meet monthly to explore challenges, share best practices, and learn about new trends in Jewish education. WATE sponsors professional development sessions for educators and for teachers in congregations belonging to WATE.</a:t>
            </a:r>
          </a:p>
        </p:txBody>
      </p:sp>
    </p:spTree>
    <p:extLst>
      <p:ext uri="{BB962C8B-B14F-4D97-AF65-F5344CB8AC3E}">
        <p14:creationId xmlns:p14="http://schemas.microsoft.com/office/powerpoint/2010/main" val="312380433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09551"/>
            <a:ext cx="7315200" cy="5200650"/>
          </a:xfrm>
          <a:solidFill>
            <a:schemeClr val="bg2"/>
          </a:solidFill>
        </p:spPr>
        <p:txBody>
          <a:bodyPr>
            <a:normAutofit fontScale="90000"/>
          </a:bodyPr>
          <a:lstStyle/>
          <a:p>
            <a:pPr algn="ct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Woodlands </a:t>
            </a:r>
            <a:r>
              <a:rPr lang="en-US" sz="3600" b="1" dirty="0">
                <a:solidFill>
                  <a:schemeClr val="tx1"/>
                </a:solidFill>
              </a:rPr>
              <a:t>Community Temple - Greenburgh</a:t>
            </a:r>
            <a:r>
              <a:rPr lang="en-US" sz="2200" dirty="0">
                <a:solidFill>
                  <a:schemeClr val="tx1"/>
                </a:solidFill>
              </a:rPr>
              <a:t/>
            </a:r>
            <a:br>
              <a:rPr lang="en-US" sz="2200" dirty="0">
                <a:solidFill>
                  <a:schemeClr val="tx1"/>
                </a:solidFill>
              </a:rPr>
            </a:br>
            <a:r>
              <a:rPr lang="en-US" sz="2200" dirty="0" smtClean="0">
                <a:solidFill>
                  <a:schemeClr val="tx1"/>
                </a:solidFill>
              </a:rPr>
              <a:t>Reform</a:t>
            </a:r>
            <a:br>
              <a:rPr lang="en-US" sz="2200" dirty="0" smtClean="0">
                <a:solidFill>
                  <a:schemeClr val="tx1"/>
                </a:solidFill>
              </a:rPr>
            </a:br>
            <a:r>
              <a:rPr lang="en-US" sz="2200" dirty="0">
                <a:solidFill>
                  <a:schemeClr val="tx1"/>
                </a:solidFill>
              </a:rPr>
              <a:t/>
            </a:r>
            <a:br>
              <a:rPr lang="en-US" sz="2200" dirty="0">
                <a:solidFill>
                  <a:schemeClr val="tx1"/>
                </a:solidFill>
              </a:rPr>
            </a:br>
            <a:r>
              <a:rPr lang="en-US" sz="2400" dirty="0">
                <a:solidFill>
                  <a:schemeClr val="tx1"/>
                </a:solidFill>
              </a:rPr>
              <a:t>50 Worthington Road</a:t>
            </a:r>
            <a:br>
              <a:rPr lang="en-US" sz="2400" dirty="0">
                <a:solidFill>
                  <a:schemeClr val="tx1"/>
                </a:solidFill>
              </a:rPr>
            </a:br>
            <a:r>
              <a:rPr lang="en-US" sz="2400" dirty="0">
                <a:solidFill>
                  <a:schemeClr val="tx1"/>
                </a:solidFill>
              </a:rPr>
              <a:t>Greenburgh, NY 10607</a:t>
            </a:r>
            <a:br>
              <a:rPr lang="en-US" sz="2400" dirty="0">
                <a:solidFill>
                  <a:schemeClr val="tx1"/>
                </a:solidFill>
              </a:rPr>
            </a:br>
            <a:r>
              <a:rPr lang="en-US" sz="2400" dirty="0">
                <a:solidFill>
                  <a:schemeClr val="tx1"/>
                </a:solidFill>
              </a:rPr>
              <a:t>Phone: 914-592-7070</a:t>
            </a:r>
            <a:br>
              <a:rPr lang="en-US" sz="2400" dirty="0">
                <a:solidFill>
                  <a:schemeClr val="tx1"/>
                </a:solidFill>
              </a:rPr>
            </a:br>
            <a:r>
              <a:rPr lang="en-US" sz="2400" dirty="0">
                <a:solidFill>
                  <a:schemeClr val="tx1"/>
                </a:solidFill>
              </a:rPr>
              <a:t>Fax: 914-592-7376</a:t>
            </a:r>
            <a:br>
              <a:rPr lang="en-US" sz="2400" dirty="0">
                <a:solidFill>
                  <a:schemeClr val="tx1"/>
                </a:solidFill>
              </a:rPr>
            </a:br>
            <a:r>
              <a:rPr lang="en-US" sz="2400" dirty="0">
                <a:solidFill>
                  <a:schemeClr val="tx1"/>
                </a:solidFill>
              </a:rPr>
              <a:t>Website: www.wct.org</a:t>
            </a:r>
            <a:br>
              <a:rPr lang="en-US" sz="2400" dirty="0">
                <a:solidFill>
                  <a:schemeClr val="tx1"/>
                </a:solidFill>
              </a:rPr>
            </a:br>
            <a:r>
              <a:rPr lang="en-US" sz="2400" dirty="0">
                <a:solidFill>
                  <a:schemeClr val="tx1"/>
                </a:solidFill>
              </a:rPr>
              <a:t>E-Mail: </a:t>
            </a:r>
            <a:r>
              <a:rPr lang="en-US" sz="2400" dirty="0" smtClean="0">
                <a:solidFill>
                  <a:schemeClr val="tx1"/>
                </a:solidFill>
              </a:rPr>
              <a:t>wct@wct.org</a:t>
            </a:r>
            <a:r>
              <a:rPr lang="en-US" sz="2400" dirty="0">
                <a:solidFill>
                  <a:schemeClr val="tx1"/>
                </a:solidFill>
              </a:rPr>
              <a:t> </a:t>
            </a:r>
            <a:br>
              <a:rPr lang="en-US" sz="2400" dirty="0">
                <a:solidFill>
                  <a:schemeClr val="tx1"/>
                </a:solidFill>
              </a:rPr>
            </a:br>
            <a:r>
              <a:rPr lang="en-US" sz="2400" dirty="0">
                <a:solidFill>
                  <a:schemeClr val="tx1"/>
                </a:solidFill>
              </a:rPr>
              <a:t>Rabbi: Mara Young</a:t>
            </a:r>
            <a:br>
              <a:rPr lang="en-US" sz="2400" dirty="0">
                <a:solidFill>
                  <a:schemeClr val="tx1"/>
                </a:solidFill>
              </a:rPr>
            </a:br>
            <a:r>
              <a:rPr lang="en-US" sz="2400" dirty="0">
                <a:solidFill>
                  <a:schemeClr val="tx1"/>
                </a:solidFill>
              </a:rPr>
              <a:t>Cantor: Lance Rhodes</a:t>
            </a:r>
            <a:br>
              <a:rPr lang="en-US" sz="2400" dirty="0">
                <a:solidFill>
                  <a:schemeClr val="tx1"/>
                </a:solidFill>
              </a:rPr>
            </a:br>
            <a:r>
              <a:rPr lang="en-US" sz="2400" dirty="0">
                <a:solidFill>
                  <a:schemeClr val="tx1"/>
                </a:solidFill>
              </a:rPr>
              <a:t>Director of Congregational Learning: Abby Reiken</a:t>
            </a:r>
            <a:br>
              <a:rPr lang="en-US" sz="2400" dirty="0">
                <a:solidFill>
                  <a:schemeClr val="tx1"/>
                </a:solidFill>
              </a:rPr>
            </a:br>
            <a:r>
              <a:rPr lang="en-US" sz="2400" dirty="0">
                <a:solidFill>
                  <a:schemeClr val="tx1"/>
                </a:solidFill>
              </a:rPr>
              <a:t>President: Andrew Farber</a:t>
            </a:r>
            <a:br>
              <a:rPr lang="en-US" sz="2400" dirty="0">
                <a:solidFill>
                  <a:schemeClr val="tx1"/>
                </a:solidFill>
              </a:rPr>
            </a:br>
            <a:r>
              <a:rPr lang="en-US" sz="2400" dirty="0">
                <a:solidFill>
                  <a:schemeClr val="tx1"/>
                </a:solidFill>
              </a:rPr>
              <a:t>Office Coordinator: Liz Rauchwerger</a:t>
            </a:r>
            <a:br>
              <a:rPr lang="en-US" sz="2400" dirty="0">
                <a:solidFill>
                  <a:schemeClr val="tx1"/>
                </a:solidFill>
              </a:rPr>
            </a:br>
            <a:r>
              <a:rPr lang="en-US" sz="2400" dirty="0">
                <a:solidFill>
                  <a:schemeClr val="tx1"/>
                </a:solidFill>
              </a:rPr>
              <a:t>Director of Youth and Community Engagement</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t>
            </a:r>
            <a:r>
              <a:rPr lang="en-US" sz="2400" dirty="0">
                <a:solidFill>
                  <a:schemeClr val="tx1"/>
                </a:solidFill>
              </a:rPr>
              <a:t>Avital Abraham</a:t>
            </a:r>
            <a:r>
              <a:rPr lang="en-US" dirty="0"/>
              <a:t/>
            </a:r>
            <a:br>
              <a:rPr lang="en-US" dirty="0"/>
            </a:br>
            <a:endParaRPr lang="en-US" sz="2200" dirty="0">
              <a:solidFill>
                <a:schemeClr val="tx1"/>
              </a:solidFill>
            </a:endParaRPr>
          </a:p>
        </p:txBody>
      </p:sp>
      <p:sp>
        <p:nvSpPr>
          <p:cNvPr id="3" name="Rectangle 2"/>
          <p:cNvSpPr/>
          <p:nvPr/>
        </p:nvSpPr>
        <p:spPr>
          <a:xfrm>
            <a:off x="428625" y="5631572"/>
            <a:ext cx="6610350" cy="5225533"/>
          </a:xfrm>
          <a:prstGeom prst="rect">
            <a:avLst/>
          </a:prstGeom>
        </p:spPr>
        <p:txBody>
          <a:bodyPr wrap="square">
            <a:spAutoFit/>
          </a:bodyPr>
          <a:lstStyle/>
          <a:p>
            <a:pPr algn="just">
              <a:lnSpc>
                <a:spcPts val="2000"/>
              </a:lnSpc>
            </a:pP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We are hundreds of individuals and families, all interested in making Judaism exciting and meaningful for ourselves and those we love. Each year, we offer a wide variety of adult and family Shabbat worship, educational events, social justice activities for young and old, cultural activities, social events, holiday programming, and much more. We believe that an understanding of and an appreciation for differences – age, color, disability, sex, race, ethnicity, national origin, religion, sexual orientation, gender identity and expression – lead to healthy and inclusive communities. We believe that by respecting all people and hearing all voices - by celebrating our shared humanity – we make better decisions for ourselves and for the communities we serve. Woodlands Community Temple is a warm, welcoming, diverse and egalitarian Reform Jewish congregation. We take a progressive approach to Jewish life, integrating a deep respect for traditional Judaism with the insights of contemporary life.</a:t>
            </a: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just">
              <a:lnSpc>
                <a:spcPts val="2000"/>
              </a:lnSpc>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p>
          <a:p>
            <a:pPr algn="just">
              <a:lnSpc>
                <a:spcPts val="2000"/>
              </a:lnSpc>
            </a:pP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Interested? For more information about our synagogue community, please call 592-7070 or email wct@wct.org.</a:t>
            </a: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 name="Rectangle 3"/>
          <p:cNvSpPr/>
          <p:nvPr/>
        </p:nvSpPr>
        <p:spPr>
          <a:xfrm>
            <a:off x="2935633" y="10968051"/>
            <a:ext cx="1596334" cy="400110"/>
          </a:xfrm>
          <a:prstGeom prst="rect">
            <a:avLst/>
          </a:prstGeom>
        </p:spPr>
        <p:txBody>
          <a:bodyPr wrap="none">
            <a:spAutoFit/>
          </a:bodyPr>
          <a:lstStyle/>
          <a:p>
            <a:r>
              <a:rPr lang="en-US" sz="2000" dirty="0" smtClean="0">
                <a:solidFill>
                  <a:schemeClr val="bg1"/>
                </a:solidFill>
                <a:hlinkClick r:id="rId2"/>
              </a:rPr>
              <a:t>www.wct.org</a:t>
            </a:r>
            <a:endParaRPr lang="en-US" sz="2000" dirty="0" smtClean="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9415" y="11544300"/>
            <a:ext cx="2356369" cy="1104900"/>
          </a:xfrm>
          <a:prstGeom prst="rect">
            <a:avLst/>
          </a:prstGeom>
        </p:spPr>
      </p:pic>
    </p:spTree>
    <p:extLst>
      <p:ext uri="{BB962C8B-B14F-4D97-AF65-F5344CB8AC3E}">
        <p14:creationId xmlns:p14="http://schemas.microsoft.com/office/powerpoint/2010/main" val="171815692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5478"/>
            <a:ext cx="7315200" cy="3539638"/>
          </a:xfrm>
          <a:solidFill>
            <a:schemeClr val="bg2"/>
          </a:solidFill>
        </p:spPr>
        <p:txBody>
          <a:bodyPr>
            <a:normAutofit/>
          </a:bodyPr>
          <a:lstStyle/>
          <a:p>
            <a:pPr algn="ctr"/>
            <a:r>
              <a:rPr lang="en-US" b="1" dirty="0">
                <a:solidFill>
                  <a:schemeClr val="tx1"/>
                </a:solidFill>
              </a:rPr>
              <a:t>The Workers </a:t>
            </a:r>
            <a:r>
              <a:rPr lang="en-US" b="1" dirty="0" smtClean="0">
                <a:solidFill>
                  <a:schemeClr val="tx1"/>
                </a:solidFill>
              </a:rPr>
              <a:t>Circle</a:t>
            </a:r>
            <a:br>
              <a:rPr lang="en-US" b="1" dirty="0" smtClean="0">
                <a:solidFill>
                  <a:schemeClr val="tx1"/>
                </a:solidFill>
              </a:rPr>
            </a:br>
            <a:r>
              <a:rPr lang="en-US" dirty="0">
                <a:solidFill>
                  <a:schemeClr val="tx1"/>
                </a:solidFill>
              </a:rPr>
              <a:t/>
            </a:r>
            <a:br>
              <a:rPr lang="en-US" dirty="0">
                <a:solidFill>
                  <a:schemeClr val="tx1"/>
                </a:solidFill>
              </a:rPr>
            </a:br>
            <a:r>
              <a:rPr lang="en-US" sz="2400" dirty="0">
                <a:solidFill>
                  <a:schemeClr val="tx1"/>
                </a:solidFill>
              </a:rPr>
              <a:t>247 West 37th Street – 5th Floor New York, NY 10018 Phone: 212-889-6800</a:t>
            </a:r>
            <a:br>
              <a:rPr lang="en-US" sz="2400" dirty="0">
                <a:solidFill>
                  <a:schemeClr val="tx1"/>
                </a:solidFill>
              </a:rPr>
            </a:br>
            <a:r>
              <a:rPr lang="en-US" sz="2400" dirty="0">
                <a:solidFill>
                  <a:schemeClr val="tx1"/>
                </a:solidFill>
              </a:rPr>
              <a:t>Fax: 212-532-7518</a:t>
            </a:r>
            <a:br>
              <a:rPr lang="en-US" sz="2400" dirty="0">
                <a:solidFill>
                  <a:schemeClr val="tx1"/>
                </a:solidFill>
              </a:rPr>
            </a:br>
            <a:r>
              <a:rPr lang="en-US" sz="2400" dirty="0">
                <a:solidFill>
                  <a:schemeClr val="tx1"/>
                </a:solidFill>
              </a:rPr>
              <a:t>Website: www.circle.org</a:t>
            </a:r>
            <a:br>
              <a:rPr lang="en-US" sz="2400" dirty="0">
                <a:solidFill>
                  <a:schemeClr val="tx1"/>
                </a:solidFill>
              </a:rPr>
            </a:br>
            <a:r>
              <a:rPr lang="en-US" sz="2400" dirty="0">
                <a:solidFill>
                  <a:schemeClr val="tx1"/>
                </a:solidFill>
              </a:rPr>
              <a:t>Executive Director: Ann Toback</a:t>
            </a:r>
          </a:p>
        </p:txBody>
      </p:sp>
      <p:sp>
        <p:nvSpPr>
          <p:cNvPr id="4" name="Rectangle 3"/>
          <p:cNvSpPr/>
          <p:nvPr/>
        </p:nvSpPr>
        <p:spPr>
          <a:xfrm>
            <a:off x="508000" y="4415095"/>
            <a:ext cx="6451600" cy="5940088"/>
          </a:xfrm>
          <a:prstGeom prst="rect">
            <a:avLst/>
          </a:prstGeom>
        </p:spPr>
        <p:txBody>
          <a:bodyPr wrap="square">
            <a:spAutoFit/>
          </a:bodyPr>
          <a:lstStyle/>
          <a:p>
            <a:pPr algn="just"/>
            <a:r>
              <a:rPr lang="en-US" sz="2000" dirty="0" smtClean="0">
                <a:solidFill>
                  <a:schemeClr val="bg1"/>
                </a:solidFill>
              </a:rPr>
              <a:t>At </a:t>
            </a:r>
            <a:r>
              <a:rPr lang="en-US" sz="2000" dirty="0">
                <a:solidFill>
                  <a:schemeClr val="bg1"/>
                </a:solidFill>
              </a:rPr>
              <a:t>The Workers Circle, Jewish identity is not defined by or confined to religious beliefs. For us, identity and belonging are found in our heritage, values, ideals, language, cultural traditions and celebrations. We have been cultivating a proudly progressive, diverse and inclusive community rooted in Jewish culture and social action for more than a century.</a:t>
            </a:r>
          </a:p>
          <a:p>
            <a:pPr algn="just"/>
            <a:r>
              <a:rPr lang="en-US" sz="2000" dirty="0">
                <a:solidFill>
                  <a:schemeClr val="bg1"/>
                </a:solidFill>
              </a:rPr>
              <a:t> </a:t>
            </a:r>
          </a:p>
          <a:p>
            <a:pPr algn="just"/>
            <a:r>
              <a:rPr lang="en-US" sz="2000" dirty="0">
                <a:solidFill>
                  <a:schemeClr val="bg1"/>
                </a:solidFill>
              </a:rPr>
              <a:t>Since our founding, the needs and priorities of our community have evolved, and today’s Workers Circle is responding in new and exciting ways. We seed and support vibrant Jewish learning communities, create opportunities to connect to Jewish culture, celebrate our rich heritage, and take action for social and economic justice. Our Westchester Workers Circle School brings together hands-on Jewish Cultural learning, social justice activism, holiday celebrations, music &amp; art, B’nei </a:t>
            </a:r>
            <a:r>
              <a:rPr lang="en-US" sz="2000" dirty="0" smtClean="0">
                <a:solidFill>
                  <a:schemeClr val="bg1"/>
                </a:solidFill>
              </a:rPr>
              <a:t>Mitzvot </a:t>
            </a:r>
            <a:r>
              <a:rPr lang="en-US" sz="2000" dirty="0">
                <a:solidFill>
                  <a:schemeClr val="bg1"/>
                </a:solidFill>
              </a:rPr>
              <a:t>and much more. Our program is designed for kids ages </a:t>
            </a:r>
            <a:r>
              <a:rPr lang="en-US" sz="2000" dirty="0" smtClean="0">
                <a:solidFill>
                  <a:schemeClr val="bg1"/>
                </a:solidFill>
              </a:rPr>
              <a:t>5-13</a:t>
            </a:r>
            <a:r>
              <a:rPr lang="en-US" sz="2000" dirty="0">
                <a:solidFill>
                  <a:schemeClr val="bg1"/>
                </a:solidFill>
              </a:rPr>
              <a:t>. Together, as we always have, we are working to build a shenere un besere velt far ale – a better and more beautiful world for all.</a:t>
            </a:r>
          </a:p>
        </p:txBody>
      </p:sp>
      <p:sp>
        <p:nvSpPr>
          <p:cNvPr id="5" name="Rectangle 4"/>
          <p:cNvSpPr/>
          <p:nvPr/>
        </p:nvSpPr>
        <p:spPr>
          <a:xfrm>
            <a:off x="2789619" y="10823784"/>
            <a:ext cx="1583832" cy="369332"/>
          </a:xfrm>
          <a:prstGeom prst="rect">
            <a:avLst/>
          </a:prstGeom>
        </p:spPr>
        <p:txBody>
          <a:bodyPr wrap="none">
            <a:spAutoFit/>
          </a:bodyPr>
          <a:lstStyle/>
          <a:p>
            <a:r>
              <a:rPr lang="en-US" dirty="0" smtClean="0">
                <a:hlinkClick r:id="rId2"/>
              </a:rPr>
              <a:t>www.circle.org</a:t>
            </a: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825" y="11641054"/>
            <a:ext cx="1885950" cy="781050"/>
          </a:xfrm>
          <a:prstGeom prst="rect">
            <a:avLst/>
          </a:prstGeom>
        </p:spPr>
      </p:pic>
    </p:spTree>
    <p:extLst>
      <p:ext uri="{BB962C8B-B14F-4D97-AF65-F5344CB8AC3E}">
        <p14:creationId xmlns:p14="http://schemas.microsoft.com/office/powerpoint/2010/main" val="299333408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latin typeface="Calibri" panose="020F0502020204030204" pitchFamily="34" charset="0"/>
                <a:cs typeface="Calibri" panose="020F0502020204030204" pitchFamily="34" charset="0"/>
              </a:rPr>
              <a:t>Young Israel of Harrison</a:t>
            </a:r>
            <a:r>
              <a:rPr lang="en-US" dirty="0">
                <a:solidFill>
                  <a:schemeClr val="tx1"/>
                </a:solidFill>
                <a:latin typeface="Calibri" panose="020F0502020204030204" pitchFamily="34" charset="0"/>
                <a:cs typeface="Calibri" panose="020F0502020204030204" pitchFamily="34" charset="0"/>
              </a:rPr>
              <a:t/>
            </a:r>
            <a:br>
              <a:rPr lang="en-US"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 </a:t>
            </a:r>
            <a:r>
              <a:rPr lang="en-US" sz="2400" dirty="0" smtClean="0">
                <a:solidFill>
                  <a:schemeClr val="tx1"/>
                </a:solidFill>
                <a:latin typeface="Calibri" panose="020F0502020204030204" pitchFamily="34" charset="0"/>
                <a:cs typeface="Calibri" panose="020F0502020204030204" pitchFamily="34" charset="0"/>
              </a:rPr>
              <a:t>Orthodox</a:t>
            </a:r>
            <a:r>
              <a:rPr lang="en-US" sz="2400" dirty="0">
                <a:solidFill>
                  <a:schemeClr val="tx1"/>
                </a:solidFill>
                <a:latin typeface="Calibri" panose="020F0502020204030204" pitchFamily="34" charset="0"/>
                <a:cs typeface="Calibri" panose="020F0502020204030204" pitchFamily="34" charset="0"/>
              </a:rPr>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91 Union Avenue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Harrison</a:t>
            </a:r>
            <a:r>
              <a:rPr lang="en-US" sz="2400" dirty="0">
                <a:solidFill>
                  <a:schemeClr val="tx1"/>
                </a:solidFill>
                <a:latin typeface="Calibri" panose="020F0502020204030204" pitchFamily="34" charset="0"/>
                <a:cs typeface="Calibri" panose="020F0502020204030204" pitchFamily="34" charset="0"/>
              </a:rPr>
              <a:t>, NY 10528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Phone</a:t>
            </a:r>
            <a:r>
              <a:rPr lang="en-US" sz="2400" dirty="0">
                <a:solidFill>
                  <a:schemeClr val="tx1"/>
                </a:solidFill>
                <a:latin typeface="Calibri" panose="020F0502020204030204" pitchFamily="34" charset="0"/>
                <a:cs typeface="Calibri" panose="020F0502020204030204" pitchFamily="34" charset="0"/>
              </a:rPr>
              <a:t>: 914-630-1126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Rabbi’s </a:t>
            </a:r>
            <a:r>
              <a:rPr lang="en-US" sz="2400" dirty="0">
                <a:solidFill>
                  <a:schemeClr val="tx1"/>
                </a:solidFill>
                <a:latin typeface="Calibri" panose="020F0502020204030204" pitchFamily="34" charset="0"/>
                <a:cs typeface="Calibri" panose="020F0502020204030204" pitchFamily="34" charset="0"/>
              </a:rPr>
              <a:t>Cell: 914-830-5280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Fax</a:t>
            </a:r>
            <a:r>
              <a:rPr lang="en-US" sz="2400" dirty="0">
                <a:solidFill>
                  <a:schemeClr val="tx1"/>
                </a:solidFill>
                <a:latin typeface="Calibri" panose="020F0502020204030204" pitchFamily="34" charset="0"/>
                <a:cs typeface="Calibri" panose="020F0502020204030204" pitchFamily="34" charset="0"/>
              </a:rPr>
              <a:t>: 914-835-3905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E-Mail</a:t>
            </a:r>
            <a:r>
              <a:rPr lang="en-US" sz="2400" dirty="0">
                <a:solidFill>
                  <a:schemeClr val="tx1"/>
                </a:solidFill>
                <a:latin typeface="Calibri" panose="020F0502020204030204" pitchFamily="34" charset="0"/>
                <a:cs typeface="Calibri" panose="020F0502020204030204" pitchFamily="34" charset="0"/>
              </a:rPr>
              <a:t>: rabbibien@aol.com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Rabbi</a:t>
            </a:r>
            <a:r>
              <a:rPr lang="en-US" sz="2400" dirty="0">
                <a:solidFill>
                  <a:schemeClr val="tx1"/>
                </a:solidFill>
                <a:latin typeface="Calibri" panose="020F0502020204030204" pitchFamily="34" charset="0"/>
                <a:cs typeface="Calibri" panose="020F0502020204030204" pitchFamily="34" charset="0"/>
              </a:rPr>
              <a:t>: Yaakov Bienenfeld</a:t>
            </a:r>
          </a:p>
        </p:txBody>
      </p:sp>
      <p:sp>
        <p:nvSpPr>
          <p:cNvPr id="3" name="Rectangle 2"/>
          <p:cNvSpPr/>
          <p:nvPr/>
        </p:nvSpPr>
        <p:spPr>
          <a:xfrm>
            <a:off x="1693332" y="11834969"/>
            <a:ext cx="4555067"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592667" y="5501740"/>
            <a:ext cx="6079066" cy="1034129"/>
          </a:xfrm>
          <a:prstGeom prst="rect">
            <a:avLst/>
          </a:prstGeom>
        </p:spPr>
        <p:txBody>
          <a:bodyPr wrap="square">
            <a:spAutoFit/>
          </a:bodyPr>
          <a:lstStyle/>
          <a:p>
            <a:pPr algn="just">
              <a:lnSpc>
                <a:spcPct val="102000"/>
              </a:lnSpc>
            </a:pPr>
            <a:r>
              <a:rPr lang="en-US" sz="2000" i="1" dirty="0">
                <a:solidFill>
                  <a:schemeClr val="bg1"/>
                </a:solidFill>
                <a:latin typeface="Arial" panose="020B0604020202020204" pitchFamily="34" charset="0"/>
                <a:ea typeface="Arial" panose="020B0604020202020204" pitchFamily="34" charset="0"/>
              </a:rPr>
              <a:t>A modern Orthodox synagogue, with a warm and friendly atmosphere, we welcome people of all levels of observance.</a:t>
            </a:r>
            <a:endParaRPr lang="en-US" sz="2000" dirty="0">
              <a:solidFill>
                <a:schemeClr val="bg1"/>
              </a:solidFill>
              <a:effectLst/>
              <a:latin typeface="Times New Roman" panose="02020603050405020304" pitchFamily="18" charset="0"/>
              <a:ea typeface="Times New Roman" panose="02020603050405020304" pitchFamily="18" charset="0"/>
            </a:endParaRPr>
          </a:p>
        </p:txBody>
      </p:sp>
      <p:pic>
        <p:nvPicPr>
          <p:cNvPr id="3074" name="Picture 2" descr="YIOH logo d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425" y="10837334"/>
            <a:ext cx="142875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96886" y="9907601"/>
            <a:ext cx="2273828" cy="646331"/>
          </a:xfrm>
          <a:prstGeom prst="rect">
            <a:avLst/>
          </a:prstGeom>
        </p:spPr>
        <p:txBody>
          <a:bodyPr wrap="none">
            <a:spAutoFit/>
          </a:bodyPr>
          <a:lstStyle/>
          <a:p>
            <a:r>
              <a:rPr lang="en-US" dirty="0">
                <a:hlinkClick r:id="rId3"/>
              </a:rPr>
              <a:t>https://www.yioh.org</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372060019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latin typeface="Calibri" panose="020F0502020204030204" pitchFamily="34" charset="0"/>
                <a:cs typeface="Calibri" panose="020F0502020204030204" pitchFamily="34" charset="0"/>
              </a:rPr>
              <a:t>Young Israel of New </a:t>
            </a:r>
            <a:r>
              <a:rPr lang="en-US" b="1" dirty="0" smtClean="0">
                <a:solidFill>
                  <a:schemeClr val="tx1"/>
                </a:solidFill>
                <a:latin typeface="Calibri" panose="020F0502020204030204" pitchFamily="34" charset="0"/>
                <a:cs typeface="Calibri" panose="020F0502020204030204" pitchFamily="34" charset="0"/>
              </a:rPr>
              <a:t>Rochelle</a:t>
            </a:r>
            <a:r>
              <a:rPr lang="en-US" sz="2400" dirty="0">
                <a:solidFill>
                  <a:schemeClr val="tx1"/>
                </a:solidFill>
                <a:latin typeface="Calibri" panose="020F0502020204030204" pitchFamily="34" charset="0"/>
                <a:cs typeface="Calibri" panose="020F0502020204030204" pitchFamily="34" charset="0"/>
              </a:rPr>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Orthodox</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1149 North </a:t>
            </a:r>
            <a:r>
              <a:rPr lang="en-US" sz="2400" dirty="0" smtClean="0">
                <a:solidFill>
                  <a:schemeClr val="tx1"/>
                </a:solidFill>
                <a:latin typeface="Calibri" panose="020F0502020204030204" pitchFamily="34" charset="0"/>
                <a:cs typeface="Calibri" panose="020F0502020204030204" pitchFamily="34" charset="0"/>
              </a:rPr>
              <a:t>Avenue</a:t>
            </a:r>
            <a:r>
              <a:rPr lang="en-US" sz="2400" dirty="0">
                <a:solidFill>
                  <a:schemeClr val="tx1"/>
                </a:solidFill>
                <a:latin typeface="Calibri" panose="020F0502020204030204" pitchFamily="34" charset="0"/>
                <a:cs typeface="Calibri" panose="020F0502020204030204" pitchFamily="34" charset="0"/>
              </a:rPr>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New Rochelle, NY 10804 Phone: 914-636-2215 Fax: 914-636-7082 Website: www.yinr.org E-Mail: office@yinr.org Rabbi: Reuven Fink</a:t>
            </a:r>
          </a:p>
        </p:txBody>
      </p:sp>
      <p:sp>
        <p:nvSpPr>
          <p:cNvPr id="4" name="Rectangle 3"/>
          <p:cNvSpPr/>
          <p:nvPr/>
        </p:nvSpPr>
        <p:spPr>
          <a:xfrm>
            <a:off x="440267" y="5188868"/>
            <a:ext cx="6333066" cy="2403735"/>
          </a:xfrm>
          <a:prstGeom prst="rect">
            <a:avLst/>
          </a:prstGeom>
        </p:spPr>
        <p:txBody>
          <a:bodyPr wrap="square">
            <a:spAutoFit/>
          </a:bodyPr>
          <a:lstStyle/>
          <a:p>
            <a:pPr algn="just">
              <a:lnSpc>
                <a:spcPct val="108000"/>
              </a:lnSpc>
            </a:pP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We are a vibrant synagogue with members of all ages. We offer many service options throughout the week and on Shabbat and holidays. Our Rabbi, </a:t>
            </a:r>
            <a:r>
              <a:rPr lang="en-US" sz="2000" dirty="0" smtClean="0">
                <a:solidFill>
                  <a:schemeClr val="bg1"/>
                </a:solidFill>
                <a:latin typeface="Calibri" panose="020F0502020204030204" pitchFamily="34" charset="0"/>
                <a:ea typeface="Arial" panose="020B0604020202020204" pitchFamily="34" charset="0"/>
                <a:cs typeface="Calibri" panose="020F0502020204030204" pitchFamily="34" charset="0"/>
              </a:rPr>
              <a:t>Associate </a:t>
            </a: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Rabbi and others teach a wide range of adult education classes and there are many social programs and activities throughout the year. We have full-time Youth Directors who coordinate Shabbat and other programming.</a:t>
            </a:r>
            <a:endParaRPr lang="en-US"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Rectangle 4"/>
          <p:cNvSpPr/>
          <p:nvPr/>
        </p:nvSpPr>
        <p:spPr>
          <a:xfrm>
            <a:off x="2754118" y="8925467"/>
            <a:ext cx="2139615" cy="646331"/>
          </a:xfrm>
          <a:prstGeom prst="rect">
            <a:avLst/>
          </a:prstGeom>
        </p:spPr>
        <p:txBody>
          <a:bodyPr wrap="square">
            <a:spAutoFit/>
          </a:bodyPr>
          <a:lstStyle/>
          <a:p>
            <a:r>
              <a:rPr lang="en-US" dirty="0" smtClean="0">
                <a:hlinkClick r:id="rId2"/>
              </a:rPr>
              <a:t>www.yinr.or</a:t>
            </a:r>
            <a:endParaRPr lang="en-US" dirty="0" smtClean="0"/>
          </a:p>
          <a:p>
            <a:r>
              <a:rPr lang="en-US" dirty="0" smtClean="0"/>
              <a:t>g</a:t>
            </a:r>
            <a:r>
              <a:rPr lang="en-US" dirty="0"/>
              <a:t>/</a:t>
            </a:r>
          </a:p>
        </p:txBody>
      </p:sp>
      <p:pic>
        <p:nvPicPr>
          <p:cNvPr id="2050" name="Picture 2" descr="https://www.yinr.org/wp-content/uploads/2014/08/logo_horizontal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42" y="10730441"/>
            <a:ext cx="360045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57400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97305"/>
            <a:ext cx="7315200" cy="4636169"/>
          </a:xfrm>
          <a:solidFill>
            <a:schemeClr val="bg2"/>
          </a:solidFill>
        </p:spPr>
        <p:txBody>
          <a:bodyPr>
            <a:normAutofit fontScale="90000"/>
          </a:bodyPr>
          <a:lstStyle/>
          <a:p>
            <a:pPr algn="ctr"/>
            <a:r>
              <a:rPr lang="en-US" sz="3600" b="1" dirty="0">
                <a:solidFill>
                  <a:schemeClr val="tx1"/>
                </a:solidFill>
                <a:latin typeface="Calibri" panose="020F0502020204030204" pitchFamily="34" charset="0"/>
                <a:cs typeface="Calibri" panose="020F0502020204030204" pitchFamily="34" charset="0"/>
              </a:rPr>
              <a:t>Young Israel of Scarsdale</a:t>
            </a:r>
            <a:r>
              <a:rPr lang="en-US" sz="2200" dirty="0">
                <a:solidFill>
                  <a:schemeClr val="tx1"/>
                </a:solidFill>
                <a:latin typeface="Calibri" panose="020F0502020204030204" pitchFamily="34" charset="0"/>
                <a:cs typeface="Calibri" panose="020F0502020204030204" pitchFamily="34" charset="0"/>
              </a:rPr>
              <a:t/>
            </a:r>
            <a:br>
              <a:rPr lang="en-US" sz="2200" dirty="0">
                <a:solidFill>
                  <a:schemeClr val="tx1"/>
                </a:solidFill>
                <a:latin typeface="Calibri" panose="020F0502020204030204" pitchFamily="34" charset="0"/>
                <a:cs typeface="Calibri" panose="020F0502020204030204" pitchFamily="34" charset="0"/>
              </a:rPr>
            </a:br>
            <a:r>
              <a:rPr lang="en-US" sz="2200" dirty="0" smtClean="0">
                <a:solidFill>
                  <a:schemeClr val="tx1"/>
                </a:solidFill>
                <a:latin typeface="Calibri" panose="020F0502020204030204" pitchFamily="34" charset="0"/>
                <a:cs typeface="Calibri" panose="020F0502020204030204" pitchFamily="34" charset="0"/>
              </a:rPr>
              <a:t>Orthodox</a:t>
            </a:r>
            <a:br>
              <a:rPr lang="en-US" sz="2200" dirty="0" smtClean="0">
                <a:solidFill>
                  <a:schemeClr val="tx1"/>
                </a:solidFill>
                <a:latin typeface="Calibri" panose="020F0502020204030204" pitchFamily="34" charset="0"/>
                <a:cs typeface="Calibri" panose="020F0502020204030204" pitchFamily="34" charset="0"/>
              </a:rPr>
            </a:br>
            <a:r>
              <a:rPr lang="en-US" sz="2200" dirty="0">
                <a:solidFill>
                  <a:schemeClr val="tx1"/>
                </a:solidFill>
                <a:latin typeface="Calibri" panose="020F0502020204030204" pitchFamily="34" charset="0"/>
                <a:cs typeface="Calibri" panose="020F0502020204030204" pitchFamily="34" charset="0"/>
              </a:rPr>
              <a:t/>
            </a:r>
            <a:br>
              <a:rPr lang="en-US" sz="22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1313 Weaver Street</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Scarsdale, NY 10583</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Phone: 914-636-8686</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Fax: 914-636-1209</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Website: www.yisny.org</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Rabbi: Jonathan Morgenstern</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Associate Rabbi: Nuriel Klinger</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Executive Director: Marsha Lustig</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E-Mail: mlustig@yisny.org</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Rabbi’s Executive Assistant:</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 </a:t>
            </a:r>
            <a:r>
              <a:rPr lang="en-US" sz="2700" dirty="0" smtClean="0">
                <a:solidFill>
                  <a:schemeClr val="tx1"/>
                </a:solidFill>
                <a:latin typeface="Calibri" panose="020F0502020204030204" pitchFamily="34" charset="0"/>
                <a:cs typeface="Calibri" panose="020F0502020204030204" pitchFamily="34" charset="0"/>
              </a:rPr>
              <a:t>Sharon </a:t>
            </a:r>
            <a:r>
              <a:rPr lang="en-US" sz="2700" dirty="0">
                <a:solidFill>
                  <a:schemeClr val="tx1"/>
                </a:solidFill>
                <a:latin typeface="Calibri" panose="020F0502020204030204" pitchFamily="34" charset="0"/>
                <a:cs typeface="Calibri" panose="020F0502020204030204" pitchFamily="34" charset="0"/>
              </a:rPr>
              <a:t>Sumpolec E-Mail: sharon@yisny.org</a:t>
            </a:r>
            <a:r>
              <a:rPr lang="en-US" dirty="0"/>
              <a:t/>
            </a:r>
            <a:br>
              <a:rPr lang="en-US" dirty="0"/>
            </a:br>
            <a:endParaRPr lang="en-US" sz="2200" dirty="0">
              <a:solidFill>
                <a:schemeClr val="tx1"/>
              </a:solidFill>
            </a:endParaRPr>
          </a:p>
        </p:txBody>
      </p:sp>
      <p:sp>
        <p:nvSpPr>
          <p:cNvPr id="3" name="Rectangle 2"/>
          <p:cNvSpPr/>
          <p:nvPr/>
        </p:nvSpPr>
        <p:spPr>
          <a:xfrm>
            <a:off x="453189" y="5694706"/>
            <a:ext cx="6561221" cy="2936188"/>
          </a:xfrm>
          <a:prstGeom prst="rect">
            <a:avLst/>
          </a:prstGeom>
        </p:spPr>
        <p:txBody>
          <a:bodyPr wrap="square">
            <a:spAutoFit/>
          </a:bodyPr>
          <a:lstStyle/>
          <a:p>
            <a:pPr algn="just">
              <a:lnSpc>
                <a:spcPct val="103000"/>
              </a:lnSpc>
            </a:pP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This is Westchester’s largest Orthodox synagogue. The congregation aims at realizing the warmth, beauty and meaning of traditional Judaism within a community context. The synagogue is a vibrant center of Jewish activity and offers a wide range of programs to meet its members’ religious, educational, cultural and social interests. The congregation is an unusually special place of friendship and fellowship for Jews of all ages and backgrounds.</a:t>
            </a: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r>
              <a:rPr lang="en-US" sz="2000"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2901059" y="10018113"/>
            <a:ext cx="1589281" cy="646331"/>
          </a:xfrm>
          <a:prstGeom prst="rect">
            <a:avLst/>
          </a:prstGeom>
        </p:spPr>
        <p:txBody>
          <a:bodyPr wrap="none">
            <a:spAutoFit/>
          </a:bodyPr>
          <a:lstStyle/>
          <a:p>
            <a:r>
              <a:rPr lang="en-US" dirty="0" smtClean="0">
                <a:solidFill>
                  <a:schemeClr val="bg1"/>
                </a:solidFill>
                <a:hlinkClick r:id="rId2"/>
              </a:rPr>
              <a:t>www.yisny.org</a:t>
            </a:r>
            <a:endParaRPr lang="en-US" dirty="0" smtClean="0">
              <a:solidFill>
                <a:schemeClr val="bg1"/>
              </a:solidFill>
            </a:endParaRPr>
          </a:p>
          <a:p>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9060" y="11014745"/>
            <a:ext cx="2773279" cy="1288651"/>
          </a:xfrm>
          <a:prstGeom prst="rect">
            <a:avLst/>
          </a:prstGeom>
        </p:spPr>
      </p:pic>
    </p:spTree>
    <p:extLst>
      <p:ext uri="{BB962C8B-B14F-4D97-AF65-F5344CB8AC3E}">
        <p14:creationId xmlns:p14="http://schemas.microsoft.com/office/powerpoint/2010/main" val="227897716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Young Israel of White Plains</a:t>
            </a:r>
            <a:r>
              <a:rPr lang="en-US" dirty="0">
                <a:solidFill>
                  <a:schemeClr val="tx1"/>
                </a:solidFill>
              </a:rPr>
              <a:t/>
            </a:r>
            <a:br>
              <a:rPr lang="en-US" dirty="0">
                <a:solidFill>
                  <a:schemeClr val="tx1"/>
                </a:solidFill>
              </a:rPr>
            </a:br>
            <a:r>
              <a:rPr lang="en-US" sz="2400" dirty="0">
                <a:solidFill>
                  <a:schemeClr val="tx1"/>
                </a:solidFill>
              </a:rPr>
              <a:t>Orthodox</a:t>
            </a:r>
            <a:r>
              <a:rPr lang="en-US" dirty="0">
                <a:solidFill>
                  <a:schemeClr val="tx1"/>
                </a:solidFill>
              </a:rPr>
              <a:t/>
            </a:r>
            <a:br>
              <a:rPr lang="en-US" dirty="0">
                <a:solidFill>
                  <a:schemeClr val="tx1"/>
                </a:solidFill>
              </a:rPr>
            </a:br>
            <a:r>
              <a:rPr lang="en-US" sz="2400" dirty="0">
                <a:solidFill>
                  <a:schemeClr val="tx1"/>
                </a:solidFill>
                <a:latin typeface="Calibri" panose="020F0502020204030204" pitchFamily="34" charset="0"/>
                <a:cs typeface="Calibri" panose="020F0502020204030204" pitchFamily="34" charset="0"/>
              </a:rPr>
              <a:t>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135 Old Mamaroneck Road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White </a:t>
            </a:r>
            <a:r>
              <a:rPr lang="en-US" sz="2400" dirty="0">
                <a:solidFill>
                  <a:schemeClr val="tx1"/>
                </a:solidFill>
                <a:latin typeface="Calibri" panose="020F0502020204030204" pitchFamily="34" charset="0"/>
                <a:cs typeface="Calibri" panose="020F0502020204030204" pitchFamily="34" charset="0"/>
              </a:rPr>
              <a:t>Plains, NY </a:t>
            </a:r>
            <a:r>
              <a:rPr lang="en-US" sz="2400" dirty="0" smtClean="0">
                <a:solidFill>
                  <a:schemeClr val="tx1"/>
                </a:solidFill>
                <a:latin typeface="Calibri" panose="020F0502020204030204" pitchFamily="34" charset="0"/>
                <a:cs typeface="Calibri" panose="020F0502020204030204" pitchFamily="34" charset="0"/>
              </a:rPr>
              <a:t>10605</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Phone</a:t>
            </a:r>
            <a:r>
              <a:rPr lang="en-US" sz="2400" dirty="0">
                <a:solidFill>
                  <a:schemeClr val="tx1"/>
                </a:solidFill>
                <a:latin typeface="Calibri" panose="020F0502020204030204" pitchFamily="34" charset="0"/>
                <a:cs typeface="Calibri" panose="020F0502020204030204" pitchFamily="34" charset="0"/>
              </a:rPr>
              <a:t>: 914-683-9497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Website</a:t>
            </a:r>
            <a:r>
              <a:rPr lang="en-US" sz="2400" dirty="0">
                <a:solidFill>
                  <a:schemeClr val="tx1"/>
                </a:solidFill>
                <a:latin typeface="Calibri" panose="020F0502020204030204" pitchFamily="34" charset="0"/>
                <a:cs typeface="Calibri" panose="020F0502020204030204" pitchFamily="34" charset="0"/>
              </a:rPr>
              <a:t>: www.yiwp.org E-Mail: president@yiwp.org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Rabbi</a:t>
            </a:r>
            <a:r>
              <a:rPr lang="en-US" sz="2400" dirty="0">
                <a:solidFill>
                  <a:schemeClr val="tx1"/>
                </a:solidFill>
                <a:latin typeface="Calibri" panose="020F0502020204030204" pitchFamily="34" charset="0"/>
                <a:cs typeface="Calibri" panose="020F0502020204030204" pitchFamily="34" charset="0"/>
              </a:rPr>
              <a:t>: Shmuel Greenberg</a:t>
            </a:r>
          </a:p>
        </p:txBody>
      </p:sp>
      <p:sp>
        <p:nvSpPr>
          <p:cNvPr id="3" name="Rectangle 2"/>
          <p:cNvSpPr/>
          <p:nvPr/>
        </p:nvSpPr>
        <p:spPr>
          <a:xfrm>
            <a:off x="1904999" y="12155269"/>
            <a:ext cx="4055533"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618066" y="5205370"/>
            <a:ext cx="6231467" cy="3674852"/>
          </a:xfrm>
          <a:prstGeom prst="rect">
            <a:avLst/>
          </a:prstGeom>
        </p:spPr>
        <p:txBody>
          <a:bodyPr wrap="square">
            <a:spAutoFit/>
          </a:bodyPr>
          <a:lstStyle/>
          <a:p>
            <a:pPr algn="just">
              <a:lnSpc>
                <a:spcPct val="97000"/>
              </a:lnSpc>
            </a:pP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The Young Israel of White Plains may be Westchester’s most diverse Orthodox synagogue, encompassing Modern Orthodox, Yeshivish, those new or returning to Judaism, and more. At YIWP, all find a warm, caring, and non-judgmental atmosphere. Our members are united by our commitment to community and Ahavat Yisrael. Our schedule of weekly classes includes Daf Yomi, Chumash, Gemara, Jewish practice, Teen learning, and more. We have an active youth program for children of all ages including Shabbat morning groups. We assist with all religious needs and services, including adoptions and conversions.</a:t>
            </a: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Rectangle 4"/>
          <p:cNvSpPr/>
          <p:nvPr/>
        </p:nvSpPr>
        <p:spPr>
          <a:xfrm>
            <a:off x="2996366" y="9893342"/>
            <a:ext cx="1924047" cy="646331"/>
          </a:xfrm>
          <a:prstGeom prst="rect">
            <a:avLst/>
          </a:prstGeom>
        </p:spPr>
        <p:txBody>
          <a:bodyPr wrap="square">
            <a:spAutoFit/>
          </a:bodyPr>
          <a:lstStyle/>
          <a:p>
            <a:r>
              <a:rPr lang="en-US" dirty="0" smtClean="0">
                <a:hlinkClick r:id="rId2"/>
              </a:rPr>
              <a:t>www.yiwp.org</a:t>
            </a:r>
            <a:endParaRPr lang="en-US" dirty="0" smtClean="0"/>
          </a:p>
          <a:p>
            <a:endParaRPr lang="en-US" dirty="0" smtClean="0"/>
          </a:p>
        </p:txBody>
      </p:sp>
      <p:pic>
        <p:nvPicPr>
          <p:cNvPr id="1026" name="Picture 2" descr="https://jewishlink.news/images/resized/images/2021/388_jul01/92_332_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169" y="10496990"/>
            <a:ext cx="1726141" cy="155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404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smtClean="0">
                <a:solidFill>
                  <a:schemeClr val="tx1"/>
                </a:solidFill>
              </a:rPr>
              <a:t>BBYO Hudson </a:t>
            </a:r>
            <a:r>
              <a:rPr lang="en-US" b="1" dirty="0">
                <a:solidFill>
                  <a:schemeClr val="tx1"/>
                </a:solidFill>
              </a:rPr>
              <a:t>Valley Region</a:t>
            </a:r>
            <a:r>
              <a:rPr lang="en-US" dirty="0">
                <a:solidFill>
                  <a:schemeClr val="tx1"/>
                </a:solidFill>
              </a:rPr>
              <a:t/>
            </a:r>
            <a:br>
              <a:rPr lang="en-US" dirty="0">
                <a:solidFill>
                  <a:schemeClr val="tx1"/>
                </a:solidFill>
              </a:rPr>
            </a:br>
            <a:r>
              <a:rPr lang="en-US" dirty="0">
                <a:solidFill>
                  <a:schemeClr val="tx1"/>
                </a:solidFill>
              </a:rPr>
              <a:t> </a:t>
            </a:r>
            <a:br>
              <a:rPr lang="en-US" dirty="0">
                <a:solidFill>
                  <a:schemeClr val="tx1"/>
                </a:solidFill>
              </a:rPr>
            </a:br>
            <a:r>
              <a:rPr lang="en-US" sz="2400" dirty="0">
                <a:solidFill>
                  <a:schemeClr val="tx1"/>
                </a:solidFill>
              </a:rPr>
              <a:t>999 Wilmot Road Scarsdale, NY 10583 Phone: 314-401-9077 Website: www.bbyo.org</a:t>
            </a:r>
            <a:br>
              <a:rPr lang="en-US" sz="2400" dirty="0">
                <a:solidFill>
                  <a:schemeClr val="tx1"/>
                </a:solidFill>
              </a:rPr>
            </a:br>
            <a:r>
              <a:rPr lang="es-ES" sz="2400" dirty="0">
                <a:solidFill>
                  <a:schemeClr val="tx1"/>
                </a:solidFill>
              </a:rPr>
              <a:t>E-Mail: </a:t>
            </a:r>
            <a:r>
              <a:rPr lang="es-ES" sz="2400" dirty="0" smtClean="0">
                <a:solidFill>
                  <a:schemeClr val="tx1"/>
                </a:solidFill>
              </a:rPr>
              <a:t>hvr@bbyo.org</a:t>
            </a:r>
            <a:r>
              <a:rPr lang="en-US" sz="2400" dirty="0">
                <a:solidFill>
                  <a:schemeClr val="tx1"/>
                </a:solidFill>
              </a:rPr>
              <a:t/>
            </a:r>
            <a:br>
              <a:rPr lang="en-US" sz="2400" dirty="0">
                <a:solidFill>
                  <a:schemeClr val="tx1"/>
                </a:solidFill>
              </a:rPr>
            </a:br>
            <a:r>
              <a:rPr lang="es-ES" sz="2400" dirty="0">
                <a:solidFill>
                  <a:schemeClr val="tx1"/>
                </a:solidFill>
              </a:rPr>
              <a:t>Hudson Valley Region Director</a:t>
            </a:r>
            <a:r>
              <a:rPr lang="es-ES" sz="2400" dirty="0" smtClean="0">
                <a:solidFill>
                  <a:schemeClr val="tx1"/>
                </a:solidFill>
              </a:rPr>
              <a:t>:</a:t>
            </a:r>
            <a:br>
              <a:rPr lang="es-ES" sz="2400" dirty="0" smtClean="0">
                <a:solidFill>
                  <a:schemeClr val="tx1"/>
                </a:solidFill>
              </a:rPr>
            </a:br>
            <a:r>
              <a:rPr lang="es-ES" sz="2400" dirty="0" smtClean="0">
                <a:solidFill>
                  <a:schemeClr val="tx1"/>
                </a:solidFill>
              </a:rPr>
              <a:t> </a:t>
            </a:r>
            <a:r>
              <a:rPr lang="es-ES" sz="2400" dirty="0">
                <a:solidFill>
                  <a:schemeClr val="tx1"/>
                </a:solidFill>
              </a:rPr>
              <a:t>Emily Eisen Bierman</a:t>
            </a:r>
            <a:r>
              <a:rPr lang="en-US" dirty="0">
                <a:solidFill>
                  <a:schemeClr val="tx1"/>
                </a:solidFill>
              </a:rPr>
              <a:t/>
            </a:r>
            <a:br>
              <a:rPr lang="en-US" dirty="0">
                <a:solidFill>
                  <a:schemeClr val="tx1"/>
                </a:solidFill>
              </a:rPr>
            </a:br>
            <a:endParaRPr lang="en-US" sz="2200" dirty="0">
              <a:solidFill>
                <a:schemeClr val="tx1"/>
              </a:solidFill>
            </a:endParaRPr>
          </a:p>
        </p:txBody>
      </p:sp>
      <p:sp>
        <p:nvSpPr>
          <p:cNvPr id="3" name="Rectangle 2"/>
          <p:cNvSpPr/>
          <p:nvPr/>
        </p:nvSpPr>
        <p:spPr>
          <a:xfrm>
            <a:off x="1828800" y="6077635"/>
            <a:ext cx="3657600" cy="369332"/>
          </a:xfrm>
          <a:prstGeom prst="rect">
            <a:avLst/>
          </a:prstGeom>
        </p:spPr>
        <p:txBody>
          <a:bodyPr>
            <a:spAutoFit/>
          </a:bodyPr>
          <a:lstStyle/>
          <a:p>
            <a:pPr algn="ctr"/>
            <a:endParaRPr lang="en-US" i="1" dirty="0">
              <a:solidFill>
                <a:srgbClr val="FF0000"/>
              </a:solidFill>
            </a:endParaRPr>
          </a:p>
        </p:txBody>
      </p:sp>
      <p:sp>
        <p:nvSpPr>
          <p:cNvPr id="4" name="Rectangle 3"/>
          <p:cNvSpPr/>
          <p:nvPr/>
        </p:nvSpPr>
        <p:spPr>
          <a:xfrm>
            <a:off x="363255" y="5433019"/>
            <a:ext cx="6275540" cy="3733330"/>
          </a:xfrm>
          <a:prstGeom prst="rect">
            <a:avLst/>
          </a:prstGeom>
        </p:spPr>
        <p:txBody>
          <a:bodyPr wrap="square">
            <a:spAutoFit/>
          </a:bodyPr>
          <a:lstStyle/>
          <a:p>
            <a:pPr algn="just">
              <a:lnSpc>
                <a:spcPct val="108000"/>
              </a:lnSpc>
            </a:pPr>
            <a:r>
              <a:rPr lang="en-US" sz="2000" dirty="0">
                <a:solidFill>
                  <a:schemeClr val="bg1"/>
                </a:solidFill>
                <a:ea typeface="Arial" panose="020B0604020202020204" pitchFamily="34" charset="0"/>
              </a:rPr>
              <a:t>BBYO Hudson Valley Region is the fastest growing teen program offering fun, meaningful, and affordable opportunities for our Jewish teens. As the entire Jewish community seeks to address the challenge of “drop out ” among post bar/bat mitzvah teens, BBYO’s pluralistic movement has emerged as the leader in reaching that audience with compelling programs, created by the teens themselves, together with BBYO’s engaging staff. For over 90 years, BBYO has provided exceptional identity enrichment and leadership development experiences for hundreds of thousands of Jewish teens.</a:t>
            </a:r>
            <a:endParaRPr lang="en-US" sz="2000" dirty="0">
              <a:solidFill>
                <a:schemeClr val="bg1"/>
              </a:solidFill>
              <a:effectLst/>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258" y="11309082"/>
            <a:ext cx="3559283" cy="1180998"/>
          </a:xfrm>
          <a:prstGeom prst="rect">
            <a:avLst/>
          </a:prstGeom>
        </p:spPr>
      </p:pic>
      <p:sp>
        <p:nvSpPr>
          <p:cNvPr id="6" name="Rectangle 5"/>
          <p:cNvSpPr/>
          <p:nvPr/>
        </p:nvSpPr>
        <p:spPr>
          <a:xfrm>
            <a:off x="2972803" y="10424879"/>
            <a:ext cx="1556132" cy="677108"/>
          </a:xfrm>
          <a:prstGeom prst="rect">
            <a:avLst/>
          </a:prstGeom>
        </p:spPr>
        <p:txBody>
          <a:bodyPr wrap="none">
            <a:spAutoFit/>
          </a:bodyPr>
          <a:lstStyle/>
          <a:p>
            <a:r>
              <a:rPr lang="en-US" dirty="0" smtClean="0">
                <a:solidFill>
                  <a:schemeClr val="bg1"/>
                </a:solidFill>
                <a:hlinkClick r:id="rId3"/>
              </a:rPr>
              <a:t>www.bbyo.org</a:t>
            </a:r>
            <a:endParaRPr lang="en-US" dirty="0" smtClean="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3254618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949562"/>
          </a:xfrm>
          <a:solidFill>
            <a:schemeClr val="bg2"/>
          </a:solidFill>
        </p:spPr>
        <p:txBody>
          <a:bodyPr>
            <a:normAutofit fontScale="90000"/>
          </a:bodyPr>
          <a:lstStyle/>
          <a:p>
            <a:pPr algn="ctr"/>
            <a:r>
              <a:rPr lang="en-US" sz="3600" b="1" dirty="0">
                <a:solidFill>
                  <a:schemeClr val="tx1"/>
                </a:solidFill>
              </a:rPr>
              <a:t>Bet Am Shalom Synagogue - White Plains</a:t>
            </a:r>
            <a:r>
              <a:rPr lang="en-US" sz="2000" dirty="0">
                <a:solidFill>
                  <a:schemeClr val="tx1"/>
                </a:solidFill>
              </a:rPr>
              <a:t/>
            </a:r>
            <a:br>
              <a:rPr lang="en-US" sz="2000" dirty="0">
                <a:solidFill>
                  <a:schemeClr val="tx1"/>
                </a:solidFill>
              </a:rPr>
            </a:br>
            <a:r>
              <a:rPr lang="en-US" sz="2700" dirty="0">
                <a:solidFill>
                  <a:schemeClr val="tx1"/>
                </a:solidFill>
              </a:rPr>
              <a:t>Reconstructionist</a:t>
            </a:r>
            <a:br>
              <a:rPr lang="en-US" sz="27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295 Soundview Avenue</a:t>
            </a:r>
            <a:br>
              <a:rPr lang="en-US" sz="2700" dirty="0">
                <a:solidFill>
                  <a:schemeClr val="tx1"/>
                </a:solidFill>
              </a:rPr>
            </a:br>
            <a:r>
              <a:rPr lang="en-US" sz="2700" dirty="0" smtClean="0">
                <a:solidFill>
                  <a:schemeClr val="tx1"/>
                </a:solidFill>
              </a:rPr>
              <a:t>White </a:t>
            </a:r>
            <a:r>
              <a:rPr lang="en-US" sz="2700" dirty="0">
                <a:solidFill>
                  <a:schemeClr val="tx1"/>
                </a:solidFill>
              </a:rPr>
              <a:t>Plains, NY 10606</a:t>
            </a:r>
            <a:br>
              <a:rPr lang="en-US" sz="2700" dirty="0">
                <a:solidFill>
                  <a:schemeClr val="tx1"/>
                </a:solidFill>
              </a:rPr>
            </a:br>
            <a:r>
              <a:rPr lang="en-US" sz="2700" dirty="0" smtClean="0">
                <a:solidFill>
                  <a:schemeClr val="tx1"/>
                </a:solidFill>
              </a:rPr>
              <a:t>Phone</a:t>
            </a:r>
            <a:r>
              <a:rPr lang="en-US" sz="2700" dirty="0">
                <a:solidFill>
                  <a:schemeClr val="tx1"/>
                </a:solidFill>
              </a:rPr>
              <a:t>: 914-946-8851</a:t>
            </a:r>
            <a:br>
              <a:rPr lang="en-US" sz="2700" dirty="0">
                <a:solidFill>
                  <a:schemeClr val="tx1"/>
                </a:solidFill>
              </a:rPr>
            </a:br>
            <a:r>
              <a:rPr lang="en-US" sz="2700" dirty="0" smtClean="0">
                <a:solidFill>
                  <a:schemeClr val="tx1"/>
                </a:solidFill>
              </a:rPr>
              <a:t>Fax</a:t>
            </a:r>
            <a:r>
              <a:rPr lang="en-US" sz="2700" dirty="0">
                <a:solidFill>
                  <a:schemeClr val="tx1"/>
                </a:solidFill>
              </a:rPr>
              <a:t>: 914-946-0925</a:t>
            </a:r>
            <a:br>
              <a:rPr lang="en-US" sz="2700" dirty="0">
                <a:solidFill>
                  <a:schemeClr val="tx1"/>
                </a:solidFill>
              </a:rPr>
            </a:br>
            <a:r>
              <a:rPr lang="en-US" sz="2700" dirty="0" smtClean="0">
                <a:solidFill>
                  <a:schemeClr val="tx1"/>
                </a:solidFill>
              </a:rPr>
              <a:t>Website</a:t>
            </a:r>
            <a:r>
              <a:rPr lang="en-US" sz="2700" dirty="0">
                <a:solidFill>
                  <a:schemeClr val="tx1"/>
                </a:solidFill>
              </a:rPr>
              <a:t>: www.betamshalom.org</a:t>
            </a:r>
            <a:br>
              <a:rPr lang="en-US" sz="2700" dirty="0">
                <a:solidFill>
                  <a:schemeClr val="tx1"/>
                </a:solidFill>
              </a:rPr>
            </a:br>
            <a:r>
              <a:rPr lang="en-US" sz="2700" dirty="0" smtClean="0">
                <a:solidFill>
                  <a:schemeClr val="tx1"/>
                </a:solidFill>
              </a:rPr>
              <a:t>E-Mail:betamshalom@betamshalom.org</a:t>
            </a:r>
            <a:r>
              <a:rPr lang="en-US" sz="2700" dirty="0">
                <a:solidFill>
                  <a:schemeClr val="tx1"/>
                </a:solidFill>
              </a:rPr>
              <a:t/>
            </a:r>
            <a:br>
              <a:rPr lang="en-US" sz="2700" dirty="0">
                <a:solidFill>
                  <a:schemeClr val="tx1"/>
                </a:solidFill>
              </a:rPr>
            </a:br>
            <a:r>
              <a:rPr lang="en-US" sz="2700" dirty="0" smtClean="0">
                <a:solidFill>
                  <a:schemeClr val="tx1"/>
                </a:solidFill>
              </a:rPr>
              <a:t>Rabbi</a:t>
            </a:r>
            <a:r>
              <a:rPr lang="en-US" sz="2700" dirty="0">
                <a:solidFill>
                  <a:schemeClr val="tx1"/>
                </a:solidFill>
              </a:rPr>
              <a:t>: Lester B. Bronstein</a:t>
            </a:r>
            <a:br>
              <a:rPr lang="en-US" sz="2700" dirty="0">
                <a:solidFill>
                  <a:schemeClr val="tx1"/>
                </a:solidFill>
              </a:rPr>
            </a:br>
            <a:r>
              <a:rPr lang="en-US" sz="2700" dirty="0" smtClean="0">
                <a:solidFill>
                  <a:schemeClr val="tx1"/>
                </a:solidFill>
              </a:rPr>
              <a:t>Cantor</a:t>
            </a:r>
            <a:r>
              <a:rPr lang="en-US" sz="2700" dirty="0">
                <a:solidFill>
                  <a:schemeClr val="tx1"/>
                </a:solidFill>
              </a:rPr>
              <a:t>: Benjie Ellen Schiller</a:t>
            </a:r>
            <a:br>
              <a:rPr lang="en-US" sz="2700" dirty="0">
                <a:solidFill>
                  <a:schemeClr val="tx1"/>
                </a:solidFill>
              </a:rPr>
            </a:br>
            <a:r>
              <a:rPr lang="en-US" sz="2700" dirty="0" smtClean="0">
                <a:solidFill>
                  <a:schemeClr val="tx1"/>
                </a:solidFill>
              </a:rPr>
              <a:t>School </a:t>
            </a:r>
            <a:r>
              <a:rPr lang="en-US" sz="2700" dirty="0">
                <a:solidFill>
                  <a:schemeClr val="tx1"/>
                </a:solidFill>
              </a:rPr>
              <a:t>Principal: Lisa Jacobs</a:t>
            </a:r>
            <a:r>
              <a:rPr lang="en-US" sz="2000" dirty="0">
                <a:solidFill>
                  <a:schemeClr val="tx1"/>
                </a:solidFill>
              </a:rPr>
              <a:t/>
            </a:r>
            <a:br>
              <a:rPr lang="en-US" sz="2000" dirty="0">
                <a:solidFill>
                  <a:schemeClr val="tx1"/>
                </a:solidFill>
              </a:rPr>
            </a:br>
            <a:endParaRPr lang="en-US" sz="2200" dirty="0">
              <a:solidFill>
                <a:schemeClr val="tx1"/>
              </a:solidFill>
            </a:endParaRPr>
          </a:p>
        </p:txBody>
      </p:sp>
      <p:sp>
        <p:nvSpPr>
          <p:cNvPr id="3" name="Rectangle 2"/>
          <p:cNvSpPr/>
          <p:nvPr/>
        </p:nvSpPr>
        <p:spPr>
          <a:xfrm>
            <a:off x="549442" y="5819997"/>
            <a:ext cx="6368716" cy="4253472"/>
          </a:xfrm>
          <a:prstGeom prst="rect">
            <a:avLst/>
          </a:prstGeom>
        </p:spPr>
        <p:txBody>
          <a:bodyPr wrap="square">
            <a:spAutoFit/>
          </a:bodyPr>
          <a:lstStyle/>
          <a:p>
            <a:pPr algn="just">
              <a:lnSpc>
                <a:spcPct val="104000"/>
              </a:lnSpc>
            </a:pPr>
            <a:r>
              <a:rPr lang="en-US" sz="2000" dirty="0">
                <a:solidFill>
                  <a:schemeClr val="bg1"/>
                </a:solidFill>
                <a:ea typeface="Arial" panose="020B0604020202020204" pitchFamily="34" charset="0"/>
              </a:rPr>
              <a:t>Bet Am Shalom is a fully egalitarian, “hands-on” synagogue, where participation by all members is considered essential to maintaining the warmth and vibrancy of the synagogue community. Congregants attend services, organize special events, serve on committees, take and teach courses and chant Torah. Participation is the special characteristic of Bet Am Shalom. Members vary widely in levels of Jewish education and observance, and opportunities abound for learning. Non-Jewish spouses take an active part in the life of the community, except where ritual restrictions apply. BAS welcomes all family configurations, and the dues structure includes special rates for single parents, single adults and young adults under age thirty-five</a:t>
            </a:r>
            <a:r>
              <a:rPr lang="en-US" sz="2000" dirty="0">
                <a:ea typeface="Arial" panose="020B0604020202020204" pitchFamily="34" charset="0"/>
              </a:rPr>
              <a:t>.</a:t>
            </a:r>
            <a:endParaRPr lang="en-US" sz="2000" dirty="0">
              <a:effectLst/>
              <a:ea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564" y="11769969"/>
            <a:ext cx="2689361" cy="759093"/>
          </a:xfrm>
          <a:prstGeom prst="rect">
            <a:avLst/>
          </a:prstGeom>
        </p:spPr>
      </p:pic>
      <p:sp>
        <p:nvSpPr>
          <p:cNvPr id="5" name="Rectangle 4"/>
          <p:cNvSpPr/>
          <p:nvPr/>
        </p:nvSpPr>
        <p:spPr>
          <a:xfrm>
            <a:off x="2274276" y="10886272"/>
            <a:ext cx="2766647" cy="1200329"/>
          </a:xfrm>
          <a:prstGeom prst="rect">
            <a:avLst/>
          </a:prstGeom>
        </p:spPr>
        <p:txBody>
          <a:bodyPr wrap="square">
            <a:spAutoFit/>
          </a:bodyPr>
          <a:lstStyle/>
          <a:p>
            <a:pPr algn="ctr"/>
            <a:r>
              <a:rPr lang="en-US" dirty="0" smtClean="0">
                <a:solidFill>
                  <a:schemeClr val="bg1"/>
                </a:solidFill>
                <a:hlinkClick r:id="rId3"/>
              </a:rPr>
              <a:t>www.betamshalom.org</a:t>
            </a:r>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91335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612678"/>
          </a:xfrm>
          <a:solidFill>
            <a:schemeClr val="bg2"/>
          </a:solidFill>
        </p:spPr>
        <p:txBody>
          <a:bodyPr>
            <a:normAutofit fontScale="90000"/>
          </a:bodyPr>
          <a:lstStyle/>
          <a:p>
            <a:pPr algn="ctr"/>
            <a:r>
              <a:rPr lang="en-US" sz="3600" b="1" dirty="0">
                <a:solidFill>
                  <a:schemeClr val="tx1"/>
                </a:solidFill>
              </a:rPr>
              <a:t>Bet Torah - Mount Kisco</a:t>
            </a:r>
            <a:r>
              <a:rPr lang="en-US" sz="2200" dirty="0">
                <a:solidFill>
                  <a:schemeClr val="tx1"/>
                </a:solidFill>
              </a:rPr>
              <a:t/>
            </a:r>
            <a:br>
              <a:rPr lang="en-US" sz="2200" dirty="0">
                <a:solidFill>
                  <a:schemeClr val="tx1"/>
                </a:solidFill>
              </a:rPr>
            </a:br>
            <a:r>
              <a:rPr lang="en-US" sz="2700" dirty="0">
                <a:solidFill>
                  <a:schemeClr val="tx1"/>
                </a:solidFill>
              </a:rPr>
              <a:t> </a:t>
            </a:r>
            <a:r>
              <a:rPr lang="en-US" sz="2700" dirty="0" smtClean="0">
                <a:solidFill>
                  <a:schemeClr val="tx1"/>
                </a:solidFill>
              </a:rPr>
              <a:t>Conservative</a:t>
            </a:r>
            <a:r>
              <a:rPr lang="en-US" sz="2700" dirty="0">
                <a:solidFill>
                  <a:schemeClr val="tx1"/>
                </a:solidFill>
              </a:rPr>
              <a:t/>
            </a:r>
            <a:br>
              <a:rPr lang="en-US" sz="27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60 Smith Avenue Mount Kisco, NY 10549 Phone: 914-666-7595</a:t>
            </a:r>
            <a:br>
              <a:rPr lang="en-US" sz="2700" dirty="0">
                <a:solidFill>
                  <a:schemeClr val="tx1"/>
                </a:solidFill>
              </a:rPr>
            </a:br>
            <a:r>
              <a:rPr lang="en-US" sz="2700" dirty="0">
                <a:solidFill>
                  <a:schemeClr val="tx1"/>
                </a:solidFill>
              </a:rPr>
              <a:t>Fax: </a:t>
            </a:r>
            <a:r>
              <a:rPr lang="en-US" sz="2700" dirty="0" smtClean="0">
                <a:solidFill>
                  <a:schemeClr val="tx1"/>
                </a:solidFill>
              </a:rPr>
              <a:t>914-864-1519</a:t>
            </a:r>
            <a:br>
              <a:rPr lang="en-US" sz="2700" dirty="0" smtClean="0">
                <a:solidFill>
                  <a:schemeClr val="tx1"/>
                </a:solidFill>
              </a:rPr>
            </a:br>
            <a:r>
              <a:rPr lang="en-US" sz="2700" dirty="0" smtClean="0">
                <a:solidFill>
                  <a:schemeClr val="tx1"/>
                </a:solidFill>
              </a:rPr>
              <a:t> </a:t>
            </a:r>
            <a:r>
              <a:rPr lang="en-US" sz="2700" dirty="0">
                <a:solidFill>
                  <a:schemeClr val="tx1"/>
                </a:solidFill>
              </a:rPr>
              <a:t>Website: www.bettorah.org</a:t>
            </a:r>
            <a:br>
              <a:rPr lang="en-US" sz="2700" dirty="0">
                <a:solidFill>
                  <a:schemeClr val="tx1"/>
                </a:solidFill>
              </a:rPr>
            </a:br>
            <a:r>
              <a:rPr lang="en-US" sz="2700" dirty="0">
                <a:solidFill>
                  <a:schemeClr val="tx1"/>
                </a:solidFill>
              </a:rPr>
              <a:t> </a:t>
            </a:r>
            <a:r>
              <a:rPr lang="en-US" sz="2700" dirty="0" smtClean="0">
                <a:solidFill>
                  <a:schemeClr val="tx1"/>
                </a:solidFill>
              </a:rPr>
              <a:t>E-Mail</a:t>
            </a:r>
            <a:r>
              <a:rPr lang="en-US" sz="2700" dirty="0">
                <a:solidFill>
                  <a:schemeClr val="tx1"/>
                </a:solidFill>
              </a:rPr>
              <a:t>: syoung@bettorah.org</a:t>
            </a:r>
            <a:br>
              <a:rPr lang="en-US" sz="2700" dirty="0">
                <a:solidFill>
                  <a:schemeClr val="tx1"/>
                </a:solidFill>
              </a:rPr>
            </a:br>
            <a:r>
              <a:rPr lang="en-US" sz="2700" dirty="0">
                <a:solidFill>
                  <a:schemeClr val="tx1"/>
                </a:solidFill>
              </a:rPr>
              <a:t> </a:t>
            </a:r>
            <a:r>
              <a:rPr lang="en-US" sz="2700" dirty="0" smtClean="0">
                <a:solidFill>
                  <a:schemeClr val="tx1"/>
                </a:solidFill>
              </a:rPr>
              <a:t>Rabbi</a:t>
            </a:r>
            <a:r>
              <a:rPr lang="en-US" sz="2700" dirty="0">
                <a:solidFill>
                  <a:schemeClr val="tx1"/>
                </a:solidFill>
              </a:rPr>
              <a:t>: Aaron Brusso</a:t>
            </a:r>
            <a:br>
              <a:rPr lang="en-US" sz="2700" dirty="0">
                <a:solidFill>
                  <a:schemeClr val="tx1"/>
                </a:solidFill>
              </a:rPr>
            </a:br>
            <a:r>
              <a:rPr lang="en-US" sz="2700" dirty="0">
                <a:solidFill>
                  <a:schemeClr val="tx1"/>
                </a:solidFill>
              </a:rPr>
              <a:t>Rabbi: Lisa Sacks</a:t>
            </a:r>
            <a:br>
              <a:rPr lang="en-US" sz="2700" dirty="0">
                <a:solidFill>
                  <a:schemeClr val="tx1"/>
                </a:solidFill>
              </a:rPr>
            </a:br>
            <a:r>
              <a:rPr lang="en-US" sz="2700" dirty="0">
                <a:solidFill>
                  <a:schemeClr val="tx1"/>
                </a:solidFill>
              </a:rPr>
              <a:t>Cantor: Gil Ezring</a:t>
            </a:r>
            <a:br>
              <a:rPr lang="en-US" sz="2700" dirty="0">
                <a:solidFill>
                  <a:schemeClr val="tx1"/>
                </a:solidFill>
              </a:rPr>
            </a:br>
            <a:r>
              <a:rPr lang="en-US" sz="2700" dirty="0">
                <a:solidFill>
                  <a:schemeClr val="tx1"/>
                </a:solidFill>
              </a:rPr>
              <a:t>Educational Director: Gina Fass</a:t>
            </a:r>
            <a:br>
              <a:rPr lang="en-US" sz="2700" dirty="0">
                <a:solidFill>
                  <a:schemeClr val="tx1"/>
                </a:solidFill>
              </a:rPr>
            </a:br>
            <a:r>
              <a:rPr lang="en-US" sz="2700" dirty="0">
                <a:solidFill>
                  <a:schemeClr val="tx1"/>
                </a:solidFill>
              </a:rPr>
              <a:t>Executive Director: Seth Young</a:t>
            </a:r>
            <a:r>
              <a:rPr lang="en-US" dirty="0"/>
              <a:t/>
            </a:r>
            <a:br>
              <a:rPr lang="en-US" dirty="0"/>
            </a:br>
            <a:endParaRPr lang="en-US" sz="2200" dirty="0">
              <a:solidFill>
                <a:schemeClr val="tx1"/>
              </a:solidFill>
            </a:endParaRPr>
          </a:p>
        </p:txBody>
      </p:sp>
      <p:sp>
        <p:nvSpPr>
          <p:cNvPr id="3" name="Rectangle 2"/>
          <p:cNvSpPr/>
          <p:nvPr/>
        </p:nvSpPr>
        <p:spPr>
          <a:xfrm>
            <a:off x="256674" y="5491303"/>
            <a:ext cx="6573253" cy="4811574"/>
          </a:xfrm>
          <a:prstGeom prst="rect">
            <a:avLst/>
          </a:prstGeom>
        </p:spPr>
        <p:txBody>
          <a:bodyPr wrap="square">
            <a:spAutoFit/>
          </a:bodyPr>
          <a:lstStyle/>
          <a:p>
            <a:pPr algn="just">
              <a:spcAft>
                <a:spcPts val="800"/>
              </a:spcAft>
            </a:pPr>
            <a:r>
              <a:rPr lang="en-US" sz="2000" dirty="0">
                <a:solidFill>
                  <a:schemeClr val="bg1"/>
                </a:solidFill>
                <a:ea typeface="Calibri" panose="020F0502020204030204" pitchFamily="34" charset="0"/>
                <a:cs typeface="Times New Roman" panose="02020603050405020304" pitchFamily="18" charset="0"/>
              </a:rPr>
              <a:t>Bet Torah is a progressive, egalitarian, participatory congregation committed to the principles of Conservative Judaism. Our purpose is to strengthen our connections to God, the Jewish community, Israel, Jewish tradition, and the world in which we live. Wherever members may be on their Jewish journey, they find in Bet Torah a welcoming community filled with prayer and celebration, learning, performance of mitzvot, and deeds of caring and tikkun olam (repair of the world). </a:t>
            </a:r>
          </a:p>
          <a:p>
            <a:pPr algn="just">
              <a:spcAft>
                <a:spcPts val="800"/>
              </a:spcAft>
            </a:pPr>
            <a:r>
              <a:rPr lang="en-US" sz="2000" dirty="0">
                <a:solidFill>
                  <a:schemeClr val="bg1"/>
                </a:solidFill>
                <a:ea typeface="Arial" panose="020B0604020202020204" pitchFamily="34" charset="0"/>
                <a:cs typeface="Times New Roman" panose="02020603050405020304" pitchFamily="18" charset="0"/>
              </a:rPr>
              <a:t>Bet Torah is proud to serve Northern Westchester’s growing Jewish community. Award-winning nursery and religious schools serve over 350 students in nursery through high school. Adult study opportunities are abundant. With an active Sisterhood, Men’s Club, and Youth Group, Bet Torah offers many ways to grow as a Jew.</a:t>
            </a:r>
            <a:endParaRPr lang="en-US" sz="2000" dirty="0">
              <a:solidFill>
                <a:schemeClr val="bg1"/>
              </a:solidFill>
              <a:effectLs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4844" y="10988841"/>
            <a:ext cx="897912" cy="1684421"/>
          </a:xfrm>
          <a:prstGeom prst="rect">
            <a:avLst/>
          </a:prstGeom>
        </p:spPr>
      </p:pic>
      <p:sp>
        <p:nvSpPr>
          <p:cNvPr id="5" name="Rectangle 4"/>
          <p:cNvSpPr/>
          <p:nvPr/>
        </p:nvSpPr>
        <p:spPr>
          <a:xfrm>
            <a:off x="2756769" y="10643755"/>
            <a:ext cx="1954061" cy="646331"/>
          </a:xfrm>
          <a:prstGeom prst="rect">
            <a:avLst/>
          </a:prstGeom>
        </p:spPr>
        <p:txBody>
          <a:bodyPr wrap="none">
            <a:spAutoFit/>
          </a:bodyPr>
          <a:lstStyle/>
          <a:p>
            <a:r>
              <a:rPr lang="en-US" dirty="0" smtClean="0">
                <a:solidFill>
                  <a:schemeClr val="bg1"/>
                </a:solidFill>
                <a:hlinkClick r:id="rId3"/>
              </a:rPr>
              <a:t>www.bettorah.org</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051464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5572"/>
            <a:ext cx="7315200" cy="5361139"/>
          </a:xfrm>
          <a:solidFill>
            <a:schemeClr val="bg2"/>
          </a:solidFill>
        </p:spPr>
        <p:txBody>
          <a:bodyPr>
            <a:normAutofit fontScale="90000"/>
          </a:bodyPr>
          <a:lstStyle/>
          <a:p>
            <a:pPr algn="ctr"/>
            <a:r>
              <a:rPr lang="en-US" sz="3600" b="1" dirty="0">
                <a:solidFill>
                  <a:schemeClr val="tx1"/>
                </a:solidFill>
              </a:rPr>
              <a:t>Beth El Synagogue Center </a:t>
            </a:r>
            <a:r>
              <a:rPr lang="en-US" sz="3600" b="1" dirty="0" smtClean="0">
                <a:solidFill>
                  <a:schemeClr val="tx1"/>
                </a:solidFill>
              </a:rPr>
              <a:t>– </a:t>
            </a:r>
            <a:br>
              <a:rPr lang="en-US" sz="3600" b="1" dirty="0" smtClean="0">
                <a:solidFill>
                  <a:schemeClr val="tx1"/>
                </a:solidFill>
              </a:rPr>
            </a:br>
            <a:r>
              <a:rPr lang="en-US" sz="3600" b="1" dirty="0" smtClean="0">
                <a:solidFill>
                  <a:schemeClr val="tx1"/>
                </a:solidFill>
              </a:rPr>
              <a:t>New </a:t>
            </a:r>
            <a:r>
              <a:rPr lang="en-US" sz="3600" b="1" dirty="0">
                <a:solidFill>
                  <a:schemeClr val="tx1"/>
                </a:solidFill>
              </a:rPr>
              <a:t>Rochelle</a:t>
            </a:r>
            <a:r>
              <a:rPr lang="en-US" sz="2200" dirty="0">
                <a:solidFill>
                  <a:schemeClr val="tx1"/>
                </a:solidFill>
              </a:rPr>
              <a:t/>
            </a:r>
            <a:br>
              <a:rPr lang="en-US" sz="2200" dirty="0">
                <a:solidFill>
                  <a:schemeClr val="tx1"/>
                </a:solidFill>
              </a:rPr>
            </a:br>
            <a:r>
              <a:rPr lang="en-US" sz="2200" dirty="0">
                <a:solidFill>
                  <a:schemeClr val="tx1"/>
                </a:solidFill>
              </a:rPr>
              <a:t>Conservative</a:t>
            </a:r>
            <a:br>
              <a:rPr lang="en-US" sz="2200" dirty="0">
                <a:solidFill>
                  <a:schemeClr val="tx1"/>
                </a:solidFill>
              </a:rPr>
            </a:br>
            <a:r>
              <a:rPr lang="en-US" sz="2200" dirty="0">
                <a:solidFill>
                  <a:schemeClr val="tx1"/>
                </a:solidFill>
              </a:rPr>
              <a:t> </a:t>
            </a:r>
            <a:br>
              <a:rPr lang="en-US" sz="2200" dirty="0">
                <a:solidFill>
                  <a:schemeClr val="tx1"/>
                </a:solidFill>
              </a:rPr>
            </a:br>
            <a:r>
              <a:rPr lang="en-US" sz="2200" dirty="0">
                <a:solidFill>
                  <a:schemeClr val="tx1"/>
                </a:solidFill>
              </a:rPr>
              <a:t>1324 North Avenue • New Rochelle, NY 10804 </a:t>
            </a:r>
            <a:r>
              <a:rPr lang="en-US" sz="2200" dirty="0" smtClean="0">
                <a:solidFill>
                  <a:schemeClr val="tx1"/>
                </a:solidFill>
              </a:rPr>
              <a:t/>
            </a:r>
            <a:br>
              <a:rPr lang="en-US" sz="2200" dirty="0" smtClean="0">
                <a:solidFill>
                  <a:schemeClr val="tx1"/>
                </a:solidFill>
              </a:rPr>
            </a:br>
            <a:r>
              <a:rPr lang="en-US" sz="2200" dirty="0" smtClean="0">
                <a:solidFill>
                  <a:schemeClr val="tx1"/>
                </a:solidFill>
              </a:rPr>
              <a:t>Phone</a:t>
            </a:r>
            <a:r>
              <a:rPr lang="en-US" sz="2200" dirty="0">
                <a:solidFill>
                  <a:schemeClr val="tx1"/>
                </a:solidFill>
              </a:rPr>
              <a:t>: 914-235-2700 • Fax: 914-235-2718 </a:t>
            </a:r>
            <a:r>
              <a:rPr lang="en-US" sz="2200" dirty="0" smtClean="0">
                <a:solidFill>
                  <a:schemeClr val="tx1"/>
                </a:solidFill>
              </a:rPr>
              <a:t/>
            </a:r>
            <a:br>
              <a:rPr lang="en-US" sz="2200" dirty="0" smtClean="0">
                <a:solidFill>
                  <a:schemeClr val="tx1"/>
                </a:solidFill>
              </a:rPr>
            </a:br>
            <a:r>
              <a:rPr lang="en-US" sz="2200" dirty="0" smtClean="0">
                <a:solidFill>
                  <a:schemeClr val="tx1"/>
                </a:solidFill>
              </a:rPr>
              <a:t>Website</a:t>
            </a:r>
            <a:r>
              <a:rPr lang="en-US" sz="2200" dirty="0">
                <a:solidFill>
                  <a:schemeClr val="tx1"/>
                </a:solidFill>
              </a:rPr>
              <a:t>: </a:t>
            </a:r>
            <a:r>
              <a:rPr lang="en-US" sz="2200" dirty="0" smtClean="0">
                <a:solidFill>
                  <a:schemeClr val="tx1"/>
                </a:solidFill>
                <a:hlinkClick r:id="rId2"/>
              </a:rPr>
              <a:t>www.bethelnr.org</a:t>
            </a:r>
            <a:r>
              <a:rPr lang="en-US" sz="2200" dirty="0" smtClean="0">
                <a:solidFill>
                  <a:schemeClr val="tx1"/>
                </a:solidFill>
              </a:rPr>
              <a:t/>
            </a:r>
            <a:br>
              <a:rPr lang="en-US" sz="2200" dirty="0" smtClean="0">
                <a:solidFill>
                  <a:schemeClr val="tx1"/>
                </a:solidFill>
              </a:rPr>
            </a:br>
            <a:r>
              <a:rPr lang="en-US" sz="2200" dirty="0" smtClean="0">
                <a:solidFill>
                  <a:schemeClr val="tx1"/>
                </a:solidFill>
              </a:rPr>
              <a:t> </a:t>
            </a:r>
            <a:r>
              <a:rPr lang="en-US" sz="2200" dirty="0">
                <a:solidFill>
                  <a:schemeClr val="tx1"/>
                </a:solidFill>
              </a:rPr>
              <a:t>E-Mail: info@bethelnr.org</a:t>
            </a:r>
            <a:br>
              <a:rPr lang="en-US" sz="2200" dirty="0">
                <a:solidFill>
                  <a:schemeClr val="tx1"/>
                </a:solidFill>
              </a:rPr>
            </a:br>
            <a:r>
              <a:rPr lang="en-US" sz="2200" dirty="0">
                <a:solidFill>
                  <a:schemeClr val="tx1"/>
                </a:solidFill>
              </a:rPr>
              <a:t>Rabbi: David A. Schuck, ext. 230</a:t>
            </a:r>
            <a:br>
              <a:rPr lang="en-US" sz="2200" dirty="0">
                <a:solidFill>
                  <a:schemeClr val="tx1"/>
                </a:solidFill>
              </a:rPr>
            </a:br>
            <a:r>
              <a:rPr lang="en-US" sz="2200" dirty="0">
                <a:solidFill>
                  <a:schemeClr val="tx1"/>
                </a:solidFill>
              </a:rPr>
              <a:t>Cantor: Gaby Schvartz, ext. </a:t>
            </a:r>
            <a:r>
              <a:rPr lang="en-US" sz="2200" dirty="0" smtClean="0">
                <a:solidFill>
                  <a:schemeClr val="tx1"/>
                </a:solidFill>
              </a:rPr>
              <a:t>338</a:t>
            </a:r>
            <a:r>
              <a:rPr lang="en-US" sz="2200" dirty="0">
                <a:solidFill>
                  <a:schemeClr val="tx1"/>
                </a:solidFill>
              </a:rPr>
              <a:t> </a:t>
            </a:r>
            <a:br>
              <a:rPr lang="en-US" sz="2200" dirty="0">
                <a:solidFill>
                  <a:schemeClr val="tx1"/>
                </a:solidFill>
              </a:rPr>
            </a:br>
            <a:r>
              <a:rPr lang="en-US" sz="2200" dirty="0">
                <a:solidFill>
                  <a:schemeClr val="tx1"/>
                </a:solidFill>
              </a:rPr>
              <a:t>Assistant Rabbi: Zachary Sitkin, ext. 338</a:t>
            </a:r>
            <a:br>
              <a:rPr lang="en-US" sz="2200" dirty="0">
                <a:solidFill>
                  <a:schemeClr val="tx1"/>
                </a:solidFill>
              </a:rPr>
            </a:br>
            <a:r>
              <a:rPr lang="en-US" sz="2200" dirty="0">
                <a:solidFill>
                  <a:schemeClr val="tx1"/>
                </a:solidFill>
              </a:rPr>
              <a:t>Assistant Rabbi: Jessica Fisher, ext.291 </a:t>
            </a:r>
            <a:br>
              <a:rPr lang="en-US" sz="2200" dirty="0">
                <a:solidFill>
                  <a:schemeClr val="tx1"/>
                </a:solidFill>
              </a:rPr>
            </a:br>
            <a:r>
              <a:rPr lang="en-US" sz="2200" dirty="0">
                <a:solidFill>
                  <a:schemeClr val="tx1"/>
                </a:solidFill>
              </a:rPr>
              <a:t>Executive Director: Mia Mandel, ext. 225 </a:t>
            </a:r>
            <a:br>
              <a:rPr lang="en-US" sz="2200" dirty="0">
                <a:solidFill>
                  <a:schemeClr val="tx1"/>
                </a:solidFill>
              </a:rPr>
            </a:br>
            <a:r>
              <a:rPr lang="en-US" sz="2200" dirty="0">
                <a:solidFill>
                  <a:schemeClr val="tx1"/>
                </a:solidFill>
              </a:rPr>
              <a:t>Nursery School Director: Ronnie Becher, ext. 250 </a:t>
            </a:r>
            <a:br>
              <a:rPr lang="en-US" sz="2200" dirty="0">
                <a:solidFill>
                  <a:schemeClr val="tx1"/>
                </a:solidFill>
              </a:rPr>
            </a:br>
            <a:r>
              <a:rPr lang="en-US" sz="2200" dirty="0">
                <a:solidFill>
                  <a:schemeClr val="tx1"/>
                </a:solidFill>
              </a:rPr>
              <a:t>Day Camp Director &amp; Mature Adult Programming: Julie Rockowitz, ext. 256 </a:t>
            </a:r>
            <a:br>
              <a:rPr lang="en-US" sz="2200" dirty="0">
                <a:solidFill>
                  <a:schemeClr val="tx1"/>
                </a:solidFill>
              </a:rPr>
            </a:br>
            <a:r>
              <a:rPr lang="en-US" sz="2200" dirty="0">
                <a:solidFill>
                  <a:schemeClr val="tx1"/>
                </a:solidFill>
              </a:rPr>
              <a:t>Interim Director of Youth and Family Engagement: Stephanie Lederman, ext. 221</a:t>
            </a:r>
            <a:br>
              <a:rPr lang="en-US" sz="2200" dirty="0">
                <a:solidFill>
                  <a:schemeClr val="tx1"/>
                </a:solidFill>
              </a:rPr>
            </a:br>
            <a:r>
              <a:rPr lang="en-US" sz="2200" dirty="0">
                <a:solidFill>
                  <a:schemeClr val="tx1"/>
                </a:solidFill>
              </a:rPr>
              <a:t>Controller: Olivier Vogel, ext. </a:t>
            </a:r>
            <a:r>
              <a:rPr lang="en-US" sz="2200" dirty="0" smtClean="0">
                <a:solidFill>
                  <a:schemeClr val="tx1"/>
                </a:solidFill>
              </a:rPr>
              <a:t>231</a:t>
            </a:r>
            <a:endParaRPr lang="en-US" sz="2200" dirty="0">
              <a:solidFill>
                <a:schemeClr val="tx1"/>
              </a:solidFill>
            </a:endParaRPr>
          </a:p>
        </p:txBody>
      </p:sp>
      <p:sp>
        <p:nvSpPr>
          <p:cNvPr id="3" name="Rectangle 2"/>
          <p:cNvSpPr/>
          <p:nvPr/>
        </p:nvSpPr>
        <p:spPr>
          <a:xfrm>
            <a:off x="112295" y="5766706"/>
            <a:ext cx="7058525" cy="5209118"/>
          </a:xfrm>
          <a:prstGeom prst="rect">
            <a:avLst/>
          </a:prstGeom>
        </p:spPr>
        <p:txBody>
          <a:bodyPr wrap="square">
            <a:spAutoFit/>
          </a:bodyPr>
          <a:lstStyle/>
          <a:p>
            <a:pPr algn="just">
              <a:lnSpc>
                <a:spcPts val="1900"/>
              </a:lnSpc>
            </a:pPr>
            <a:r>
              <a:rPr lang="en-US" sz="2000" dirty="0" smtClean="0">
                <a:solidFill>
                  <a:schemeClr val="bg1"/>
                </a:solidFill>
                <a:ea typeface="Arial" panose="020B0604020202020204" pitchFamily="34" charset="0"/>
              </a:rPr>
              <a:t>Beth El Synagogue Center is a large, multigenerational, egalitarian congregation, located in New Rochelle, New York, and affiliated with the United Synagogue of Conservative Judaism. We thrive on activity. Our energetic members and guests of every age come to Beth El for spirituality, learning, socialization and recreation. Whatever brings you to Beth El, you will see that we pour our enthusiasm and our love for each other into all we do. Once here, you will find more than you expected - and you will feel very much at home. Our congregation includes traditional and non-traditional families, couples and single individuals of all ages, able-bodied and differently-abled, intermarried, gay and lesbian couples; all people are welcomed here.</a:t>
            </a:r>
            <a:endParaRPr lang="en-US" sz="2000" dirty="0" smtClean="0">
              <a:solidFill>
                <a:schemeClr val="bg1"/>
              </a:solidFill>
              <a:ea typeface="Times New Roman" panose="02020603050405020304" pitchFamily="18" charset="0"/>
            </a:endParaRPr>
          </a:p>
          <a:p>
            <a:pPr>
              <a:lnSpc>
                <a:spcPts val="1900"/>
              </a:lnSpc>
            </a:pPr>
            <a:r>
              <a:rPr lang="en-US" sz="2000" dirty="0" smtClean="0">
                <a:solidFill>
                  <a:schemeClr val="bg1"/>
                </a:solidFill>
                <a:ea typeface="Times New Roman" panose="02020603050405020304" pitchFamily="18" charset="0"/>
              </a:rPr>
              <a:t> </a:t>
            </a:r>
          </a:p>
          <a:p>
            <a:pPr algn="just">
              <a:lnSpc>
                <a:spcPts val="1900"/>
              </a:lnSpc>
            </a:pPr>
            <a:r>
              <a:rPr lang="en-US" sz="2000" dirty="0" smtClean="0">
                <a:solidFill>
                  <a:schemeClr val="bg1"/>
                </a:solidFill>
                <a:ea typeface="Arial" panose="020B0604020202020204" pitchFamily="34" charset="0"/>
              </a:rPr>
              <a:t>Being involved is a wonderful and rewarding experience and Beth El offers many ways for you to become active members through our family programs and events; our award-winning Nursery and Religious Schools; our Sisterhood and Men’s Club; and a range of religious services including Torah for tots, youth services, upbeat Friday night services and a contemplative service! Catering facilities are available for weddings, bar and bat mitzvahs, galas and many other events at our lovely facilities.</a:t>
            </a:r>
            <a:endParaRPr lang="en-US" sz="2000" dirty="0">
              <a:solidFill>
                <a:schemeClr val="bg1"/>
              </a:solidFill>
              <a:effectLst/>
              <a:ea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0084" y="11351479"/>
            <a:ext cx="1297303" cy="1296322"/>
          </a:xfrm>
          <a:prstGeom prst="rect">
            <a:avLst/>
          </a:prstGeom>
        </p:spPr>
      </p:pic>
      <p:sp>
        <p:nvSpPr>
          <p:cNvPr id="5" name="Rectangle 4"/>
          <p:cNvSpPr/>
          <p:nvPr/>
        </p:nvSpPr>
        <p:spPr>
          <a:xfrm>
            <a:off x="2776582" y="10921964"/>
            <a:ext cx="1914435" cy="369332"/>
          </a:xfrm>
          <a:prstGeom prst="rect">
            <a:avLst/>
          </a:prstGeom>
        </p:spPr>
        <p:txBody>
          <a:bodyPr wrap="none">
            <a:spAutoFit/>
          </a:bodyPr>
          <a:lstStyle/>
          <a:p>
            <a:r>
              <a:rPr lang="en-US" dirty="0">
                <a:hlinkClick r:id="rId2"/>
              </a:rPr>
              <a:t>www.bethelnr.org</a:t>
            </a:r>
            <a:endParaRPr lang="en-US" dirty="0"/>
          </a:p>
        </p:txBody>
      </p:sp>
    </p:spTree>
    <p:extLst>
      <p:ext uri="{BB962C8B-B14F-4D97-AF65-F5344CB8AC3E}">
        <p14:creationId xmlns:p14="http://schemas.microsoft.com/office/powerpoint/2010/main" val="1491713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fontScale="90000"/>
          </a:bodyPr>
          <a:lstStyle/>
          <a:p>
            <a:pPr algn="ctr">
              <a:lnSpc>
                <a:spcPct val="100000"/>
              </a:lnSpc>
            </a:pPr>
            <a:r>
              <a:rPr lang="en-US" sz="3600" b="1" dirty="0" smtClean="0">
                <a:solidFill>
                  <a:schemeClr val="tx1"/>
                </a:solidFill>
              </a:rPr>
              <a:t>Birthright Israel</a:t>
            </a:r>
            <a:r>
              <a:rPr lang="en-US" sz="2200" b="1" dirty="0" smtClean="0">
                <a:solidFill>
                  <a:schemeClr val="tx1"/>
                </a:solidFill>
              </a:rPr>
              <a:t/>
            </a:r>
            <a:br>
              <a:rPr lang="en-US" sz="2200" b="1"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 </a:t>
            </a:r>
            <a:r>
              <a:rPr lang="en-US" sz="2400" dirty="0" smtClean="0">
                <a:solidFill>
                  <a:schemeClr val="tx1"/>
                </a:solidFill>
              </a:rPr>
              <a:t>Phone</a:t>
            </a:r>
            <a:r>
              <a:rPr lang="en-US" sz="2400" dirty="0">
                <a:solidFill>
                  <a:schemeClr val="tx1"/>
                </a:solidFill>
              </a:rPr>
              <a:t>: 212-457-0036</a:t>
            </a:r>
            <a:br>
              <a:rPr lang="en-US" sz="2400" dirty="0">
                <a:solidFill>
                  <a:schemeClr val="tx1"/>
                </a:solidFill>
              </a:rPr>
            </a:br>
            <a:r>
              <a:rPr lang="en-US" sz="2400" dirty="0">
                <a:solidFill>
                  <a:schemeClr val="tx1"/>
                </a:solidFill>
              </a:rPr>
              <a:t> </a:t>
            </a:r>
            <a:r>
              <a:rPr lang="en-US" sz="2400" dirty="0" smtClean="0">
                <a:solidFill>
                  <a:schemeClr val="tx1"/>
                </a:solidFill>
              </a:rPr>
              <a:t>Website</a:t>
            </a:r>
            <a:r>
              <a:rPr lang="en-US" sz="2400" dirty="0">
                <a:solidFill>
                  <a:schemeClr val="tx1"/>
                </a:solidFill>
              </a:rPr>
              <a:t>: www.birthrightisrael.com/foundation Associate Regional Director </a:t>
            </a:r>
            <a:r>
              <a:rPr lang="en-US" sz="2400" dirty="0" smtClean="0">
                <a:solidFill>
                  <a:schemeClr val="tx1"/>
                </a:solidFill>
              </a:rPr>
              <a:t>of Westchester</a:t>
            </a:r>
            <a:r>
              <a:rPr lang="en-US" sz="2400" dirty="0">
                <a:solidFill>
                  <a:schemeClr val="tx1"/>
                </a:solidFill>
              </a:rPr>
              <a:t>: </a:t>
            </a:r>
            <a:r>
              <a:rPr lang="en-US" sz="2400" dirty="0" smtClean="0">
                <a:solidFill>
                  <a:schemeClr val="tx1"/>
                </a:solidFill>
              </a:rPr>
              <a:t/>
            </a:r>
            <a:br>
              <a:rPr lang="en-US" sz="2400" dirty="0" smtClean="0">
                <a:solidFill>
                  <a:schemeClr val="tx1"/>
                </a:solidFill>
              </a:rPr>
            </a:br>
            <a:r>
              <a:rPr lang="en-US" sz="2400" dirty="0" smtClean="0">
                <a:solidFill>
                  <a:schemeClr val="tx1"/>
                </a:solidFill>
              </a:rPr>
              <a:t>Marissa </a:t>
            </a:r>
            <a:r>
              <a:rPr lang="en-US" sz="2400" dirty="0">
                <a:solidFill>
                  <a:schemeClr val="tx1"/>
                </a:solidFill>
              </a:rPr>
              <a:t>Levey</a:t>
            </a:r>
            <a:br>
              <a:rPr lang="en-US" sz="2400" dirty="0">
                <a:solidFill>
                  <a:schemeClr val="tx1"/>
                </a:solidFill>
              </a:rPr>
            </a:br>
            <a:r>
              <a:rPr lang="en-US" sz="2400" dirty="0">
                <a:solidFill>
                  <a:schemeClr val="tx1"/>
                </a:solidFill>
              </a:rPr>
              <a:t> </a:t>
            </a:r>
            <a:r>
              <a:rPr lang="en-US" sz="2400" dirty="0" smtClean="0">
                <a:solidFill>
                  <a:schemeClr val="tx1"/>
                </a:solidFill>
              </a:rPr>
              <a:t>E-Mail</a:t>
            </a:r>
            <a:r>
              <a:rPr lang="en-US" sz="2400" dirty="0">
                <a:solidFill>
                  <a:schemeClr val="tx1"/>
                </a:solidFill>
              </a:rPr>
              <a:t>: marissa.levey@birthrightisrael.org</a:t>
            </a:r>
            <a:br>
              <a:rPr lang="en-US" sz="2400" dirty="0">
                <a:solidFill>
                  <a:schemeClr val="tx1"/>
                </a:solidFill>
              </a:rPr>
            </a:br>
            <a:r>
              <a:rPr lang="en-US" sz="2400" dirty="0">
                <a:solidFill>
                  <a:schemeClr val="tx1"/>
                </a:solidFill>
              </a:rPr>
              <a:t> </a:t>
            </a:r>
            <a:r>
              <a:rPr lang="en-US" sz="2400" dirty="0" smtClean="0">
                <a:solidFill>
                  <a:schemeClr val="tx1"/>
                </a:solidFill>
              </a:rPr>
              <a:t>Find </a:t>
            </a:r>
            <a:r>
              <a:rPr lang="en-US" sz="2400" dirty="0">
                <a:solidFill>
                  <a:schemeClr val="tx1"/>
                </a:solidFill>
              </a:rPr>
              <a:t>us on Facebook:</a:t>
            </a:r>
            <a:br>
              <a:rPr lang="en-US" sz="2400" dirty="0">
                <a:solidFill>
                  <a:schemeClr val="tx1"/>
                </a:solidFill>
              </a:rPr>
            </a:br>
            <a:r>
              <a:rPr lang="en-US" sz="2400" dirty="0">
                <a:solidFill>
                  <a:schemeClr val="tx1"/>
                </a:solidFill>
              </a:rPr>
              <a:t> </a:t>
            </a:r>
            <a:r>
              <a:rPr lang="en-US" sz="2400" dirty="0" smtClean="0">
                <a:solidFill>
                  <a:schemeClr val="tx1"/>
                </a:solidFill>
              </a:rPr>
              <a:t>www.facebook.com/BirthrightIsraelFoundation</a:t>
            </a:r>
            <a:r>
              <a:rPr lang="en-US" sz="2400" dirty="0">
                <a:solidFill>
                  <a:schemeClr val="tx1"/>
                </a:solidFill>
              </a:rPr>
              <a:t/>
            </a:r>
            <a:br>
              <a:rPr lang="en-US" sz="2400" dirty="0">
                <a:solidFill>
                  <a:schemeClr val="tx1"/>
                </a:solidFill>
              </a:rPr>
            </a:br>
            <a:r>
              <a:rPr lang="en-US" sz="2400" dirty="0">
                <a:solidFill>
                  <a:schemeClr val="tx1"/>
                </a:solidFill>
              </a:rPr>
              <a:t>Follow us on Twitter: @BRIFGiving</a:t>
            </a:r>
            <a:r>
              <a:rPr lang="en-US" dirty="0">
                <a:solidFill>
                  <a:schemeClr val="tx1"/>
                </a:solidFill>
              </a:rPr>
              <a:t/>
            </a:r>
            <a:br>
              <a:rPr lang="en-US" dirty="0">
                <a:solidFill>
                  <a:schemeClr val="tx1"/>
                </a:solidFill>
              </a:rPr>
            </a:br>
            <a:endParaRPr lang="en-US" sz="2200" dirty="0">
              <a:solidFill>
                <a:schemeClr val="tx1"/>
              </a:solidFill>
            </a:endParaRPr>
          </a:p>
        </p:txBody>
      </p:sp>
      <p:sp>
        <p:nvSpPr>
          <p:cNvPr id="3" name="Rectangle 2"/>
          <p:cNvSpPr/>
          <p:nvPr/>
        </p:nvSpPr>
        <p:spPr>
          <a:xfrm>
            <a:off x="240632" y="5018408"/>
            <a:ext cx="6737683" cy="5882636"/>
          </a:xfrm>
          <a:prstGeom prst="rect">
            <a:avLst/>
          </a:prstGeom>
        </p:spPr>
        <p:txBody>
          <a:bodyPr wrap="square">
            <a:spAutoFit/>
          </a:bodyPr>
          <a:lstStyle/>
          <a:p>
            <a:pPr>
              <a:lnSpc>
                <a:spcPts val="80"/>
              </a:lnSpc>
              <a:spcAft>
                <a:spcPts val="800"/>
              </a:spcAft>
            </a:pPr>
            <a:r>
              <a:rPr lang="en-US"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0000"/>
              </a:lnSpc>
              <a:spcBef>
                <a:spcPts val="0"/>
              </a:spcBef>
              <a:spcAft>
                <a:spcPts val="0"/>
              </a:spcAft>
              <a:tabLst>
                <a:tab pos="187960" algn="l"/>
              </a:tabLst>
            </a:pPr>
            <a:r>
              <a:rPr lang="en-US" sz="2000" dirty="0" smtClean="0">
                <a:solidFill>
                  <a:schemeClr val="bg1"/>
                </a:solidFill>
                <a:ea typeface="Arial" panose="020B0604020202020204" pitchFamily="34" charset="0"/>
                <a:cs typeface="Times New Roman" panose="02020603050405020304" pitchFamily="18" charset="0"/>
              </a:rPr>
              <a:t>Birthright Israel began with a bold idea – offer a free, life-changing, 10-day trip to Israel to young Jewish adults between the ages of 18 and 26—and in doing so, transform the Jewish future. Founded in 1999 by a remarkable group of committed Jewish philanthropists led by Charles Bronfman and Michael Steinhardt, Birthright Israel aims to strengthen Jewish identity, build a lasting bond with the land and people of Israel, and reinforce the solidarity of Jewish people worldwide.</a:t>
            </a:r>
            <a:endParaRPr lang="en-US" sz="2000" dirty="0" smtClean="0">
              <a:solidFill>
                <a:schemeClr val="bg1"/>
              </a:solidFill>
              <a:ea typeface="Calibri" panose="020F0502020204030204" pitchFamily="34" charset="0"/>
              <a:cs typeface="Times New Roman" panose="02020603050405020304" pitchFamily="18" charset="0"/>
            </a:endParaRPr>
          </a:p>
          <a:p>
            <a:pPr>
              <a:lnSpc>
                <a:spcPts val="550"/>
              </a:lnSpc>
              <a:spcAft>
                <a:spcPts val="800"/>
              </a:spcAft>
            </a:pPr>
            <a:r>
              <a:rPr lang="en-US" sz="2000" dirty="0" smtClean="0">
                <a:solidFill>
                  <a:schemeClr val="bg1"/>
                </a:solidFill>
                <a:ea typeface="Calibri" panose="020F0502020204030204" pitchFamily="34" charset="0"/>
                <a:cs typeface="Times New Roman" panose="02020603050405020304" pitchFamily="18" charset="0"/>
              </a:rPr>
              <a:t> </a:t>
            </a:r>
          </a:p>
          <a:p>
            <a:pPr algn="just">
              <a:spcAft>
                <a:spcPts val="800"/>
              </a:spcAft>
            </a:pPr>
            <a:r>
              <a:rPr lang="en-US" sz="2000" dirty="0" smtClean="0">
                <a:solidFill>
                  <a:schemeClr val="bg1"/>
                </a:solidFill>
                <a:ea typeface="Arial" panose="020B0604020202020204" pitchFamily="34" charset="0"/>
                <a:cs typeface="Times New Roman" panose="02020603050405020304" pitchFamily="18" charset="0"/>
              </a:rPr>
              <a:t>Birthright Israel Foundation raises the necessary funds each year to support Birthright Israel. Through partnerships with the Government of Israel, the Jewish Federations of North America, the Jewish Agency for Israel and Keren Hayesod, as well as the 35,000+ Birthright Israel Foundation donors each year, we work to ensure that Birthright Israel remains a gift to young Jewish adults for years to come.</a:t>
            </a:r>
            <a:endParaRPr lang="en-US" sz="2000" dirty="0" smtClean="0">
              <a:solidFill>
                <a:schemeClr val="bg1"/>
              </a:solidFill>
              <a:ea typeface="Calibri" panose="020F0502020204030204" pitchFamily="34" charset="0"/>
              <a:cs typeface="Times New Roman" panose="02020603050405020304" pitchFamily="18" charset="0"/>
            </a:endParaRPr>
          </a:p>
          <a:p>
            <a:pPr>
              <a:lnSpc>
                <a:spcPts val="540"/>
              </a:lnSpc>
              <a:spcAft>
                <a:spcPts val="800"/>
              </a:spcAft>
            </a:pPr>
            <a:r>
              <a:rPr lang="en-US" sz="2000" dirty="0" smtClean="0">
                <a:solidFill>
                  <a:schemeClr val="bg1"/>
                </a:solidFill>
                <a:ea typeface="Calibri" panose="020F0502020204030204" pitchFamily="34" charset="0"/>
                <a:cs typeface="Times New Roman" panose="02020603050405020304" pitchFamily="18" charset="0"/>
              </a:rPr>
              <a:t> </a:t>
            </a:r>
          </a:p>
          <a:p>
            <a:pPr algn="just">
              <a:lnSpc>
                <a:spcPct val="99000"/>
              </a:lnSpc>
              <a:spcAft>
                <a:spcPts val="800"/>
              </a:spcAft>
            </a:pPr>
            <a:r>
              <a:rPr lang="en-US" sz="2000" dirty="0" smtClean="0">
                <a:solidFill>
                  <a:schemeClr val="bg1"/>
                </a:solidFill>
                <a:ea typeface="Arial" panose="020B0604020202020204" pitchFamily="34" charset="0"/>
                <a:cs typeface="Times New Roman" panose="02020603050405020304" pitchFamily="18" charset="0"/>
              </a:rPr>
              <a:t>To date, over 650,000 young Jewish adults have received the gift of Birthright Israel.</a:t>
            </a:r>
            <a:endParaRPr lang="en-US" sz="2000" dirty="0">
              <a:solidFill>
                <a:schemeClr val="bg1"/>
              </a:solidFill>
              <a:effectLs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945" y="11372850"/>
            <a:ext cx="3914775" cy="1428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274" y="11684000"/>
            <a:ext cx="1473539" cy="965200"/>
          </a:xfrm>
          <a:prstGeom prst="rect">
            <a:avLst/>
          </a:prstGeom>
        </p:spPr>
      </p:pic>
      <p:sp>
        <p:nvSpPr>
          <p:cNvPr id="6" name="Rectangle 5"/>
          <p:cNvSpPr/>
          <p:nvPr/>
        </p:nvSpPr>
        <p:spPr>
          <a:xfrm>
            <a:off x="1828799" y="11106834"/>
            <a:ext cx="4148667" cy="646331"/>
          </a:xfrm>
          <a:prstGeom prst="rect">
            <a:avLst/>
          </a:prstGeom>
        </p:spPr>
        <p:txBody>
          <a:bodyPr wrap="square">
            <a:spAutoFit/>
          </a:bodyPr>
          <a:lstStyle/>
          <a:p>
            <a:r>
              <a:rPr lang="en-US" dirty="0" smtClean="0">
                <a:solidFill>
                  <a:schemeClr val="bg1"/>
                </a:solidFill>
                <a:hlinkClick r:id="rId4"/>
              </a:rPr>
              <a:t>www.birthrightisrael.com/foundation</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54724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3585983"/>
          </a:xfrm>
          <a:solidFill>
            <a:schemeClr val="bg2"/>
          </a:solidFill>
        </p:spPr>
        <p:txBody>
          <a:bodyPr>
            <a:noAutofit/>
          </a:bodyPr>
          <a:lstStyle/>
          <a:p>
            <a:pPr algn="ctr"/>
            <a:r>
              <a:rPr lang="en-US" b="1" dirty="0">
                <a:solidFill>
                  <a:schemeClr val="tx1"/>
                </a:solidFill>
              </a:rPr>
              <a:t>The Blue Card</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171 Madison Avenue, Suite 1405 </a:t>
            </a:r>
            <a:r>
              <a:rPr lang="en-US" sz="2400" dirty="0" smtClean="0">
                <a:solidFill>
                  <a:schemeClr val="tx1"/>
                </a:solidFill>
              </a:rPr>
              <a:t/>
            </a:r>
            <a:br>
              <a:rPr lang="en-US" sz="2400" dirty="0" smtClean="0">
                <a:solidFill>
                  <a:schemeClr val="tx1"/>
                </a:solidFill>
              </a:rPr>
            </a:br>
            <a:r>
              <a:rPr lang="en-US" sz="2400" dirty="0" smtClean="0">
                <a:solidFill>
                  <a:schemeClr val="tx1"/>
                </a:solidFill>
              </a:rPr>
              <a:t>New </a:t>
            </a:r>
            <a:r>
              <a:rPr lang="en-US" sz="2400" dirty="0">
                <a:solidFill>
                  <a:schemeClr val="tx1"/>
                </a:solidFill>
              </a:rPr>
              <a:t>York, NY 10016 </a:t>
            </a:r>
            <a:r>
              <a:rPr lang="en-US" sz="2400" dirty="0" smtClean="0">
                <a:solidFill>
                  <a:schemeClr val="tx1"/>
                </a:solidFill>
              </a:rPr>
              <a:t/>
            </a:r>
            <a:br>
              <a:rPr lang="en-US" sz="2400" dirty="0" smtClean="0">
                <a:solidFill>
                  <a:schemeClr val="tx1"/>
                </a:solidFill>
              </a:rPr>
            </a:br>
            <a:r>
              <a:rPr lang="en-US" sz="2400" dirty="0" smtClean="0">
                <a:solidFill>
                  <a:schemeClr val="tx1"/>
                </a:solidFill>
              </a:rPr>
              <a:t>Phone</a:t>
            </a:r>
            <a:r>
              <a:rPr lang="en-US" sz="2400" dirty="0">
                <a:solidFill>
                  <a:schemeClr val="tx1"/>
                </a:solidFill>
              </a:rPr>
              <a:t>: 212-239-2251</a:t>
            </a:r>
            <a:br>
              <a:rPr lang="en-US" sz="2400" dirty="0">
                <a:solidFill>
                  <a:schemeClr val="tx1"/>
                </a:solidFill>
              </a:rPr>
            </a:br>
            <a:r>
              <a:rPr lang="en-US" sz="2400" dirty="0">
                <a:solidFill>
                  <a:schemeClr val="tx1"/>
                </a:solidFill>
              </a:rPr>
              <a:t> </a:t>
            </a:r>
            <a:r>
              <a:rPr lang="en-US" sz="2400" dirty="0" smtClean="0">
                <a:solidFill>
                  <a:schemeClr val="tx1"/>
                </a:solidFill>
              </a:rPr>
              <a:t>Fax</a:t>
            </a:r>
            <a:r>
              <a:rPr lang="en-US" sz="2400" dirty="0">
                <a:solidFill>
                  <a:schemeClr val="tx1"/>
                </a:solidFill>
              </a:rPr>
              <a:t>: </a:t>
            </a:r>
            <a:r>
              <a:rPr lang="en-US" sz="2400" dirty="0" smtClean="0">
                <a:solidFill>
                  <a:schemeClr val="tx1"/>
                </a:solidFill>
              </a:rPr>
              <a:t>212-594-6881</a:t>
            </a:r>
            <a:r>
              <a:rPr lang="en-US" sz="2400" dirty="0">
                <a:solidFill>
                  <a:schemeClr val="tx1"/>
                </a:solidFill>
              </a:rPr>
              <a:t/>
            </a:r>
            <a:br>
              <a:rPr lang="en-US" sz="2400" dirty="0">
                <a:solidFill>
                  <a:schemeClr val="tx1"/>
                </a:solidFill>
              </a:rPr>
            </a:br>
            <a:r>
              <a:rPr lang="en-US" sz="2400" dirty="0">
                <a:solidFill>
                  <a:schemeClr val="tx1"/>
                </a:solidFill>
              </a:rPr>
              <a:t>Website: </a:t>
            </a:r>
            <a:r>
              <a:rPr lang="en-US" sz="2400" dirty="0" smtClean="0">
                <a:solidFill>
                  <a:schemeClr val="tx1"/>
                </a:solidFill>
              </a:rPr>
              <a:t>www.bluecardfund.org</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info@bluecardfund.org</a:t>
            </a:r>
            <a:r>
              <a:rPr lang="en-US" sz="2400" dirty="0">
                <a:solidFill>
                  <a:schemeClr val="tx1"/>
                </a:solidFill>
              </a:rPr>
              <a:t/>
            </a:r>
            <a:br>
              <a:rPr lang="en-US" sz="2400" dirty="0">
                <a:solidFill>
                  <a:schemeClr val="tx1"/>
                </a:solidFill>
              </a:rPr>
            </a:br>
            <a:r>
              <a:rPr lang="en-US" sz="2400" dirty="0">
                <a:solidFill>
                  <a:schemeClr val="tx1"/>
                </a:solidFill>
              </a:rPr>
              <a:t>Executive Director: Masha Pearl</a:t>
            </a:r>
          </a:p>
        </p:txBody>
      </p:sp>
      <p:sp>
        <p:nvSpPr>
          <p:cNvPr id="3" name="Rectangle 2"/>
          <p:cNvSpPr/>
          <p:nvPr/>
        </p:nvSpPr>
        <p:spPr>
          <a:xfrm>
            <a:off x="1375833" y="12432268"/>
            <a:ext cx="4639733"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371475" y="4589686"/>
            <a:ext cx="6724650" cy="5632311"/>
          </a:xfrm>
          <a:prstGeom prst="rect">
            <a:avLst/>
          </a:prstGeom>
        </p:spPr>
        <p:txBody>
          <a:bodyPr wrap="square">
            <a:spAutoFit/>
          </a:bodyPr>
          <a:lstStyle/>
          <a:p>
            <a:pPr algn="just"/>
            <a:r>
              <a:rPr lang="en-US" sz="2000" dirty="0">
                <a:solidFill>
                  <a:schemeClr val="bg1"/>
                </a:solidFill>
                <a:ea typeface="Arial" panose="020B0604020202020204" pitchFamily="34" charset="0"/>
              </a:rPr>
              <a:t>The Blue Card, a national non-profit organization, is dedicated to providing financial assistance to needy Holocaust survivors in the United States. It provides both long-term ongoing support as well as emergency grants for the basic human needs. Help is given in the form of cash grants issued directly to the client or to the provider of vital goods and services. The grants are made for health care, dental care, crisis and ongoing psychotherapy, health insurance, prescription drugs, personal emergency response system, housing, transportation, food and various one-time emergencies. Approximately half of all those we serve received monthly grants all year round.</a:t>
            </a:r>
            <a:endParaRPr lang="en-US" sz="2000" dirty="0">
              <a:solidFill>
                <a:schemeClr val="bg1"/>
              </a:solidFill>
              <a:ea typeface="Times New Roman" panose="02020603050405020304" pitchFamily="18" charset="0"/>
            </a:endParaRPr>
          </a:p>
          <a:p>
            <a:r>
              <a:rPr lang="en-US" sz="2000" dirty="0">
                <a:solidFill>
                  <a:schemeClr val="bg1"/>
                </a:solidFill>
                <a:ea typeface="Times New Roman" panose="02020603050405020304" pitchFamily="18" charset="0"/>
              </a:rPr>
              <a:t> </a:t>
            </a:r>
          </a:p>
          <a:p>
            <a:pPr algn="just"/>
            <a:r>
              <a:rPr lang="en-US" sz="2000" dirty="0">
                <a:solidFill>
                  <a:schemeClr val="bg1"/>
                </a:solidFill>
                <a:ea typeface="Arial" panose="020B0604020202020204" pitchFamily="34" charset="0"/>
              </a:rPr>
              <a:t>The Blue Card serves over 2,000 needy Holocaust survivors on an ongoing basis. We have been serving this special group since 1939 and we are known to all social service agencies across the United States. We are the only agency that provides continuous, ongoing, support for medical care, rent subsidies, food and other basic needs.</a:t>
            </a:r>
            <a:endParaRPr lang="en-US" sz="2000" dirty="0">
              <a:solidFill>
                <a:schemeClr val="bg1"/>
              </a:solidFill>
              <a:effectLst/>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319" y="10801350"/>
            <a:ext cx="1528762" cy="1528762"/>
          </a:xfrm>
          <a:prstGeom prst="rect">
            <a:avLst/>
          </a:prstGeom>
        </p:spPr>
      </p:pic>
      <p:sp>
        <p:nvSpPr>
          <p:cNvPr id="6" name="Rectangle 5"/>
          <p:cNvSpPr/>
          <p:nvPr/>
        </p:nvSpPr>
        <p:spPr>
          <a:xfrm>
            <a:off x="2503867" y="10426184"/>
            <a:ext cx="2383666" cy="646331"/>
          </a:xfrm>
          <a:prstGeom prst="rect">
            <a:avLst/>
          </a:prstGeom>
        </p:spPr>
        <p:txBody>
          <a:bodyPr wrap="none">
            <a:spAutoFit/>
          </a:bodyPr>
          <a:lstStyle/>
          <a:p>
            <a:r>
              <a:rPr lang="en-US" dirty="0" smtClean="0">
                <a:solidFill>
                  <a:schemeClr val="bg1"/>
                </a:solidFill>
                <a:hlinkClick r:id="rId3"/>
              </a:rPr>
              <a:t>www.bluecardfund.org</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727249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cs typeface="Arial" panose="020B0604020202020204" pitchFamily="34" charset="0"/>
              </a:rPr>
              <a:t>Bronx Jewish Community</a:t>
            </a:r>
            <a:r>
              <a:rPr lang="en-US" dirty="0">
                <a:solidFill>
                  <a:schemeClr val="tx1"/>
                </a:solidFill>
                <a:cs typeface="Arial" panose="020B0604020202020204" pitchFamily="34" charset="0"/>
              </a:rPr>
              <a:t> </a:t>
            </a:r>
            <a:r>
              <a:rPr lang="en-US" b="1" dirty="0">
                <a:solidFill>
                  <a:schemeClr val="tx1"/>
                </a:solidFill>
                <a:cs typeface="Arial" panose="020B0604020202020204" pitchFamily="34" charset="0"/>
              </a:rPr>
              <a:t>Council, Inc.</a:t>
            </a:r>
            <a:r>
              <a:rPr lang="en-US" sz="2400" dirty="0">
                <a:solidFill>
                  <a:schemeClr val="tx1"/>
                </a:solidFill>
                <a:cs typeface="Arial" panose="020B0604020202020204" pitchFamily="34" charset="0"/>
              </a:rPr>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2930 Wallace Avenue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Bronx</a:t>
            </a:r>
            <a:r>
              <a:rPr lang="en-US" sz="2400" dirty="0">
                <a:solidFill>
                  <a:schemeClr val="tx1"/>
                </a:solidFill>
                <a:cs typeface="Arial" panose="020B0604020202020204" pitchFamily="34" charset="0"/>
              </a:rPr>
              <a:t>, NY </a:t>
            </a:r>
            <a:r>
              <a:rPr lang="en-US" sz="2400" dirty="0" smtClean="0">
                <a:solidFill>
                  <a:schemeClr val="tx1"/>
                </a:solidFill>
                <a:cs typeface="Arial" panose="020B0604020202020204" pitchFamily="34" charset="0"/>
              </a:rPr>
              <a:t>10467-8404</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 </a:t>
            </a:r>
            <a:r>
              <a:rPr lang="en-US" sz="2400" dirty="0">
                <a:solidFill>
                  <a:schemeClr val="tx1"/>
                </a:solidFill>
                <a:cs typeface="Arial" panose="020B0604020202020204" pitchFamily="34" charset="0"/>
              </a:rPr>
              <a:t>Phone: 718-652-5500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Fax</a:t>
            </a:r>
            <a:r>
              <a:rPr lang="en-US" sz="2400" dirty="0">
                <a:solidFill>
                  <a:schemeClr val="tx1"/>
                </a:solidFill>
                <a:cs typeface="Arial" panose="020B0604020202020204" pitchFamily="34" charset="0"/>
              </a:rPr>
              <a:t>: 718-798-2398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Website:</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E-Mail</a:t>
            </a:r>
            <a:r>
              <a:rPr lang="en-US" sz="2400" dirty="0">
                <a:solidFill>
                  <a:schemeClr val="tx1"/>
                </a:solidFill>
                <a:cs typeface="Arial" panose="020B0604020202020204" pitchFamily="34" charset="0"/>
              </a:rPr>
              <a:t>: info@bjcconline.org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Executive </a:t>
            </a:r>
            <a:r>
              <a:rPr lang="en-US" sz="2400" dirty="0">
                <a:solidFill>
                  <a:schemeClr val="tx1"/>
                </a:solidFill>
                <a:cs typeface="Arial" panose="020B0604020202020204" pitchFamily="34" charset="0"/>
              </a:rPr>
              <a:t>Vice President: Brad Silver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Director </a:t>
            </a:r>
            <a:r>
              <a:rPr lang="en-US" sz="2400" dirty="0">
                <a:solidFill>
                  <a:schemeClr val="tx1"/>
                </a:solidFill>
                <a:cs typeface="Arial" panose="020B0604020202020204" pitchFamily="34" charset="0"/>
              </a:rPr>
              <a:t>of Volunteers: Niti Minkove</a:t>
            </a:r>
          </a:p>
        </p:txBody>
      </p:sp>
      <p:sp>
        <p:nvSpPr>
          <p:cNvPr id="3" name="Rectangle 2"/>
          <p:cNvSpPr/>
          <p:nvPr/>
        </p:nvSpPr>
        <p:spPr>
          <a:xfrm>
            <a:off x="388307" y="5221619"/>
            <a:ext cx="6450904" cy="5324535"/>
          </a:xfrm>
          <a:prstGeom prst="rect">
            <a:avLst/>
          </a:prstGeom>
        </p:spPr>
        <p:txBody>
          <a:bodyPr wrap="square">
            <a:spAutoFit/>
          </a:bodyPr>
          <a:lstStyle/>
          <a:p>
            <a:pPr algn="just"/>
            <a:r>
              <a:rPr lang="en-US" sz="2000" dirty="0">
                <a:solidFill>
                  <a:srgbClr val="000000"/>
                </a:solidFill>
                <a:ea typeface="Times New Roman" panose="02020603050405020304" pitchFamily="18" charset="0"/>
              </a:rPr>
              <a:t>The mission of Bronx Jewish Community Council is to provide enhanced quality of life to the residents of the Bronx by offering services, support, and connections to resources that help people continue living comfortably and safely in their homes and communities. Founded in 1972 as an outgrowth of the anti-poverty movement, BJCC’s strengths are in addressing the needs of the older adult population and in providing concrete social services that help individuals and the community obtain and retain the resources they need to live happier, healthier lives. Services range from case management, crisis intervention, anti-eviction services, benefits and entitlements counseling, and emergency food assistance to referrals, advocacy, health promotion, outreach, and community cultural events. BJCC operates a licensed home care services program. BJCC provides many short term and long term volunteer service opportunities for the Westchester Jewish community</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310" y="11010063"/>
            <a:ext cx="2604889" cy="1667129"/>
          </a:xfrm>
          <a:prstGeom prst="rect">
            <a:avLst/>
          </a:prstGeom>
        </p:spPr>
      </p:pic>
      <p:sp>
        <p:nvSpPr>
          <p:cNvPr id="5" name="Rectangle 4"/>
          <p:cNvSpPr/>
          <p:nvPr/>
        </p:nvSpPr>
        <p:spPr>
          <a:xfrm>
            <a:off x="2539685" y="10686535"/>
            <a:ext cx="2159630" cy="646331"/>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hlinkClick r:id="rId3"/>
              </a:rPr>
              <a:t>www.bjcconline.org</a:t>
            </a:r>
            <a:endParaRPr lang="en-US" dirty="0" smtClean="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6495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3453190"/>
          </a:xfrm>
          <a:solidFill>
            <a:schemeClr val="bg2"/>
          </a:solidFill>
        </p:spPr>
        <p:txBody>
          <a:bodyPr>
            <a:normAutofit/>
          </a:bodyPr>
          <a:lstStyle/>
          <a:p>
            <a:pPr algn="ctr"/>
            <a:r>
              <a:rPr lang="en-US" b="1" dirty="0">
                <a:solidFill>
                  <a:schemeClr val="tx1"/>
                </a:solidFill>
                <a:latin typeface="Calibri" panose="020F0502020204030204" pitchFamily="34" charset="0"/>
                <a:cs typeface="Calibri" panose="020F0502020204030204" pitchFamily="34" charset="0"/>
              </a:rPr>
              <a:t>Academy for Jewish Religion</a:t>
            </a:r>
            <a:r>
              <a:rPr lang="en-US" sz="2400" dirty="0">
                <a:solidFill>
                  <a:schemeClr val="tx1"/>
                </a:solidFill>
                <a:latin typeface="Calibri" panose="020F0502020204030204" pitchFamily="34" charset="0"/>
                <a:cs typeface="Calibri" panose="020F0502020204030204" pitchFamily="34" charset="0"/>
              </a:rPr>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28 Wells </a:t>
            </a:r>
            <a:r>
              <a:rPr lang="en-US" sz="2400" dirty="0" smtClean="0">
                <a:solidFill>
                  <a:schemeClr val="tx1"/>
                </a:solidFill>
                <a:latin typeface="Calibri" panose="020F0502020204030204" pitchFamily="34" charset="0"/>
                <a:cs typeface="Calibri" panose="020F0502020204030204" pitchFamily="34" charset="0"/>
              </a:rPr>
              <a:t>Avenue</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Yonkers, NY 10701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Phone</a:t>
            </a:r>
            <a:r>
              <a:rPr lang="en-US" sz="2400" dirty="0">
                <a:solidFill>
                  <a:schemeClr val="tx1"/>
                </a:solidFill>
                <a:latin typeface="Calibri" panose="020F0502020204030204" pitchFamily="34" charset="0"/>
                <a:cs typeface="Calibri" panose="020F0502020204030204" pitchFamily="34" charset="0"/>
              </a:rPr>
              <a:t>: 914-709-0900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Fax</a:t>
            </a:r>
            <a:r>
              <a:rPr lang="en-US" sz="2400" dirty="0">
                <a:solidFill>
                  <a:schemeClr val="tx1"/>
                </a:solidFill>
                <a:latin typeface="Calibri" panose="020F0502020204030204" pitchFamily="34" charset="0"/>
                <a:cs typeface="Calibri" panose="020F0502020204030204" pitchFamily="34" charset="0"/>
              </a:rPr>
              <a:t>: 914-709-0901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Website</a:t>
            </a:r>
            <a:r>
              <a:rPr lang="en-US" sz="2400" dirty="0">
                <a:solidFill>
                  <a:schemeClr val="tx1"/>
                </a:solidFill>
                <a:latin typeface="Calibri" panose="020F0502020204030204" pitchFamily="34" charset="0"/>
                <a:cs typeface="Calibri" panose="020F0502020204030204" pitchFamily="34" charset="0"/>
              </a:rPr>
              <a:t>: ajrsem.org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E-Mail</a:t>
            </a:r>
            <a:r>
              <a:rPr lang="en-US" sz="2400" dirty="0">
                <a:solidFill>
                  <a:schemeClr val="tx1"/>
                </a:solidFill>
                <a:latin typeface="Calibri" panose="020F0502020204030204" pitchFamily="34" charset="0"/>
                <a:cs typeface="Calibri" panose="020F0502020204030204" pitchFamily="34" charset="0"/>
              </a:rPr>
              <a:t>: </a:t>
            </a:r>
            <a:r>
              <a:rPr lang="en-US" sz="2400" dirty="0" smtClean="0">
                <a:solidFill>
                  <a:schemeClr val="tx1"/>
                </a:solidFill>
                <a:latin typeface="Calibri" panose="020F0502020204030204" pitchFamily="34" charset="0"/>
                <a:cs typeface="Calibri" panose="020F0502020204030204" pitchFamily="34" charset="0"/>
              </a:rPr>
              <a:t>info@ajrsem.org</a:t>
            </a:r>
            <a:r>
              <a:rPr lang="en-US" sz="2400" dirty="0">
                <a:solidFill>
                  <a:schemeClr val="tx1"/>
                </a:solidFill>
                <a:latin typeface="Calibri" panose="020F0502020204030204" pitchFamily="34" charset="0"/>
                <a:cs typeface="Calibri" panose="020F0502020204030204" pitchFamily="34" charset="0"/>
              </a:rPr>
              <a:t>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Executive Vice President and Academic </a:t>
            </a:r>
            <a:r>
              <a:rPr lang="en-US" sz="2400" dirty="0" smtClean="0">
                <a:solidFill>
                  <a:schemeClr val="tx1"/>
                </a:solidFill>
                <a:latin typeface="Calibri" panose="020F0502020204030204" pitchFamily="34" charset="0"/>
                <a:cs typeface="Calibri" panose="020F0502020204030204" pitchFamily="34" charset="0"/>
              </a:rPr>
              <a:t>Dean:      </a:t>
            </a:r>
            <a:r>
              <a:rPr lang="en-US" sz="2400" dirty="0">
                <a:solidFill>
                  <a:schemeClr val="tx1"/>
                </a:solidFill>
                <a:latin typeface="Calibri" panose="020F0502020204030204" pitchFamily="34" charset="0"/>
                <a:cs typeface="Calibri" panose="020F0502020204030204" pitchFamily="34" charset="0"/>
              </a:rPr>
              <a:t>Dr. Ora Horn Prouser</a:t>
            </a:r>
          </a:p>
        </p:txBody>
      </p:sp>
      <p:sp>
        <p:nvSpPr>
          <p:cNvPr id="3" name="TextBox 2"/>
          <p:cNvSpPr txBox="1"/>
          <p:nvPr/>
        </p:nvSpPr>
        <p:spPr>
          <a:xfrm>
            <a:off x="397933" y="12296801"/>
            <a:ext cx="6671733" cy="369332"/>
          </a:xfrm>
          <a:prstGeom prst="rect">
            <a:avLst/>
          </a:prstGeom>
          <a:noFill/>
        </p:spPr>
        <p:txBody>
          <a:bodyPr wrap="square" rtlCol="0">
            <a:spAutoFit/>
          </a:bodyPr>
          <a:lstStyle/>
          <a:p>
            <a:pPr algn="ctr"/>
            <a:r>
              <a:rPr lang="en-US" i="1" dirty="0" smtClean="0">
                <a:solidFill>
                  <a:srgbClr val="FF0000"/>
                </a:solidFill>
              </a:rPr>
              <a:t>Last updated in 2019-2021 Connect-ory </a:t>
            </a:r>
            <a:endParaRPr lang="en-US" i="1" dirty="0">
              <a:solidFill>
                <a:srgbClr val="FF0000"/>
              </a:solidFill>
            </a:endParaRPr>
          </a:p>
        </p:txBody>
      </p:sp>
      <p:sp>
        <p:nvSpPr>
          <p:cNvPr id="4" name="Rectangle 3"/>
          <p:cNvSpPr/>
          <p:nvPr/>
        </p:nvSpPr>
        <p:spPr>
          <a:xfrm>
            <a:off x="359834" y="4464220"/>
            <a:ext cx="6502400" cy="6017417"/>
          </a:xfrm>
          <a:prstGeom prst="rect">
            <a:avLst/>
          </a:prstGeom>
        </p:spPr>
        <p:txBody>
          <a:bodyPr wrap="square">
            <a:spAutoFit/>
          </a:bodyPr>
          <a:lstStyle/>
          <a:p>
            <a:pPr algn="just">
              <a:lnSpc>
                <a:spcPts val="2100"/>
              </a:lnSpc>
            </a:pP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Established in 1956, the Academy for Jewish Religion was the first multi-denominational seminary preparing rabbis and cantors in the Jewish world. AJR’s program includes an MA in Jewish Studies, providing a graduate degree where students can learn in a pluralistic environment, preparing them to serve the post-denominational Jewish community. We also run a special program enabling cantors to earn rabbinic ordination. Our teachings respectfully span the full spectrum of Judaism, training rabbis and cantors as equal partners in the spiritual leadership of the Jewish people. Our students come from all walks of Jewish life. Many enter our program with substantial life and career experience. Our graduates and students serve affiliated and non-affiliated congregations in North America and around the world.</a:t>
            </a: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nSpc>
                <a:spcPts val="2100"/>
              </a:lnSpc>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p>
          <a:p>
            <a:pPr algn="just">
              <a:lnSpc>
                <a:spcPts val="2100"/>
              </a:lnSpc>
            </a:pP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The Academy prepares men and women to serve the Jewish community as congregational spiritual leaders, chaplains, educators, and professionals in Jewish social and communal organizations. We welcome, without regard to race, age, gender, identity, or sexual orientation, exceptional students who commit themselves to the highest ideals of devotion to God, Torah, and Israel.</a:t>
            </a:r>
            <a:endParaRPr lang="en-US"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399" y="11225807"/>
            <a:ext cx="2070100" cy="1002705"/>
          </a:xfrm>
          <a:prstGeom prst="rect">
            <a:avLst/>
          </a:prstGeom>
        </p:spPr>
      </p:pic>
      <p:sp>
        <p:nvSpPr>
          <p:cNvPr id="6" name="Rectangle 5"/>
          <p:cNvSpPr/>
          <p:nvPr/>
        </p:nvSpPr>
        <p:spPr>
          <a:xfrm>
            <a:off x="2661648" y="10568001"/>
            <a:ext cx="1763303" cy="646331"/>
          </a:xfrm>
          <a:prstGeom prst="rect">
            <a:avLst/>
          </a:prstGeom>
        </p:spPr>
        <p:txBody>
          <a:bodyPr wrap="none">
            <a:spAutoFit/>
          </a:bodyPr>
          <a:lstStyle/>
          <a:p>
            <a:r>
              <a:rPr lang="en-US" dirty="0" smtClean="0">
                <a:solidFill>
                  <a:schemeClr val="bg1"/>
                </a:solidFill>
                <a:hlinkClick r:id="rId3"/>
              </a:rPr>
              <a:t>www.ajrsem.org</a:t>
            </a:r>
            <a:endParaRPr lang="en-US" dirty="0" smtClean="0">
              <a:solidFill>
                <a:schemeClr val="bg1"/>
              </a:solidFill>
            </a:endParaRPr>
          </a:p>
          <a:p>
            <a:r>
              <a:rPr lang="en-US" dirty="0" smtClean="0">
                <a:solidFill>
                  <a:schemeClr val="bg1"/>
                </a:solidFill>
              </a:rPr>
              <a:t> </a:t>
            </a:r>
          </a:p>
        </p:txBody>
      </p:sp>
    </p:spTree>
    <p:extLst>
      <p:ext uri="{BB962C8B-B14F-4D97-AF65-F5344CB8AC3E}">
        <p14:creationId xmlns:p14="http://schemas.microsoft.com/office/powerpoint/2010/main" val="2026183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96291"/>
            <a:ext cx="7315200" cy="4519990"/>
          </a:xfrm>
          <a:solidFill>
            <a:schemeClr val="bg2"/>
          </a:solidFill>
        </p:spPr>
        <p:txBody>
          <a:bodyPr>
            <a:normAutofit fontScale="90000"/>
          </a:bodyPr>
          <a:lstStyle/>
          <a:p>
            <a:pPr algn="ctr">
              <a:lnSpc>
                <a:spcPct val="100000"/>
              </a:lnSpc>
            </a:pPr>
            <a:r>
              <a:rPr lang="en-US" sz="2200" b="1" dirty="0">
                <a:solidFill>
                  <a:schemeClr val="tx1"/>
                </a:solidFill>
                <a:cs typeface="Arial" panose="020B0604020202020204" pitchFamily="34" charset="0"/>
              </a:rPr>
              <a:t/>
            </a:r>
            <a:br>
              <a:rPr lang="en-US" sz="2200" b="1" dirty="0">
                <a:solidFill>
                  <a:schemeClr val="tx1"/>
                </a:solidFill>
                <a:cs typeface="Arial" panose="020B0604020202020204" pitchFamily="34" charset="0"/>
              </a:rPr>
            </a:br>
            <a:r>
              <a:rPr lang="en-US" sz="3600" b="1" dirty="0" smtClean="0">
                <a:solidFill>
                  <a:schemeClr val="tx1"/>
                </a:solidFill>
                <a:cs typeface="Arial" panose="020B0604020202020204" pitchFamily="34" charset="0"/>
              </a:rPr>
              <a:t>Camp </a:t>
            </a:r>
            <a:r>
              <a:rPr lang="en-US" sz="3600" b="1" dirty="0">
                <a:solidFill>
                  <a:schemeClr val="tx1"/>
                </a:solidFill>
                <a:cs typeface="Arial" panose="020B0604020202020204" pitchFamily="34" charset="0"/>
              </a:rPr>
              <a:t>Zeke</a:t>
            </a:r>
            <a:r>
              <a:rPr lang="en-US" sz="2200" dirty="0">
                <a:solidFill>
                  <a:schemeClr val="tx1"/>
                </a:solidFill>
                <a:cs typeface="Arial" panose="020B0604020202020204" pitchFamily="34" charset="0"/>
              </a:rPr>
              <a:t/>
            </a:r>
            <a:br>
              <a:rPr lang="en-US" sz="2200" dirty="0">
                <a:solidFill>
                  <a:schemeClr val="tx1"/>
                </a:solidFill>
                <a:cs typeface="Arial" panose="020B0604020202020204" pitchFamily="34" charset="0"/>
              </a:rPr>
            </a:br>
            <a:r>
              <a:rPr lang="en-US" sz="2200" dirty="0">
                <a:solidFill>
                  <a:schemeClr val="tx1"/>
                </a:solidFill>
                <a:cs typeface="Arial" panose="020B0604020202020204" pitchFamily="34" charset="0"/>
              </a:rPr>
              <a:t> </a:t>
            </a:r>
            <a:r>
              <a:rPr lang="en-US" sz="2200" dirty="0" smtClean="0">
                <a:solidFill>
                  <a:schemeClr val="tx1"/>
                </a:solidFill>
                <a:cs typeface="Arial" panose="020B0604020202020204" pitchFamily="34" charset="0"/>
              </a:rPr>
              <a:t/>
            </a:r>
            <a:br>
              <a:rPr lang="en-US" sz="2200" dirty="0" smtClean="0">
                <a:solidFill>
                  <a:schemeClr val="tx1"/>
                </a:solidFill>
                <a:cs typeface="Arial" panose="020B0604020202020204" pitchFamily="34" charset="0"/>
              </a:rPr>
            </a:br>
            <a:r>
              <a:rPr lang="en-US" sz="2700" u="sng" dirty="0" smtClean="0">
                <a:solidFill>
                  <a:schemeClr val="tx1"/>
                </a:solidFill>
                <a:cs typeface="Arial" panose="020B0604020202020204" pitchFamily="34" charset="0"/>
              </a:rPr>
              <a:t>Winter </a:t>
            </a:r>
            <a:r>
              <a:rPr lang="en-US" sz="2700" u="sng" dirty="0">
                <a:solidFill>
                  <a:schemeClr val="tx1"/>
                </a:solidFill>
                <a:cs typeface="Arial" panose="020B0604020202020204" pitchFamily="34" charset="0"/>
              </a:rPr>
              <a:t>Address</a:t>
            </a:r>
            <a:r>
              <a:rPr lang="en-US" sz="2700" dirty="0">
                <a:solidFill>
                  <a:schemeClr val="tx1"/>
                </a:solidFill>
                <a:cs typeface="Arial" panose="020B0604020202020204" pitchFamily="34" charset="0"/>
              </a:rPr>
              <a:t/>
            </a:r>
            <a:br>
              <a:rPr lang="en-US" sz="2700" dirty="0">
                <a:solidFill>
                  <a:schemeClr val="tx1"/>
                </a:solidFill>
                <a:cs typeface="Arial" panose="020B0604020202020204" pitchFamily="34" charset="0"/>
              </a:rPr>
            </a:br>
            <a:r>
              <a:rPr lang="en-US" sz="2700" dirty="0" smtClean="0">
                <a:solidFill>
                  <a:schemeClr val="tx1"/>
                </a:solidFill>
                <a:cs typeface="Arial" panose="020B0604020202020204" pitchFamily="34" charset="0"/>
              </a:rPr>
              <a:t>322 </a:t>
            </a:r>
            <a:r>
              <a:rPr lang="en-US" sz="2700" dirty="0">
                <a:solidFill>
                  <a:schemeClr val="tx1"/>
                </a:solidFill>
                <a:cs typeface="Arial" panose="020B0604020202020204" pitchFamily="34" charset="0"/>
              </a:rPr>
              <a:t>Highland Road</a:t>
            </a:r>
            <a:br>
              <a:rPr lang="en-US" sz="2700" dirty="0">
                <a:solidFill>
                  <a:schemeClr val="tx1"/>
                </a:solidFill>
                <a:cs typeface="Arial" panose="020B0604020202020204" pitchFamily="34" charset="0"/>
              </a:rPr>
            </a:br>
            <a:r>
              <a:rPr lang="en-US" sz="2700" dirty="0" smtClean="0">
                <a:solidFill>
                  <a:schemeClr val="tx1"/>
                </a:solidFill>
                <a:cs typeface="Arial" panose="020B0604020202020204" pitchFamily="34" charset="0"/>
              </a:rPr>
              <a:t>Rye</a:t>
            </a:r>
            <a:r>
              <a:rPr lang="en-US" sz="2700" dirty="0">
                <a:solidFill>
                  <a:schemeClr val="tx1"/>
                </a:solidFill>
                <a:cs typeface="Arial" panose="020B0604020202020204" pitchFamily="34" charset="0"/>
              </a:rPr>
              <a:t>, NY </a:t>
            </a:r>
            <a:r>
              <a:rPr lang="en-US" sz="2700" dirty="0" smtClean="0">
                <a:solidFill>
                  <a:schemeClr val="tx1"/>
                </a:solidFill>
                <a:cs typeface="Arial" panose="020B0604020202020204" pitchFamily="34" charset="0"/>
              </a:rPr>
              <a:t>10580</a:t>
            </a:r>
            <a:r>
              <a:rPr lang="en-US" sz="2700" dirty="0">
                <a:solidFill>
                  <a:schemeClr val="tx1"/>
                </a:solidFill>
                <a:cs typeface="Arial" panose="020B0604020202020204" pitchFamily="34" charset="0"/>
              </a:rPr>
              <a:t/>
            </a:r>
            <a:br>
              <a:rPr lang="en-US" sz="2700" dirty="0">
                <a:solidFill>
                  <a:schemeClr val="tx1"/>
                </a:solidFill>
                <a:cs typeface="Arial" panose="020B0604020202020204" pitchFamily="34" charset="0"/>
              </a:rPr>
            </a:br>
            <a:r>
              <a:rPr lang="en-US" sz="2700" u="sng" dirty="0">
                <a:solidFill>
                  <a:schemeClr val="tx1"/>
                </a:solidFill>
                <a:cs typeface="Arial" panose="020B0604020202020204" pitchFamily="34" charset="0"/>
              </a:rPr>
              <a:t>Summer Address</a:t>
            </a:r>
            <a:r>
              <a:rPr lang="en-US" sz="2700" dirty="0">
                <a:solidFill>
                  <a:schemeClr val="tx1"/>
                </a:solidFill>
                <a:cs typeface="Arial" panose="020B0604020202020204" pitchFamily="34" charset="0"/>
              </a:rPr>
              <a:t/>
            </a:r>
            <a:br>
              <a:rPr lang="en-US" sz="2700" dirty="0">
                <a:solidFill>
                  <a:schemeClr val="tx1"/>
                </a:solidFill>
                <a:cs typeface="Arial" panose="020B0604020202020204" pitchFamily="34" charset="0"/>
              </a:rPr>
            </a:br>
            <a:r>
              <a:rPr lang="en-US" sz="2700" dirty="0" smtClean="0">
                <a:solidFill>
                  <a:schemeClr val="tx1"/>
                </a:solidFill>
                <a:cs typeface="Arial" panose="020B0604020202020204" pitchFamily="34" charset="0"/>
              </a:rPr>
              <a:t>31 </a:t>
            </a:r>
            <a:r>
              <a:rPr lang="en-US" sz="2700" dirty="0">
                <a:solidFill>
                  <a:schemeClr val="tx1"/>
                </a:solidFill>
                <a:cs typeface="Arial" panose="020B0604020202020204" pitchFamily="34" charset="0"/>
              </a:rPr>
              <a:t>Barry Watson Way</a:t>
            </a:r>
            <a:br>
              <a:rPr lang="en-US" sz="2700" dirty="0">
                <a:solidFill>
                  <a:schemeClr val="tx1"/>
                </a:solidFill>
                <a:cs typeface="Arial" panose="020B0604020202020204" pitchFamily="34" charset="0"/>
              </a:rPr>
            </a:br>
            <a:r>
              <a:rPr lang="en-US" sz="2700" dirty="0" smtClean="0">
                <a:solidFill>
                  <a:schemeClr val="tx1"/>
                </a:solidFill>
                <a:cs typeface="Arial" panose="020B0604020202020204" pitchFamily="34" charset="0"/>
              </a:rPr>
              <a:t>Lakewood</a:t>
            </a:r>
            <a:r>
              <a:rPr lang="en-US" sz="2700" dirty="0">
                <a:solidFill>
                  <a:schemeClr val="tx1"/>
                </a:solidFill>
                <a:cs typeface="Arial" panose="020B0604020202020204" pitchFamily="34" charset="0"/>
              </a:rPr>
              <a:t>, PA 18439</a:t>
            </a:r>
            <a:br>
              <a:rPr lang="en-US" sz="2700" dirty="0">
                <a:solidFill>
                  <a:schemeClr val="tx1"/>
                </a:solidFill>
                <a:cs typeface="Arial" panose="020B0604020202020204" pitchFamily="34" charset="0"/>
              </a:rPr>
            </a:br>
            <a:r>
              <a:rPr lang="en-US" sz="2700" dirty="0" smtClean="0">
                <a:solidFill>
                  <a:schemeClr val="tx1"/>
                </a:solidFill>
                <a:cs typeface="Arial" panose="020B0604020202020204" pitchFamily="34" charset="0"/>
              </a:rPr>
              <a:t>Phone</a:t>
            </a:r>
            <a:r>
              <a:rPr lang="en-US" sz="2700" dirty="0">
                <a:solidFill>
                  <a:schemeClr val="tx1"/>
                </a:solidFill>
                <a:cs typeface="Arial" panose="020B0604020202020204" pitchFamily="34" charset="0"/>
              </a:rPr>
              <a:t>: 212-913-9783</a:t>
            </a:r>
            <a:br>
              <a:rPr lang="en-US" sz="2700" dirty="0">
                <a:solidFill>
                  <a:schemeClr val="tx1"/>
                </a:solidFill>
                <a:cs typeface="Arial" panose="020B0604020202020204" pitchFamily="34" charset="0"/>
              </a:rPr>
            </a:br>
            <a:r>
              <a:rPr lang="en-US" sz="2700" dirty="0" smtClean="0">
                <a:solidFill>
                  <a:schemeClr val="tx1"/>
                </a:solidFill>
                <a:cs typeface="Arial" panose="020B0604020202020204" pitchFamily="34" charset="0"/>
              </a:rPr>
              <a:t>Executive </a:t>
            </a:r>
            <a:r>
              <a:rPr lang="en-US" sz="2700" dirty="0">
                <a:solidFill>
                  <a:schemeClr val="tx1"/>
                </a:solidFill>
                <a:cs typeface="Arial" panose="020B0604020202020204" pitchFamily="34" charset="0"/>
              </a:rPr>
              <a:t>Director: Isaac Mamaysky</a:t>
            </a:r>
            <a:br>
              <a:rPr lang="en-US" sz="2700" dirty="0">
                <a:solidFill>
                  <a:schemeClr val="tx1"/>
                </a:solidFill>
                <a:cs typeface="Arial" panose="020B0604020202020204" pitchFamily="34" charset="0"/>
              </a:rPr>
            </a:br>
            <a:r>
              <a:rPr lang="en-US" sz="2700" dirty="0" smtClean="0">
                <a:solidFill>
                  <a:schemeClr val="tx1"/>
                </a:solidFill>
                <a:cs typeface="Arial" panose="020B0604020202020204" pitchFamily="34" charset="0"/>
              </a:rPr>
              <a:t>Website:</a:t>
            </a:r>
            <a:r>
              <a:rPr lang="en-US" sz="2700" dirty="0">
                <a:solidFill>
                  <a:schemeClr val="tx1"/>
                </a:solidFill>
                <a:cs typeface="Arial" panose="020B0604020202020204" pitchFamily="34" charset="0"/>
              </a:rPr>
              <a:t/>
            </a:r>
            <a:br>
              <a:rPr lang="en-US" sz="2700" dirty="0">
                <a:solidFill>
                  <a:schemeClr val="tx1"/>
                </a:solidFill>
                <a:cs typeface="Arial" panose="020B0604020202020204" pitchFamily="34" charset="0"/>
              </a:rPr>
            </a:br>
            <a:r>
              <a:rPr lang="en-US" sz="2700" dirty="0" smtClean="0">
                <a:solidFill>
                  <a:schemeClr val="tx1"/>
                </a:solidFill>
                <a:cs typeface="Arial" panose="020B0604020202020204" pitchFamily="34" charset="0"/>
              </a:rPr>
              <a:t>E-Mail</a:t>
            </a:r>
            <a:r>
              <a:rPr lang="en-US" sz="2700" dirty="0">
                <a:solidFill>
                  <a:schemeClr val="tx1"/>
                </a:solidFill>
                <a:cs typeface="Arial" panose="020B0604020202020204" pitchFamily="34" charset="0"/>
              </a:rPr>
              <a:t>: isaac@campzeke.org</a:t>
            </a:r>
            <a:r>
              <a:rPr lang="en-US" dirty="0"/>
              <a:t/>
            </a:r>
            <a:br>
              <a:rPr lang="en-US" dirty="0"/>
            </a:br>
            <a:endParaRPr lang="en-US" sz="2200" dirty="0">
              <a:solidFill>
                <a:schemeClr val="tx1"/>
              </a:solidFill>
            </a:endParaRPr>
          </a:p>
        </p:txBody>
      </p:sp>
      <p:sp>
        <p:nvSpPr>
          <p:cNvPr id="3" name="Rectangle 2"/>
          <p:cNvSpPr/>
          <p:nvPr/>
        </p:nvSpPr>
        <p:spPr>
          <a:xfrm>
            <a:off x="321733" y="5070530"/>
            <a:ext cx="6587067" cy="5647700"/>
          </a:xfrm>
          <a:prstGeom prst="rect">
            <a:avLst/>
          </a:prstGeom>
        </p:spPr>
        <p:txBody>
          <a:bodyPr wrap="square">
            <a:spAutoFit/>
          </a:bodyPr>
          <a:lstStyle/>
          <a:p>
            <a:pPr algn="just"/>
            <a:r>
              <a:rPr lang="en-US" sz="2000" dirty="0">
                <a:solidFill>
                  <a:schemeClr val="bg1"/>
                </a:solidFill>
                <a:ea typeface="Arial" panose="020B0604020202020204" pitchFamily="34" charset="0"/>
                <a:cs typeface="Arial" panose="020B0604020202020204" pitchFamily="34" charset="0"/>
              </a:rPr>
              <a:t>Camp Zeke is a Jewish camp where kids celebrate healthy, active living. Campers can put on an apron and cook gourmet dishes with a professional chef. They can also choose from action-packed fitness electives, like running, yoga, strength training, dance, and krav maga (Israeli martial arts). We also offer a high-level sports program, including basketball, volleyball, baseball, and soccer. Campers can also participate in arts, music, theater, nightly all-camp evening programs, and all the traditional camp activities.</a:t>
            </a:r>
            <a:endParaRPr lang="en-US" sz="1050" dirty="0">
              <a:solidFill>
                <a:schemeClr val="bg1"/>
              </a:solidFill>
              <a:ea typeface="Times New Roman" panose="02020603050405020304" pitchFamily="18" charset="0"/>
              <a:cs typeface="Arial" panose="020B0604020202020204" pitchFamily="34" charset="0"/>
            </a:endParaRPr>
          </a:p>
          <a:p>
            <a:pPr algn="just"/>
            <a:r>
              <a:rPr lang="en-US" sz="1050" dirty="0">
                <a:solidFill>
                  <a:schemeClr val="bg1"/>
                </a:solidFill>
                <a:ea typeface="Times New Roman" panose="02020603050405020304" pitchFamily="18" charset="0"/>
                <a:cs typeface="Arial" panose="020B0604020202020204" pitchFamily="34" charset="0"/>
              </a:rPr>
              <a:t> </a:t>
            </a:r>
          </a:p>
          <a:p>
            <a:pPr algn="just"/>
            <a:r>
              <a:rPr lang="en-US" sz="2000" dirty="0">
                <a:solidFill>
                  <a:schemeClr val="bg1"/>
                </a:solidFill>
                <a:ea typeface="Arial" panose="020B0604020202020204" pitchFamily="34" charset="0"/>
                <a:cs typeface="Arial" panose="020B0604020202020204" pitchFamily="34" charset="0"/>
              </a:rPr>
              <a:t>Camp Zeke’s site is located in the foothills of the Pocono Mountains in Lakewood, Pennsylvania. The food we serve is local, organic, and based on seasonal ingredients from the farms around camp. Throughout the summer, kids will learn to cook a wide variety of dishes that their fellow campers get to enjoy at meal time.</a:t>
            </a:r>
            <a:endParaRPr lang="en-US" sz="1050" dirty="0">
              <a:solidFill>
                <a:schemeClr val="bg1"/>
              </a:solidFill>
              <a:ea typeface="Times New Roman" panose="02020603050405020304" pitchFamily="18" charset="0"/>
              <a:cs typeface="Arial" panose="020B0604020202020204" pitchFamily="34" charset="0"/>
            </a:endParaRPr>
          </a:p>
          <a:p>
            <a:pPr algn="just"/>
            <a:r>
              <a:rPr lang="en-US" sz="1050" dirty="0">
                <a:solidFill>
                  <a:schemeClr val="bg1"/>
                </a:solidFill>
                <a:ea typeface="Times New Roman" panose="02020603050405020304" pitchFamily="18" charset="0"/>
                <a:cs typeface="Arial" panose="020B0604020202020204" pitchFamily="34" charset="0"/>
              </a:rPr>
              <a:t> </a:t>
            </a:r>
          </a:p>
          <a:p>
            <a:pPr algn="just"/>
            <a:r>
              <a:rPr lang="en-US" sz="2000" dirty="0">
                <a:solidFill>
                  <a:schemeClr val="bg1"/>
                </a:solidFill>
                <a:ea typeface="Arial" panose="020B0604020202020204" pitchFamily="34" charset="0"/>
                <a:cs typeface="Arial" panose="020B0604020202020204" pitchFamily="34" charset="0"/>
              </a:rPr>
              <a:t>Visit our website, www.campzeke.org or email questions@campzeke.org for more information.</a:t>
            </a:r>
            <a:endParaRPr lang="en-US" sz="2000" dirty="0">
              <a:solidFill>
                <a:schemeClr val="bg1"/>
              </a:solidFill>
              <a:effectLst/>
              <a:ea typeface="Times New Roman" panose="02020603050405020304" pitchFamily="18"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3304" y="11337053"/>
            <a:ext cx="1540783" cy="1464547"/>
          </a:xfrm>
          <a:prstGeom prst="rect">
            <a:avLst/>
          </a:prstGeom>
        </p:spPr>
      </p:pic>
      <p:sp>
        <p:nvSpPr>
          <p:cNvPr id="9" name="Rectangle 8"/>
          <p:cNvSpPr/>
          <p:nvPr/>
        </p:nvSpPr>
        <p:spPr>
          <a:xfrm>
            <a:off x="2476757" y="10967674"/>
            <a:ext cx="2185278" cy="646331"/>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hlinkClick r:id="rId3"/>
              </a:rPr>
              <a:t>www.campzeke.org</a:t>
            </a:r>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endParaRPr>
          </a:p>
        </p:txBody>
      </p:sp>
    </p:spTree>
    <p:extLst>
      <p:ext uri="{BB962C8B-B14F-4D97-AF65-F5344CB8AC3E}">
        <p14:creationId xmlns:p14="http://schemas.microsoft.com/office/powerpoint/2010/main" val="326289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Autofit/>
          </a:bodyPr>
          <a:lstStyle/>
          <a:p>
            <a:pPr algn="ctr"/>
            <a:r>
              <a:rPr lang="en-US" b="1" dirty="0">
                <a:solidFill>
                  <a:schemeClr val="tx1"/>
                </a:solidFill>
              </a:rPr>
              <a:t>Chabad Center for Jewish </a:t>
            </a:r>
            <a:r>
              <a:rPr lang="en-US" b="1" dirty="0" smtClean="0">
                <a:solidFill>
                  <a:schemeClr val="tx1"/>
                </a:solidFill>
              </a:rPr>
              <a:t>Life</a:t>
            </a:r>
            <a:br>
              <a:rPr lang="en-US" b="1" dirty="0" smtClean="0">
                <a:solidFill>
                  <a:schemeClr val="tx1"/>
                </a:solidFill>
              </a:rPr>
            </a:br>
            <a:r>
              <a:rPr lang="en-US" b="1" dirty="0" smtClean="0">
                <a:solidFill>
                  <a:schemeClr val="tx1"/>
                </a:solidFill>
              </a:rPr>
              <a:t> </a:t>
            </a:r>
            <a:r>
              <a:rPr lang="en-US" b="1" dirty="0">
                <a:solidFill>
                  <a:schemeClr val="tx1"/>
                </a:solidFill>
              </a:rPr>
              <a:t>of the </a:t>
            </a:r>
            <a:r>
              <a:rPr lang="en-US" b="1" dirty="0" smtClean="0">
                <a:solidFill>
                  <a:schemeClr val="tx1"/>
                </a:solidFill>
              </a:rPr>
              <a:t>Rivertowns</a:t>
            </a:r>
            <a:r>
              <a:rPr lang="en-US" sz="2400" b="1" dirty="0" smtClean="0">
                <a:solidFill>
                  <a:schemeClr val="tx1"/>
                </a:solidFill>
              </a:rPr>
              <a:t/>
            </a:r>
            <a:br>
              <a:rPr lang="en-US" sz="2400" b="1"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303 </a:t>
            </a:r>
            <a:r>
              <a:rPr lang="en-US" sz="2400" dirty="0" smtClean="0">
                <a:solidFill>
                  <a:schemeClr val="tx1"/>
                </a:solidFill>
              </a:rPr>
              <a:t>Broadway</a:t>
            </a:r>
            <a:r>
              <a:rPr lang="en-US" sz="2400" dirty="0">
                <a:solidFill>
                  <a:schemeClr val="tx1"/>
                </a:solidFill>
              </a:rPr>
              <a:t/>
            </a:r>
            <a:br>
              <a:rPr lang="en-US" sz="2400" dirty="0">
                <a:solidFill>
                  <a:schemeClr val="tx1"/>
                </a:solidFill>
              </a:rPr>
            </a:br>
            <a:r>
              <a:rPr lang="en-US" sz="2400" dirty="0">
                <a:solidFill>
                  <a:schemeClr val="tx1"/>
                </a:solidFill>
              </a:rPr>
              <a:t>Dobbs Ferry, NY </a:t>
            </a:r>
            <a:r>
              <a:rPr lang="en-US" sz="2400" dirty="0" smtClean="0">
                <a:solidFill>
                  <a:schemeClr val="tx1"/>
                </a:solidFill>
              </a:rPr>
              <a:t>10522</a:t>
            </a:r>
            <a:r>
              <a:rPr lang="en-US" sz="2400" dirty="0">
                <a:solidFill>
                  <a:schemeClr val="tx1"/>
                </a:solidFill>
              </a:rPr>
              <a:t/>
            </a:r>
            <a:br>
              <a:rPr lang="en-US" sz="2400" dirty="0">
                <a:solidFill>
                  <a:schemeClr val="tx1"/>
                </a:solidFill>
              </a:rPr>
            </a:br>
            <a:r>
              <a:rPr lang="en-US" sz="2400" dirty="0">
                <a:solidFill>
                  <a:schemeClr val="tx1"/>
                </a:solidFill>
              </a:rPr>
              <a:t>Phone: 914-693-6100</a:t>
            </a:r>
            <a:br>
              <a:rPr lang="en-US" sz="2400" dirty="0">
                <a:solidFill>
                  <a:schemeClr val="tx1"/>
                </a:solidFill>
              </a:rPr>
            </a:br>
            <a:r>
              <a:rPr lang="en-US" sz="2400" dirty="0">
                <a:solidFill>
                  <a:schemeClr val="tx1"/>
                </a:solidFill>
              </a:rPr>
              <a:t> </a:t>
            </a:r>
            <a:r>
              <a:rPr lang="en-US" sz="2400" dirty="0" smtClean="0">
                <a:solidFill>
                  <a:schemeClr val="tx1"/>
                </a:solidFill>
              </a:rPr>
              <a:t>Website</a:t>
            </a:r>
            <a:r>
              <a:rPr lang="en-US" sz="2400" dirty="0">
                <a:solidFill>
                  <a:schemeClr val="tx1"/>
                </a:solidFill>
              </a:rPr>
              <a:t>: www.chabadrt.org</a:t>
            </a:r>
            <a:br>
              <a:rPr lang="en-US" sz="2400" dirty="0">
                <a:solidFill>
                  <a:schemeClr val="tx1"/>
                </a:solidFill>
              </a:rPr>
            </a:br>
            <a:r>
              <a:rPr lang="en-US" sz="2400" dirty="0">
                <a:solidFill>
                  <a:schemeClr val="tx1"/>
                </a:solidFill>
              </a:rPr>
              <a:t> </a:t>
            </a:r>
            <a:r>
              <a:rPr lang="en-US" sz="2400" dirty="0" smtClean="0">
                <a:solidFill>
                  <a:schemeClr val="tx1"/>
                </a:solidFill>
              </a:rPr>
              <a:t>E-Mail</a:t>
            </a:r>
            <a:r>
              <a:rPr lang="en-US" sz="2400" dirty="0">
                <a:solidFill>
                  <a:schemeClr val="tx1"/>
                </a:solidFill>
              </a:rPr>
              <a:t>: office@chabadrt.org</a:t>
            </a:r>
            <a:br>
              <a:rPr lang="en-US" sz="2400" dirty="0">
                <a:solidFill>
                  <a:schemeClr val="tx1"/>
                </a:solidFill>
              </a:rPr>
            </a:br>
            <a:r>
              <a:rPr lang="en-US" sz="2400" dirty="0">
                <a:solidFill>
                  <a:schemeClr val="tx1"/>
                </a:solidFill>
              </a:rPr>
              <a:t> </a:t>
            </a:r>
            <a:r>
              <a:rPr lang="en-US" sz="2400" dirty="0" smtClean="0">
                <a:solidFill>
                  <a:schemeClr val="tx1"/>
                </a:solidFill>
              </a:rPr>
              <a:t>Director</a:t>
            </a:r>
            <a:r>
              <a:rPr lang="en-US" sz="2400" dirty="0">
                <a:solidFill>
                  <a:schemeClr val="tx1"/>
                </a:solidFill>
              </a:rPr>
              <a:t>: Rabbi Benjy Silverman</a:t>
            </a:r>
          </a:p>
        </p:txBody>
      </p:sp>
      <p:sp>
        <p:nvSpPr>
          <p:cNvPr id="3" name="Rectangle 2"/>
          <p:cNvSpPr/>
          <p:nvPr/>
        </p:nvSpPr>
        <p:spPr>
          <a:xfrm>
            <a:off x="1943100" y="12155269"/>
            <a:ext cx="4191000"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190500" y="5266050"/>
            <a:ext cx="6743700" cy="3890296"/>
          </a:xfrm>
          <a:prstGeom prst="rect">
            <a:avLst/>
          </a:prstGeom>
        </p:spPr>
        <p:txBody>
          <a:bodyPr wrap="square">
            <a:spAutoFit/>
          </a:bodyPr>
          <a:lstStyle/>
          <a:p>
            <a:pPr algn="just">
              <a:lnSpc>
                <a:spcPct val="103000"/>
              </a:lnSpc>
            </a:pPr>
            <a:r>
              <a:rPr lang="en-US" sz="2000" dirty="0">
                <a:solidFill>
                  <a:schemeClr val="bg1"/>
                </a:solidFill>
                <a:ea typeface="Arial" panose="020B0604020202020204" pitchFamily="34" charset="0"/>
              </a:rPr>
              <a:t>Chabad of the Rivertowns guiding principle is Ahavas Yisroel, unconditional love for every individual. We are dedicated to providing each and every Jew regardless of background or degree of commitment, the opportunity to discover and experience the beauty of our shared heritage in a warm, welcoming and nonjudgmental environment.</a:t>
            </a:r>
            <a:endParaRPr lang="en-US" sz="2000" dirty="0">
              <a:solidFill>
                <a:schemeClr val="bg1"/>
              </a:solidFill>
              <a:ea typeface="Times New Roman" panose="02020603050405020304" pitchFamily="18" charset="0"/>
            </a:endParaRPr>
          </a:p>
          <a:p>
            <a:pPr>
              <a:lnSpc>
                <a:spcPts val="1445"/>
              </a:lnSpc>
            </a:pPr>
            <a:r>
              <a:rPr lang="en-US" sz="2000" dirty="0">
                <a:solidFill>
                  <a:schemeClr val="bg1"/>
                </a:solidFill>
                <a:ea typeface="Times New Roman" panose="02020603050405020304" pitchFamily="18" charset="0"/>
              </a:rPr>
              <a:t> </a:t>
            </a:r>
          </a:p>
          <a:p>
            <a:pPr algn="just">
              <a:lnSpc>
                <a:spcPct val="109000"/>
              </a:lnSpc>
            </a:pPr>
            <a:r>
              <a:rPr lang="en-US" sz="2000" dirty="0">
                <a:solidFill>
                  <a:schemeClr val="bg1"/>
                </a:solidFill>
                <a:ea typeface="Arial" panose="020B0604020202020204" pitchFamily="34" charset="0"/>
              </a:rPr>
              <a:t>Programs include Jewish Women’s Circle, Torah Class for Women, Jewish Learning </a:t>
            </a:r>
            <a:r>
              <a:rPr lang="en-US" sz="2000" dirty="0" smtClean="0">
                <a:solidFill>
                  <a:schemeClr val="bg1"/>
                </a:solidFill>
                <a:ea typeface="Arial" panose="020B0604020202020204" pitchFamily="34" charset="0"/>
              </a:rPr>
              <a:t>Institute ,</a:t>
            </a:r>
            <a:r>
              <a:rPr lang="en-US" sz="2000" dirty="0">
                <a:solidFill>
                  <a:schemeClr val="bg1"/>
                </a:solidFill>
                <a:ea typeface="Arial" panose="020B0604020202020204" pitchFamily="34" charset="0"/>
              </a:rPr>
              <a:t>Chabad Hebrew School</a:t>
            </a:r>
            <a:r>
              <a:rPr lang="en-US" sz="2000" dirty="0" smtClean="0">
                <a:solidFill>
                  <a:schemeClr val="bg1"/>
                </a:solidFill>
                <a:ea typeface="Arial" panose="020B0604020202020204" pitchFamily="34" charset="0"/>
              </a:rPr>
              <a:t>, Babyccino</a:t>
            </a:r>
            <a:r>
              <a:rPr lang="en-US" sz="2000" dirty="0">
                <a:solidFill>
                  <a:schemeClr val="bg1"/>
                </a:solidFill>
                <a:ea typeface="Arial" panose="020B0604020202020204" pitchFamily="34" charset="0"/>
              </a:rPr>
              <a:t>, Tot Shabbat, C-Teen Program, JLI teens, Nursing Home Programming and Hospital Visitation.</a:t>
            </a:r>
            <a:endParaRPr lang="en-US" sz="2000" dirty="0">
              <a:solidFill>
                <a:schemeClr val="bg1"/>
              </a:solidFill>
              <a:ea typeface="Times New Roman" panose="02020603050405020304" pitchFamily="18" charset="0"/>
            </a:endParaRPr>
          </a:p>
          <a:p>
            <a:pPr>
              <a:lnSpc>
                <a:spcPts val="1000"/>
              </a:lnSpc>
            </a:pPr>
            <a:r>
              <a:rPr lang="en-US" sz="1200" dirty="0">
                <a:solidFill>
                  <a:schemeClr val="bg1"/>
                </a:solidFill>
                <a:latin typeface="Times New Roman" panose="02020603050405020304" pitchFamily="18" charset="0"/>
                <a:ea typeface="Times New Roman" panose="02020603050405020304" pitchFamily="18" charset="0"/>
              </a:rPr>
              <a:t> </a:t>
            </a:r>
            <a:endParaRPr lang="en-US" sz="1600" dirty="0">
              <a:solidFill>
                <a:schemeClr val="bg1"/>
              </a:solidFill>
              <a:latin typeface="Times New Roman" panose="02020603050405020304" pitchFamily="18" charset="0"/>
              <a:ea typeface="Times New Roman" panose="02020603050405020304" pitchFamily="18" charset="0"/>
            </a:endParaRPr>
          </a:p>
          <a:p>
            <a:r>
              <a:rPr lang="en-US" sz="1600" dirty="0">
                <a:solidFill>
                  <a:schemeClr val="bg1"/>
                </a:solidFill>
                <a:latin typeface="Times New Roman" panose="02020603050405020304" pitchFamily="18" charset="0"/>
                <a:ea typeface="Times New Roman" panose="02020603050405020304" pitchFamily="18" charset="0"/>
              </a:rPr>
              <a:t> </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685800" y="11335435"/>
            <a:ext cx="6629400" cy="584775"/>
          </a:xfrm>
          <a:prstGeom prst="rect">
            <a:avLst/>
          </a:prstGeom>
        </p:spPr>
        <p:txBody>
          <a:bodyPr wrap="square">
            <a:spAutoFit/>
          </a:bodyPr>
          <a:lstStyle/>
          <a:p>
            <a:r>
              <a:rPr lang="en-US" sz="3200" b="1" cap="all" dirty="0">
                <a:solidFill>
                  <a:srgbClr val="FFB400"/>
                </a:solidFill>
                <a:latin typeface="Muli"/>
              </a:rPr>
              <a:t>CHABAD OF THE RIVERTOWNS</a:t>
            </a:r>
            <a:endParaRPr lang="en-US" sz="3200" dirty="0"/>
          </a:p>
        </p:txBody>
      </p:sp>
      <p:sp>
        <p:nvSpPr>
          <p:cNvPr id="7" name="Rectangle 6"/>
          <p:cNvSpPr/>
          <p:nvPr/>
        </p:nvSpPr>
        <p:spPr>
          <a:xfrm>
            <a:off x="2918601" y="10692884"/>
            <a:ext cx="1973297" cy="646331"/>
          </a:xfrm>
          <a:prstGeom prst="rect">
            <a:avLst/>
          </a:prstGeom>
        </p:spPr>
        <p:txBody>
          <a:bodyPr wrap="none">
            <a:spAutoFit/>
          </a:bodyPr>
          <a:lstStyle/>
          <a:p>
            <a:r>
              <a:rPr lang="en-US" dirty="0" smtClean="0">
                <a:solidFill>
                  <a:schemeClr val="bg1"/>
                </a:solidFill>
                <a:hlinkClick r:id="rId2"/>
              </a:rPr>
              <a:t>www.chabadrt.org</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075093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3210"/>
            <a:ext cx="7315200" cy="4131129"/>
          </a:xfrm>
          <a:solidFill>
            <a:schemeClr val="bg2"/>
          </a:solidFill>
        </p:spPr>
        <p:txBody>
          <a:bodyPr>
            <a:normAutofit/>
          </a:bodyPr>
          <a:lstStyle/>
          <a:p>
            <a:pPr algn="ctr"/>
            <a:r>
              <a:rPr lang="en-US" b="1" dirty="0">
                <a:solidFill>
                  <a:schemeClr val="tx1"/>
                </a:solidFill>
              </a:rPr>
              <a:t>Chabad of Bedford</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100 S Bedford Rd, Suite 300, </a:t>
            </a:r>
            <a:r>
              <a:rPr lang="en-US" sz="2400" dirty="0" smtClean="0">
                <a:solidFill>
                  <a:schemeClr val="tx1"/>
                </a:solidFill>
              </a:rPr>
              <a:t/>
            </a:r>
            <a:br>
              <a:rPr lang="en-US" sz="2400" dirty="0" smtClean="0">
                <a:solidFill>
                  <a:schemeClr val="tx1"/>
                </a:solidFill>
              </a:rPr>
            </a:br>
            <a:r>
              <a:rPr lang="en-US" sz="2400" dirty="0" smtClean="0">
                <a:solidFill>
                  <a:schemeClr val="tx1"/>
                </a:solidFill>
              </a:rPr>
              <a:t>Bedford </a:t>
            </a:r>
            <a:r>
              <a:rPr lang="en-US" sz="2400" dirty="0">
                <a:solidFill>
                  <a:schemeClr val="tx1"/>
                </a:solidFill>
              </a:rPr>
              <a:t>Corners, NY 10549</a:t>
            </a:r>
            <a:br>
              <a:rPr lang="en-US" sz="2400" dirty="0">
                <a:solidFill>
                  <a:schemeClr val="tx1"/>
                </a:solidFill>
              </a:rPr>
            </a:br>
            <a:r>
              <a:rPr lang="en-US" sz="2400" dirty="0">
                <a:solidFill>
                  <a:schemeClr val="tx1"/>
                </a:solidFill>
              </a:rPr>
              <a:t>Phone: 914-666-6065</a:t>
            </a:r>
            <a:br>
              <a:rPr lang="en-US" sz="2400" dirty="0">
                <a:solidFill>
                  <a:schemeClr val="tx1"/>
                </a:solidFill>
              </a:rPr>
            </a:br>
            <a:r>
              <a:rPr lang="en-US" sz="2400" dirty="0">
                <a:solidFill>
                  <a:schemeClr val="tx1"/>
                </a:solidFill>
              </a:rPr>
              <a:t>Website: </a:t>
            </a:r>
            <a:r>
              <a:rPr lang="en-US" sz="2400" dirty="0" smtClean="0">
                <a:solidFill>
                  <a:schemeClr val="tx1"/>
                </a:solidFill>
              </a:rPr>
              <a:t>www.chabadbedford.com</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info@chabadbedford.com</a:t>
            </a:r>
            <a:r>
              <a:rPr lang="en-US" sz="2400" dirty="0">
                <a:solidFill>
                  <a:schemeClr val="tx1"/>
                </a:solidFill>
              </a:rPr>
              <a:t/>
            </a:r>
            <a:br>
              <a:rPr lang="en-US" sz="2400" dirty="0">
                <a:solidFill>
                  <a:schemeClr val="tx1"/>
                </a:solidFill>
              </a:rPr>
            </a:br>
            <a:r>
              <a:rPr lang="en-US" sz="2400" dirty="0">
                <a:solidFill>
                  <a:schemeClr val="tx1"/>
                </a:solidFill>
              </a:rPr>
              <a:t>Directors: Rabbi Arik Wolf, Mrs. Sara Wolf</a:t>
            </a:r>
            <a:r>
              <a:rPr lang="en-US" dirty="0"/>
              <a:t/>
            </a:r>
            <a:br>
              <a:rPr lang="en-US" dirty="0"/>
            </a:br>
            <a:endParaRPr lang="en-US" sz="2200" dirty="0">
              <a:solidFill>
                <a:schemeClr val="tx1"/>
              </a:solidFill>
            </a:endParaRPr>
          </a:p>
        </p:txBody>
      </p:sp>
      <p:sp>
        <p:nvSpPr>
          <p:cNvPr id="3" name="Rectangle 2"/>
          <p:cNvSpPr/>
          <p:nvPr/>
        </p:nvSpPr>
        <p:spPr>
          <a:xfrm>
            <a:off x="423333" y="5369004"/>
            <a:ext cx="6620933" cy="2215991"/>
          </a:xfrm>
          <a:prstGeom prst="rect">
            <a:avLst/>
          </a:prstGeom>
        </p:spPr>
        <p:txBody>
          <a:bodyPr wrap="square">
            <a:spAutoFit/>
          </a:bodyPr>
          <a:lstStyle/>
          <a:p>
            <a:pPr algn="just">
              <a:lnSpc>
                <a:spcPct val="115000"/>
              </a:lnSpc>
            </a:pPr>
            <a:r>
              <a:rPr lang="en-US" sz="2000" dirty="0">
                <a:solidFill>
                  <a:schemeClr val="bg1"/>
                </a:solidFill>
                <a:ea typeface="Arial" panose="020B0604020202020204" pitchFamily="34" charset="0"/>
              </a:rPr>
              <a:t>Chabad of Bedford is a community that welcomes people of diverse Jewish backgrounds and all ages. Our vibrant synagogue-center provides educational opportunities and social services in an inclusive non-judgmental environment. Our guiding principle is “</a:t>
            </a:r>
            <a:r>
              <a:rPr lang="en-US" sz="2000" dirty="0" smtClean="0">
                <a:solidFill>
                  <a:schemeClr val="bg1"/>
                </a:solidFill>
                <a:ea typeface="Arial" panose="020B0604020202020204" pitchFamily="34" charset="0"/>
              </a:rPr>
              <a:t>Aha-vat </a:t>
            </a:r>
            <a:r>
              <a:rPr lang="en-US" sz="2000" dirty="0">
                <a:solidFill>
                  <a:schemeClr val="bg1"/>
                </a:solidFill>
                <a:ea typeface="Arial" panose="020B0604020202020204" pitchFamily="34" charset="0"/>
              </a:rPr>
              <a:t>Yisrael” – unconditional love for our fellow man.</a:t>
            </a:r>
            <a:endParaRPr lang="en-US" sz="2000" dirty="0">
              <a:solidFill>
                <a:schemeClr val="bg1"/>
              </a:solidFill>
              <a:effectLst/>
              <a:ea typeface="Times New Roman" panose="02020603050405020304" pitchFamily="18" charset="0"/>
            </a:endParaRPr>
          </a:p>
        </p:txBody>
      </p:sp>
      <p:sp>
        <p:nvSpPr>
          <p:cNvPr id="4" name="Rectangle 3"/>
          <p:cNvSpPr/>
          <p:nvPr/>
        </p:nvSpPr>
        <p:spPr>
          <a:xfrm>
            <a:off x="2399300" y="9806001"/>
            <a:ext cx="2669000" cy="646331"/>
          </a:xfrm>
          <a:prstGeom prst="rect">
            <a:avLst/>
          </a:prstGeom>
        </p:spPr>
        <p:txBody>
          <a:bodyPr wrap="none">
            <a:spAutoFit/>
          </a:bodyPr>
          <a:lstStyle/>
          <a:p>
            <a:r>
              <a:rPr lang="en-US" dirty="0" smtClean="0">
                <a:solidFill>
                  <a:schemeClr val="bg1"/>
                </a:solidFill>
                <a:hlinkClick r:id="rId2"/>
              </a:rPr>
              <a:t>www.chabadbedford.com</a:t>
            </a:r>
            <a:endParaRPr lang="en-US" dirty="0" smtClean="0">
              <a:solidFill>
                <a:schemeClr val="bg1"/>
              </a:solidFill>
            </a:endParaRPr>
          </a:p>
          <a:p>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799" y="11446931"/>
            <a:ext cx="4064002" cy="1016001"/>
          </a:xfrm>
          <a:prstGeom prst="rect">
            <a:avLst/>
          </a:prstGeom>
        </p:spPr>
      </p:pic>
    </p:spTree>
    <p:extLst>
      <p:ext uri="{BB962C8B-B14F-4D97-AF65-F5344CB8AC3E}">
        <p14:creationId xmlns:p14="http://schemas.microsoft.com/office/powerpoint/2010/main" val="2163987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17025"/>
            <a:ext cx="7315200" cy="4131129"/>
          </a:xfrm>
          <a:solidFill>
            <a:schemeClr val="bg2"/>
          </a:solidFill>
        </p:spPr>
        <p:txBody>
          <a:bodyPr>
            <a:normAutofit/>
          </a:bodyPr>
          <a:lstStyle/>
          <a:p>
            <a:pPr algn="ctr"/>
            <a:r>
              <a:rPr lang="en-US" b="1" dirty="0">
                <a:solidFill>
                  <a:schemeClr val="tx1"/>
                </a:solidFill>
              </a:rPr>
              <a:t>Chabad of </a:t>
            </a:r>
            <a:r>
              <a:rPr lang="en-US" b="1" dirty="0" smtClean="0">
                <a:solidFill>
                  <a:schemeClr val="tx1"/>
                </a:solidFill>
              </a:rPr>
              <a:t>Larchmont and Mamaroneck</a:t>
            </a:r>
            <a:r>
              <a:rPr lang="en-US" sz="2000" b="1" dirty="0" smtClean="0">
                <a:solidFill>
                  <a:schemeClr val="tx1"/>
                </a:solidFill>
              </a:rPr>
              <a:t/>
            </a:r>
            <a:br>
              <a:rPr lang="en-US" sz="2000" b="1"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101 Mamaroneck Ave.</a:t>
            </a:r>
            <a:br>
              <a:rPr lang="en-US" sz="2400" dirty="0">
                <a:solidFill>
                  <a:schemeClr val="tx1"/>
                </a:solidFill>
              </a:rPr>
            </a:br>
            <a:r>
              <a:rPr lang="en-US" sz="2400" dirty="0">
                <a:solidFill>
                  <a:schemeClr val="tx1"/>
                </a:solidFill>
              </a:rPr>
              <a:t>Mamaroneck, New York  </a:t>
            </a:r>
            <a:r>
              <a:rPr lang="en-US" sz="2400" dirty="0" smtClean="0">
                <a:solidFill>
                  <a:schemeClr val="tx1"/>
                </a:solidFill>
              </a:rPr>
              <a:t>10543</a:t>
            </a:r>
            <a:r>
              <a:rPr lang="en-US" sz="2400" dirty="0">
                <a:solidFill>
                  <a:schemeClr val="tx1"/>
                </a:solidFill>
              </a:rPr>
              <a:t/>
            </a:r>
            <a:br>
              <a:rPr lang="en-US" sz="2400" dirty="0">
                <a:solidFill>
                  <a:schemeClr val="tx1"/>
                </a:solidFill>
              </a:rPr>
            </a:br>
            <a:r>
              <a:rPr lang="en-US" sz="2400" dirty="0">
                <a:solidFill>
                  <a:schemeClr val="tx1"/>
                </a:solidFill>
              </a:rPr>
              <a:t>Phone: 914-834-8000</a:t>
            </a:r>
            <a:br>
              <a:rPr lang="en-US" sz="2400" dirty="0">
                <a:solidFill>
                  <a:schemeClr val="tx1"/>
                </a:solidFill>
              </a:rPr>
            </a:br>
            <a:r>
              <a:rPr lang="en-US" sz="2400" dirty="0">
                <a:solidFill>
                  <a:schemeClr val="tx1"/>
                </a:solidFill>
              </a:rPr>
              <a:t>Website: www.chabad101.com</a:t>
            </a:r>
            <a:br>
              <a:rPr lang="en-US" sz="2400" dirty="0">
                <a:solidFill>
                  <a:schemeClr val="tx1"/>
                </a:solidFill>
              </a:rPr>
            </a:br>
            <a:r>
              <a:rPr lang="en-US" sz="2400" dirty="0">
                <a:solidFill>
                  <a:schemeClr val="tx1"/>
                </a:solidFill>
              </a:rPr>
              <a:t>Rabbi: Mendel </a:t>
            </a:r>
            <a:r>
              <a:rPr lang="en-US" sz="2400" dirty="0" smtClean="0">
                <a:solidFill>
                  <a:schemeClr val="tx1"/>
                </a:solidFill>
              </a:rPr>
              <a:t>Silberstein</a:t>
            </a:r>
            <a:r>
              <a:rPr lang="en-US" sz="2400" dirty="0">
                <a:solidFill>
                  <a:schemeClr val="tx1"/>
                </a:solidFill>
              </a:rPr>
              <a:t/>
            </a:r>
            <a:br>
              <a:rPr lang="en-US" sz="2400" dirty="0">
                <a:solidFill>
                  <a:schemeClr val="tx1"/>
                </a:solidFill>
              </a:rPr>
            </a:br>
            <a:r>
              <a:rPr lang="en-US" sz="2400" dirty="0">
                <a:solidFill>
                  <a:schemeClr val="tx1"/>
                </a:solidFill>
              </a:rPr>
              <a:t>E-Mail: Rabbi@chabad101.com</a:t>
            </a:r>
            <a:br>
              <a:rPr lang="en-US" sz="2400" dirty="0">
                <a:solidFill>
                  <a:schemeClr val="tx1"/>
                </a:solidFill>
              </a:rPr>
            </a:br>
            <a:r>
              <a:rPr lang="en-US" sz="2400" dirty="0">
                <a:solidFill>
                  <a:schemeClr val="tx1"/>
                </a:solidFill>
              </a:rPr>
              <a:t>Mrs. Chana Silberstein</a:t>
            </a:r>
            <a:br>
              <a:rPr lang="en-US" sz="2400" dirty="0">
                <a:solidFill>
                  <a:schemeClr val="tx1"/>
                </a:solidFill>
              </a:rPr>
            </a:br>
            <a:r>
              <a:rPr lang="en-US" sz="2400" dirty="0">
                <a:solidFill>
                  <a:schemeClr val="tx1"/>
                </a:solidFill>
              </a:rPr>
              <a:t>Email: Chana@chabad101.com</a:t>
            </a:r>
            <a:br>
              <a:rPr lang="en-US" sz="2400" dirty="0">
                <a:solidFill>
                  <a:schemeClr val="tx1"/>
                </a:solidFill>
              </a:rPr>
            </a:br>
            <a:endParaRPr lang="en-US" sz="2400" dirty="0">
              <a:solidFill>
                <a:schemeClr val="tx1"/>
              </a:solidFill>
            </a:endParaRPr>
          </a:p>
        </p:txBody>
      </p:sp>
      <p:sp>
        <p:nvSpPr>
          <p:cNvPr id="3" name="Rectangle 2"/>
          <p:cNvSpPr/>
          <p:nvPr/>
        </p:nvSpPr>
        <p:spPr>
          <a:xfrm>
            <a:off x="391768" y="5722308"/>
            <a:ext cx="6333335" cy="3477875"/>
          </a:xfrm>
          <a:prstGeom prst="rect">
            <a:avLst/>
          </a:prstGeom>
        </p:spPr>
        <p:txBody>
          <a:bodyPr wrap="square">
            <a:spAutoFit/>
          </a:bodyPr>
          <a:lstStyle/>
          <a:p>
            <a:pPr algn="just"/>
            <a:r>
              <a:rPr lang="en-US" sz="2000" dirty="0">
                <a:solidFill>
                  <a:schemeClr val="bg1"/>
                </a:solidFill>
                <a:ea typeface="Calibri" panose="020F0502020204030204" pitchFamily="34" charset="0"/>
                <a:cs typeface="Arial" panose="020B0604020202020204" pitchFamily="34" charset="0"/>
              </a:rPr>
              <a:t>Established in 2006 by Rabbi Mendel and Chana Silberstein, Chabad of Larchmont and Mamaroneck serves as a center for Jewish life and education in the area. With the inspiration of the Lubavitcher Rebbe, Rabbi Menachem Mendel Schneerson, Chabad is dedicated to making the beauty, depth and joy of our Jewish heritage accessible to all Jews, regardless of background or affiliation.</a:t>
            </a:r>
          </a:p>
          <a:p>
            <a:pPr algn="just"/>
            <a:r>
              <a:rPr lang="en-US" sz="2000" dirty="0">
                <a:solidFill>
                  <a:schemeClr val="bg1"/>
                </a:solidFill>
                <a:ea typeface="Calibri" panose="020F0502020204030204" pitchFamily="34" charset="0"/>
                <a:cs typeface="Arial" panose="020B0604020202020204" pitchFamily="34" charset="0"/>
              </a:rPr>
              <a:t> </a:t>
            </a:r>
          </a:p>
          <a:p>
            <a:pPr algn="just"/>
            <a:r>
              <a:rPr lang="en-US" sz="2000" dirty="0">
                <a:solidFill>
                  <a:schemeClr val="bg1"/>
                </a:solidFill>
                <a:ea typeface="Calibri" panose="020F0502020204030204" pitchFamily="34" charset="0"/>
                <a:cs typeface="Arial" panose="020B0604020202020204" pitchFamily="34" charset="0"/>
              </a:rPr>
              <a:t>We encourage you to learn about the many programs Chabad offers for people of all ages by visiting </a:t>
            </a:r>
            <a:r>
              <a:rPr lang="en-US" sz="2000" dirty="0"/>
              <a:t> </a:t>
            </a:r>
            <a:r>
              <a:rPr lang="en-US" sz="2000" u="sng" dirty="0">
                <a:hlinkClick r:id="rId2"/>
              </a:rPr>
              <a:t>www</a:t>
            </a:r>
            <a:r>
              <a:rPr lang="en-US" sz="2000" dirty="0"/>
              <a:t>.</a:t>
            </a:r>
            <a:r>
              <a:rPr lang="en-US" sz="2000" u="sng" dirty="0">
                <a:hlinkClick r:id="rId3"/>
              </a:rPr>
              <a:t>chabad101.com</a:t>
            </a:r>
            <a:r>
              <a:rPr lang="en-US" sz="2000" dirty="0" smtClean="0">
                <a:solidFill>
                  <a:schemeClr val="bg1"/>
                </a:solidFill>
                <a:ea typeface="Calibri" panose="020F0502020204030204" pitchFamily="34" charset="0"/>
                <a:cs typeface="Arial" panose="020B0604020202020204" pitchFamily="34" charset="0"/>
              </a:rPr>
              <a:t> </a:t>
            </a:r>
            <a:r>
              <a:rPr lang="en-US" sz="2000" dirty="0">
                <a:solidFill>
                  <a:schemeClr val="bg1"/>
                </a:solidFill>
                <a:ea typeface="Calibri" panose="020F0502020204030204" pitchFamily="34" charset="0"/>
                <a:cs typeface="Arial" panose="020B0604020202020204" pitchFamily="34" charset="0"/>
              </a:rPr>
              <a:t>or calling: 914-834-8000.</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359" y="11454062"/>
            <a:ext cx="1099386" cy="1099386"/>
          </a:xfrm>
          <a:prstGeom prst="rect">
            <a:avLst/>
          </a:prstGeom>
        </p:spPr>
      </p:pic>
      <p:sp>
        <p:nvSpPr>
          <p:cNvPr id="5" name="Rectangle 4"/>
          <p:cNvSpPr/>
          <p:nvPr/>
        </p:nvSpPr>
        <p:spPr>
          <a:xfrm>
            <a:off x="1909010" y="11714293"/>
            <a:ext cx="5133474" cy="646331"/>
          </a:xfrm>
          <a:prstGeom prst="rect">
            <a:avLst/>
          </a:prstGeom>
        </p:spPr>
        <p:txBody>
          <a:bodyPr wrap="square">
            <a:spAutoFit/>
          </a:bodyPr>
          <a:lstStyle/>
          <a:p>
            <a:r>
              <a:rPr lang="en-US" dirty="0"/>
              <a:t/>
            </a:r>
            <a:br>
              <a:rPr lang="en-US" dirty="0"/>
            </a:br>
            <a:r>
              <a:rPr lang="en-US" b="1" cap="all" dirty="0">
                <a:solidFill>
                  <a:srgbClr val="FFB400"/>
                </a:solidFill>
                <a:latin typeface="Muli"/>
              </a:rPr>
              <a:t>CHABAD OF LARCHMONT &amp; MAMARONECK</a:t>
            </a:r>
            <a:endParaRPr lang="en-US" dirty="0"/>
          </a:p>
        </p:txBody>
      </p:sp>
      <p:sp>
        <p:nvSpPr>
          <p:cNvPr id="7" name="Rectangle 6"/>
          <p:cNvSpPr/>
          <p:nvPr/>
        </p:nvSpPr>
        <p:spPr>
          <a:xfrm>
            <a:off x="2496784" y="10686534"/>
            <a:ext cx="2220031" cy="646331"/>
          </a:xfrm>
          <a:prstGeom prst="rect">
            <a:avLst/>
          </a:prstGeom>
        </p:spPr>
        <p:txBody>
          <a:bodyPr wrap="none">
            <a:spAutoFit/>
          </a:bodyPr>
          <a:lstStyle/>
          <a:p>
            <a:r>
              <a:rPr lang="en-US" dirty="0" smtClean="0">
                <a:hlinkClick r:id="rId5"/>
              </a:rPr>
              <a:t>www.chabad101.com</a:t>
            </a:r>
            <a:endParaRPr lang="en-US" dirty="0" smtClean="0"/>
          </a:p>
          <a:p>
            <a:endParaRPr lang="en-US" dirty="0"/>
          </a:p>
        </p:txBody>
      </p:sp>
    </p:spTree>
    <p:extLst>
      <p:ext uri="{BB962C8B-B14F-4D97-AF65-F5344CB8AC3E}">
        <p14:creationId xmlns:p14="http://schemas.microsoft.com/office/powerpoint/2010/main" val="1857988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Autofit/>
          </a:bodyPr>
          <a:lstStyle/>
          <a:p>
            <a:pPr algn="ctr"/>
            <a:r>
              <a:rPr lang="en-US" b="1" dirty="0">
                <a:solidFill>
                  <a:schemeClr val="tx1"/>
                </a:solidFill>
              </a:rPr>
              <a:t>Chavurat Tikvah</a:t>
            </a:r>
            <a:r>
              <a:rPr lang="en-US" dirty="0">
                <a:solidFill>
                  <a:schemeClr val="tx1"/>
                </a:solidFill>
              </a:rPr>
              <a:t/>
            </a:r>
            <a:br>
              <a:rPr lang="en-US" dirty="0">
                <a:solidFill>
                  <a:schemeClr val="tx1"/>
                </a:solidFill>
              </a:rPr>
            </a:br>
            <a:r>
              <a:rPr lang="en-US" sz="2400" dirty="0" smtClean="0">
                <a:solidFill>
                  <a:schemeClr val="tx1"/>
                </a:solidFill>
              </a:rPr>
              <a:t>Reform</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4 Belle Fair Boulevard</a:t>
            </a:r>
            <a:br>
              <a:rPr lang="en-US" sz="2400" dirty="0">
                <a:solidFill>
                  <a:schemeClr val="tx1"/>
                </a:solidFill>
              </a:rPr>
            </a:br>
            <a:r>
              <a:rPr lang="en-US" sz="2400" dirty="0">
                <a:solidFill>
                  <a:schemeClr val="tx1"/>
                </a:solidFill>
              </a:rPr>
              <a:t>Rye Brook, NY 10573</a:t>
            </a:r>
            <a:br>
              <a:rPr lang="en-US" sz="2400" dirty="0">
                <a:solidFill>
                  <a:schemeClr val="tx1"/>
                </a:solidFill>
              </a:rPr>
            </a:br>
            <a:r>
              <a:rPr lang="en-US" sz="2400" dirty="0">
                <a:solidFill>
                  <a:schemeClr val="tx1"/>
                </a:solidFill>
              </a:rPr>
              <a:t>Phone: 914-933-0498</a:t>
            </a:r>
            <a:br>
              <a:rPr lang="en-US" sz="2400" dirty="0">
                <a:solidFill>
                  <a:schemeClr val="tx1"/>
                </a:solidFill>
              </a:rPr>
            </a:br>
            <a:r>
              <a:rPr lang="en-US" sz="2400" dirty="0">
                <a:solidFill>
                  <a:schemeClr val="tx1"/>
                </a:solidFill>
              </a:rPr>
              <a:t>E-Mail</a:t>
            </a:r>
            <a:r>
              <a:rPr lang="en-US" sz="2400" dirty="0" smtClean="0">
                <a:solidFill>
                  <a:schemeClr val="tx1"/>
                </a:solidFill>
              </a:rPr>
              <a:t>: jsilkitchin@yahoo.com</a:t>
            </a:r>
            <a:r>
              <a:rPr lang="en-US" sz="2400" dirty="0">
                <a:solidFill>
                  <a:schemeClr val="tx1"/>
                </a:solidFill>
              </a:rPr>
              <a:t/>
            </a:r>
            <a:br>
              <a:rPr lang="en-US" sz="2400" dirty="0">
                <a:solidFill>
                  <a:schemeClr val="tx1"/>
                </a:solidFill>
              </a:rPr>
            </a:br>
            <a:r>
              <a:rPr lang="en-US" sz="2400" dirty="0">
                <a:solidFill>
                  <a:schemeClr val="tx1"/>
                </a:solidFill>
              </a:rPr>
              <a:t>President: Dr. Jennifer Kitchin</a:t>
            </a:r>
            <a:br>
              <a:rPr lang="en-US" sz="2400" dirty="0">
                <a:solidFill>
                  <a:schemeClr val="tx1"/>
                </a:solidFill>
              </a:rPr>
            </a:br>
            <a:r>
              <a:rPr lang="en-US" sz="2400" dirty="0">
                <a:solidFill>
                  <a:schemeClr val="tx1"/>
                </a:solidFill>
              </a:rPr>
              <a:t>Spiritual Leader: Cantor Hayley Kobilinsky</a:t>
            </a:r>
          </a:p>
        </p:txBody>
      </p:sp>
      <p:sp>
        <p:nvSpPr>
          <p:cNvPr id="4" name="Rectangle 3"/>
          <p:cNvSpPr/>
          <p:nvPr/>
        </p:nvSpPr>
        <p:spPr>
          <a:xfrm>
            <a:off x="355600" y="5651861"/>
            <a:ext cx="6604000" cy="1631216"/>
          </a:xfrm>
          <a:prstGeom prst="rect">
            <a:avLst/>
          </a:prstGeom>
        </p:spPr>
        <p:txBody>
          <a:bodyPr wrap="square">
            <a:spAutoFit/>
          </a:bodyPr>
          <a:lstStyle/>
          <a:p>
            <a:pPr algn="just"/>
            <a:r>
              <a:rPr lang="en-US" sz="2000" dirty="0">
                <a:solidFill>
                  <a:schemeClr val="bg1"/>
                </a:solidFill>
              </a:rPr>
              <a:t>We are a group of 27 Westchester County families who meet in the intimate setting of each other’s homes to worship together and </a:t>
            </a:r>
            <a:r>
              <a:rPr lang="en-US" sz="2000" dirty="0" smtClean="0">
                <a:solidFill>
                  <a:schemeClr val="bg1"/>
                </a:solidFill>
              </a:rPr>
              <a:t>celebrate our Judaism </a:t>
            </a:r>
            <a:r>
              <a:rPr lang="en-US" sz="2000" dirty="0">
                <a:solidFill>
                  <a:schemeClr val="bg1"/>
                </a:solidFill>
              </a:rPr>
              <a:t>within the Reform tradition. Our children are educated in a group setting also in our homes.  We are members of the URJ.</a:t>
            </a:r>
          </a:p>
        </p:txBody>
      </p:sp>
      <p:sp>
        <p:nvSpPr>
          <p:cNvPr id="6" name="Rectangle 5"/>
          <p:cNvSpPr/>
          <p:nvPr/>
        </p:nvSpPr>
        <p:spPr>
          <a:xfrm>
            <a:off x="2140946" y="9738267"/>
            <a:ext cx="3231654" cy="646331"/>
          </a:xfrm>
          <a:prstGeom prst="rect">
            <a:avLst/>
          </a:prstGeom>
        </p:spPr>
        <p:txBody>
          <a:bodyPr wrap="none">
            <a:spAutoFit/>
          </a:bodyPr>
          <a:lstStyle/>
          <a:p>
            <a:r>
              <a:rPr lang="en-US" dirty="0">
                <a:hlinkClick r:id="rId2"/>
              </a:rPr>
              <a:t>https://</a:t>
            </a:r>
            <a:r>
              <a:rPr lang="en-US" dirty="0" smtClean="0">
                <a:hlinkClick r:id="rId2"/>
              </a:rPr>
              <a:t>www.chavurattikvah.org</a:t>
            </a:r>
            <a:endParaRPr lang="en-US" dirty="0" smtClean="0"/>
          </a:p>
          <a:p>
            <a:r>
              <a:rPr lang="en-US" dirty="0" smtClean="0"/>
              <a:t>/</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082" y="10874956"/>
            <a:ext cx="2042110" cy="1690023"/>
          </a:xfrm>
          <a:prstGeom prst="rect">
            <a:avLst/>
          </a:prstGeom>
        </p:spPr>
      </p:pic>
    </p:spTree>
    <p:extLst>
      <p:ext uri="{BB962C8B-B14F-4D97-AF65-F5344CB8AC3E}">
        <p14:creationId xmlns:p14="http://schemas.microsoft.com/office/powerpoint/2010/main" val="4073438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7867"/>
            <a:ext cx="7315200" cy="4572605"/>
          </a:xfrm>
          <a:solidFill>
            <a:schemeClr val="bg2"/>
          </a:solidFill>
        </p:spPr>
        <p:txBody>
          <a:bodyPr>
            <a:normAutofit fontScale="90000"/>
          </a:bodyPr>
          <a:lstStyle/>
          <a:p>
            <a:pPr algn="ctr"/>
            <a:r>
              <a:rPr lang="en-US" sz="3600" b="1" dirty="0" smtClean="0">
                <a:solidFill>
                  <a:schemeClr val="tx1"/>
                </a:solidFill>
              </a:rPr>
              <a:t>Community </a:t>
            </a:r>
            <a:r>
              <a:rPr lang="en-US" sz="3600" b="1" dirty="0">
                <a:solidFill>
                  <a:schemeClr val="tx1"/>
                </a:solidFill>
              </a:rPr>
              <a:t>Alliance for Jewish - Affiliated Cemeteries (</a:t>
            </a:r>
            <a:r>
              <a:rPr lang="en-US" sz="3600" b="1" dirty="0" smtClean="0">
                <a:solidFill>
                  <a:schemeClr val="tx1"/>
                </a:solidFill>
              </a:rPr>
              <a:t>CAJAC)</a:t>
            </a:r>
            <a:r>
              <a:rPr lang="en-US" sz="3600" dirty="0">
                <a:solidFill>
                  <a:schemeClr val="tx1"/>
                </a:solidFill>
              </a:rPr>
              <a:t/>
            </a:r>
            <a:br>
              <a:rPr lang="en-US" sz="3600" dirty="0">
                <a:solidFill>
                  <a:schemeClr val="tx1"/>
                </a:solidFill>
              </a:rPr>
            </a:br>
            <a:r>
              <a:rPr lang="en-US" sz="2000" dirty="0" smtClean="0">
                <a:solidFill>
                  <a:schemeClr val="tx1"/>
                </a:solidFill>
              </a:rPr>
              <a:t/>
            </a:r>
            <a:br>
              <a:rPr lang="en-US" sz="2000" dirty="0" smtClean="0">
                <a:solidFill>
                  <a:schemeClr val="tx1"/>
                </a:solidFill>
              </a:rPr>
            </a:br>
            <a:r>
              <a:rPr lang="en-US" sz="2700" u="sng" dirty="0" smtClean="0">
                <a:solidFill>
                  <a:schemeClr val="tx1"/>
                </a:solidFill>
              </a:rPr>
              <a:t>New </a:t>
            </a:r>
            <a:r>
              <a:rPr lang="en-US" sz="2700" u="sng" dirty="0">
                <a:solidFill>
                  <a:schemeClr val="tx1"/>
                </a:solidFill>
              </a:rPr>
              <a:t>York Office</a:t>
            </a:r>
            <a:r>
              <a:rPr lang="en-US" sz="2700" dirty="0">
                <a:solidFill>
                  <a:schemeClr val="tx1"/>
                </a:solidFill>
              </a:rPr>
              <a:t/>
            </a:r>
            <a:br>
              <a:rPr lang="en-US" sz="2700" dirty="0">
                <a:solidFill>
                  <a:schemeClr val="tx1"/>
                </a:solidFill>
              </a:rPr>
            </a:br>
            <a:r>
              <a:rPr lang="en-US" sz="2700" dirty="0">
                <a:solidFill>
                  <a:schemeClr val="tx1"/>
                </a:solidFill>
              </a:rPr>
              <a:t>c/o New York Board of Rabbis</a:t>
            </a:r>
            <a:br>
              <a:rPr lang="en-US" sz="2700" dirty="0">
                <a:solidFill>
                  <a:schemeClr val="tx1"/>
                </a:solidFill>
              </a:rPr>
            </a:br>
            <a:r>
              <a:rPr lang="en-US" sz="2700" dirty="0">
                <a:solidFill>
                  <a:schemeClr val="tx1"/>
                </a:solidFill>
              </a:rPr>
              <a:t>1701 Madison Ave - #1602</a:t>
            </a:r>
            <a:br>
              <a:rPr lang="en-US" sz="2700" dirty="0">
                <a:solidFill>
                  <a:schemeClr val="tx1"/>
                </a:solidFill>
              </a:rPr>
            </a:br>
            <a:r>
              <a:rPr lang="en-US" sz="2700" dirty="0">
                <a:solidFill>
                  <a:schemeClr val="tx1"/>
                </a:solidFill>
              </a:rPr>
              <a:t>New York, NY </a:t>
            </a:r>
            <a:r>
              <a:rPr lang="en-US" sz="2700" dirty="0" smtClean="0">
                <a:solidFill>
                  <a:schemeClr val="tx1"/>
                </a:solidFill>
              </a:rPr>
              <a:t>10016</a:t>
            </a:r>
            <a:r>
              <a:rPr lang="en-US" sz="2700" dirty="0">
                <a:solidFill>
                  <a:schemeClr val="tx1"/>
                </a:solidFill>
              </a:rPr>
              <a:t> </a:t>
            </a:r>
            <a:br>
              <a:rPr lang="en-US" sz="2700" dirty="0">
                <a:solidFill>
                  <a:schemeClr val="tx1"/>
                </a:solidFill>
              </a:rPr>
            </a:br>
            <a:r>
              <a:rPr lang="en-US" sz="2700" u="sng" dirty="0">
                <a:solidFill>
                  <a:schemeClr val="tx1"/>
                </a:solidFill>
              </a:rPr>
              <a:t>New Jersey Office</a:t>
            </a:r>
            <a:r>
              <a:rPr lang="en-US" sz="2700" dirty="0">
                <a:solidFill>
                  <a:schemeClr val="tx1"/>
                </a:solidFill>
              </a:rPr>
              <a:t/>
            </a:r>
            <a:br>
              <a:rPr lang="en-US" sz="2700" dirty="0">
                <a:solidFill>
                  <a:schemeClr val="tx1"/>
                </a:solidFill>
              </a:rPr>
            </a:br>
            <a:r>
              <a:rPr lang="en-US" sz="2700" dirty="0">
                <a:solidFill>
                  <a:schemeClr val="tx1"/>
                </a:solidFill>
              </a:rPr>
              <a:t>9-20 12</a:t>
            </a:r>
            <a:r>
              <a:rPr lang="en-US" sz="2700" baseline="30000" dirty="0">
                <a:solidFill>
                  <a:schemeClr val="tx1"/>
                </a:solidFill>
              </a:rPr>
              <a:t>th</a:t>
            </a:r>
            <a:r>
              <a:rPr lang="en-US" sz="2700" dirty="0">
                <a:solidFill>
                  <a:schemeClr val="tx1"/>
                </a:solidFill>
              </a:rPr>
              <a:t> Street</a:t>
            </a:r>
            <a:br>
              <a:rPr lang="en-US" sz="2700" dirty="0">
                <a:solidFill>
                  <a:schemeClr val="tx1"/>
                </a:solidFill>
              </a:rPr>
            </a:br>
            <a:r>
              <a:rPr lang="en-US" sz="2700" dirty="0">
                <a:solidFill>
                  <a:schemeClr val="tx1"/>
                </a:solidFill>
              </a:rPr>
              <a:t>Fair Lawn, NJ </a:t>
            </a:r>
            <a:r>
              <a:rPr lang="en-US" sz="2700" dirty="0" smtClean="0">
                <a:solidFill>
                  <a:schemeClr val="tx1"/>
                </a:solidFill>
              </a:rPr>
              <a:t>07410</a:t>
            </a:r>
            <a:r>
              <a:rPr lang="en-US" sz="2700" dirty="0">
                <a:solidFill>
                  <a:schemeClr val="tx1"/>
                </a:solidFill>
              </a:rPr>
              <a:t/>
            </a:r>
            <a:br>
              <a:rPr lang="en-US" sz="2700" dirty="0">
                <a:solidFill>
                  <a:schemeClr val="tx1"/>
                </a:solidFill>
              </a:rPr>
            </a:br>
            <a:r>
              <a:rPr lang="en-US" sz="2700" dirty="0">
                <a:solidFill>
                  <a:schemeClr val="tx1"/>
                </a:solidFill>
              </a:rPr>
              <a:t>Phone: 914-574-7057</a:t>
            </a:r>
            <a:br>
              <a:rPr lang="en-US" sz="2700" dirty="0">
                <a:solidFill>
                  <a:schemeClr val="tx1"/>
                </a:solidFill>
              </a:rPr>
            </a:br>
            <a:r>
              <a:rPr lang="en-US" sz="2700" dirty="0">
                <a:solidFill>
                  <a:schemeClr val="tx1"/>
                </a:solidFill>
              </a:rPr>
              <a:t>E-Mail: </a:t>
            </a:r>
            <a:r>
              <a:rPr lang="en-US" sz="2700" dirty="0" smtClean="0">
                <a:solidFill>
                  <a:schemeClr val="tx1"/>
                </a:solidFill>
              </a:rPr>
              <a:t>aschultz@cajac.org</a:t>
            </a:r>
            <a:r>
              <a:rPr lang="en-US" sz="2700" dirty="0">
                <a:solidFill>
                  <a:schemeClr val="tx1"/>
                </a:solidFill>
              </a:rPr>
              <a:t/>
            </a:r>
            <a:br>
              <a:rPr lang="en-US" sz="2700" dirty="0">
                <a:solidFill>
                  <a:schemeClr val="tx1"/>
                </a:solidFill>
              </a:rPr>
            </a:br>
            <a:r>
              <a:rPr lang="en-US" sz="2700" dirty="0">
                <a:solidFill>
                  <a:schemeClr val="tx1"/>
                </a:solidFill>
              </a:rPr>
              <a:t>Executive Director: Rabbi Andrew </a:t>
            </a:r>
            <a:r>
              <a:rPr lang="en-US" sz="2700" dirty="0" smtClean="0">
                <a:solidFill>
                  <a:schemeClr val="tx1"/>
                </a:solidFill>
              </a:rPr>
              <a:t>Schultz</a:t>
            </a:r>
            <a:endParaRPr lang="en-US" sz="2200" dirty="0">
              <a:solidFill>
                <a:schemeClr val="tx1"/>
              </a:solidFill>
            </a:endParaRPr>
          </a:p>
        </p:txBody>
      </p:sp>
      <p:sp>
        <p:nvSpPr>
          <p:cNvPr id="4" name="Rectangle 3"/>
          <p:cNvSpPr/>
          <p:nvPr/>
        </p:nvSpPr>
        <p:spPr>
          <a:xfrm>
            <a:off x="237067" y="4873564"/>
            <a:ext cx="6688666" cy="6494085"/>
          </a:xfrm>
          <a:prstGeom prst="rect">
            <a:avLst/>
          </a:prstGeom>
        </p:spPr>
        <p:txBody>
          <a:bodyPr wrap="square">
            <a:spAutoFit/>
          </a:bodyPr>
          <a:lstStyle/>
          <a:p>
            <a:pPr algn="just" fontAlgn="base"/>
            <a:r>
              <a:rPr lang="en-US" sz="1600" dirty="0">
                <a:solidFill>
                  <a:schemeClr val="bg1"/>
                </a:solidFill>
              </a:rPr>
              <a:t>In keeping with the Jewish tradition to honor the dead, CAJAC represents the organized Jewish community’s consolidated efforts to preserve Jewish cemeteries and to create permanent solutions for ensuring their long-term sustainability. Through a collaboration of volunteers, community leaders and local agencies, CAJAC actively addresses the decline of Jewish cemeteries, frequently spearheading rehabilitation efforts to restore dignity and respect to distressed burial grounds.</a:t>
            </a:r>
          </a:p>
          <a:p>
            <a:pPr algn="just" fontAlgn="base"/>
            <a:r>
              <a:rPr lang="en-US" sz="1600" b="1" dirty="0">
                <a:solidFill>
                  <a:schemeClr val="bg1"/>
                </a:solidFill>
              </a:rPr>
              <a:t>CAJAC’s Core Objectives</a:t>
            </a:r>
            <a:endParaRPr lang="en-US" sz="1600" dirty="0">
              <a:solidFill>
                <a:schemeClr val="bg1"/>
              </a:solidFill>
            </a:endParaRPr>
          </a:p>
          <a:p>
            <a:pPr marL="285750" lvl="0" indent="-285750" algn="just" fontAlgn="base">
              <a:buFont typeface="Arial" panose="020B0604020202020204" pitchFamily="34" charset="0"/>
              <a:buChar char="•"/>
            </a:pPr>
            <a:r>
              <a:rPr lang="en-US" sz="1600" dirty="0">
                <a:solidFill>
                  <a:schemeClr val="bg1"/>
                </a:solidFill>
              </a:rPr>
              <a:t>Partner with the broader Jewish community to support and sustain a centralized model of cemetery management, through creating economies of scale and systems for sound fiscal management.</a:t>
            </a:r>
          </a:p>
          <a:p>
            <a:pPr marL="285750" lvl="0" indent="-285750" algn="just" fontAlgn="base">
              <a:buFont typeface="Arial" panose="020B0604020202020204" pitchFamily="34" charset="0"/>
              <a:buChar char="•"/>
            </a:pPr>
            <a:r>
              <a:rPr lang="en-US" sz="1600" dirty="0">
                <a:solidFill>
                  <a:schemeClr val="bg1"/>
                </a:solidFill>
              </a:rPr>
              <a:t>Provide day-to-day management and oversight of Jewish cemeteries, in accordance with best practices.</a:t>
            </a:r>
          </a:p>
          <a:p>
            <a:pPr marL="285750" lvl="0" indent="-285750" algn="just" fontAlgn="base">
              <a:buFont typeface="Arial" panose="020B0604020202020204" pitchFamily="34" charset="0"/>
              <a:buChar char="•"/>
            </a:pPr>
            <a:r>
              <a:rPr lang="en-US" sz="1600" dirty="0">
                <a:solidFill>
                  <a:schemeClr val="bg1"/>
                </a:solidFill>
              </a:rPr>
              <a:t>Raise awareness within the broader Jewish community about the vitality of Jewish cemeteries and their systemic challenges.</a:t>
            </a:r>
          </a:p>
          <a:p>
            <a:pPr marL="285750" lvl="0" indent="-285750" algn="just" fontAlgn="base">
              <a:buFont typeface="Arial" panose="020B0604020202020204" pitchFamily="34" charset="0"/>
              <a:buChar char="•"/>
            </a:pPr>
            <a:r>
              <a:rPr lang="en-US" sz="1600" dirty="0">
                <a:solidFill>
                  <a:schemeClr val="bg1"/>
                </a:solidFill>
              </a:rPr>
              <a:t>Emphasize education and volunteerism as the primary vehicles to make </a:t>
            </a:r>
            <a:r>
              <a:rPr lang="en-US" sz="1600" i="1" dirty="0">
                <a:solidFill>
                  <a:schemeClr val="bg1"/>
                </a:solidFill>
              </a:rPr>
              <a:t>kavod ha-met</a:t>
            </a:r>
            <a:r>
              <a:rPr lang="en-US" sz="1600" dirty="0">
                <a:solidFill>
                  <a:schemeClr val="bg1"/>
                </a:solidFill>
              </a:rPr>
              <a:t>, respect for the deceased, a core concern to all Jewish people.</a:t>
            </a:r>
          </a:p>
          <a:p>
            <a:pPr marL="285750" lvl="0" indent="-285750" algn="just" fontAlgn="base">
              <a:buFont typeface="Arial" panose="020B0604020202020204" pitchFamily="34" charset="0"/>
              <a:buChar char="•"/>
            </a:pPr>
            <a:r>
              <a:rPr lang="en-US" sz="1600" dirty="0">
                <a:solidFill>
                  <a:schemeClr val="bg1"/>
                </a:solidFill>
              </a:rPr>
              <a:t>Provide guidance, resources, and training to Jewish organizations who manage and/or operate Jewish cemeteries.  This includes synagogues, burial societies, and cemetery administrators.</a:t>
            </a:r>
          </a:p>
          <a:p>
            <a:pPr marL="285750" lvl="0" indent="-285750" algn="just" fontAlgn="base">
              <a:buFont typeface="Arial" panose="020B0604020202020204" pitchFamily="34" charset="0"/>
              <a:buChar char="•"/>
            </a:pPr>
            <a:r>
              <a:rPr lang="en-US" sz="1600" dirty="0">
                <a:solidFill>
                  <a:schemeClr val="bg1"/>
                </a:solidFill>
              </a:rPr>
              <a:t>Rehabilitate abandoned and distressed Jewish cemeteries.</a:t>
            </a:r>
          </a:p>
          <a:p>
            <a:pPr marL="285750" lvl="0" indent="-285750" algn="just" fontAlgn="base">
              <a:buFont typeface="Arial" panose="020B0604020202020204" pitchFamily="34" charset="0"/>
              <a:buChar char="•"/>
            </a:pPr>
            <a:r>
              <a:rPr lang="en-US" sz="1600" dirty="0">
                <a:solidFill>
                  <a:schemeClr val="bg1"/>
                </a:solidFill>
              </a:rPr>
              <a:t>Maintain liaison relationships with relevant governmental and regulatory authorities.  These relationships will serve as the Jewish community’s principal resource, and the secular community’s key partner, in securing the future of Jewish cemeteries.</a:t>
            </a:r>
          </a:p>
        </p:txBody>
      </p:sp>
      <p:sp>
        <p:nvSpPr>
          <p:cNvPr id="5" name="Rectangle 4"/>
          <p:cNvSpPr/>
          <p:nvPr/>
        </p:nvSpPr>
        <p:spPr>
          <a:xfrm>
            <a:off x="2986800" y="11262267"/>
            <a:ext cx="1493999" cy="369332"/>
          </a:xfrm>
          <a:prstGeom prst="rect">
            <a:avLst/>
          </a:prstGeom>
        </p:spPr>
        <p:txBody>
          <a:bodyPr wrap="none">
            <a:spAutoFit/>
          </a:bodyPr>
          <a:lstStyle/>
          <a:p>
            <a:r>
              <a:rPr lang="en-US" dirty="0">
                <a:hlinkClick r:id="rId2"/>
              </a:rPr>
              <a:t>www.cajac.us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774" y="11569177"/>
            <a:ext cx="2686051" cy="1232423"/>
          </a:xfrm>
          <a:prstGeom prst="rect">
            <a:avLst/>
          </a:prstGeom>
        </p:spPr>
      </p:pic>
    </p:spTree>
    <p:extLst>
      <p:ext uri="{BB962C8B-B14F-4D97-AF65-F5344CB8AC3E}">
        <p14:creationId xmlns:p14="http://schemas.microsoft.com/office/powerpoint/2010/main" val="4145122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13301"/>
            <a:ext cx="7315200" cy="4131129"/>
          </a:xfrm>
          <a:solidFill>
            <a:schemeClr val="bg2"/>
          </a:solidFill>
        </p:spPr>
        <p:txBody>
          <a:bodyPr>
            <a:normAutofit/>
          </a:bodyPr>
          <a:lstStyle/>
          <a:p>
            <a:pPr algn="ctr"/>
            <a:r>
              <a:rPr lang="en-US" b="1" dirty="0">
                <a:solidFill>
                  <a:schemeClr val="tx1"/>
                </a:solidFill>
                <a:latin typeface="Calibri" panose="020F0502020204030204" pitchFamily="34" charset="0"/>
                <a:cs typeface="Calibri" panose="020F0502020204030204" pitchFamily="34" charset="0"/>
              </a:rPr>
              <a:t>CSS - Community Security </a:t>
            </a:r>
            <a:r>
              <a:rPr lang="en-US" b="1" dirty="0" smtClean="0">
                <a:solidFill>
                  <a:schemeClr val="tx1"/>
                </a:solidFill>
                <a:latin typeface="Calibri" panose="020F0502020204030204" pitchFamily="34" charset="0"/>
                <a:cs typeface="Calibri" panose="020F0502020204030204" pitchFamily="34" charset="0"/>
              </a:rPr>
              <a:t>Service</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697 Third Avenue, #510</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New York, NY 10017</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Phone: 646-761-7739</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CEO and National Director of CSS:  Evan Bernstein</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Deputy National Directory of CSS:  Richard Priem</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Email:  </a:t>
            </a:r>
            <a:r>
              <a:rPr lang="en-US" sz="2400" u="sng" dirty="0">
                <a:solidFill>
                  <a:schemeClr val="tx1"/>
                </a:solidFill>
                <a:latin typeface="Calibri" panose="020F0502020204030204" pitchFamily="34" charset="0"/>
                <a:cs typeface="Calibri" panose="020F0502020204030204" pitchFamily="34" charset="0"/>
              </a:rPr>
              <a:t>info@thecss.org</a:t>
            </a:r>
            <a:r>
              <a:rPr lang="en-US" sz="2400" dirty="0">
                <a:solidFill>
                  <a:schemeClr val="tx1"/>
                </a:solidFill>
                <a:latin typeface="Calibri" panose="020F0502020204030204" pitchFamily="34" charset="0"/>
                <a:cs typeface="Calibri" panose="020F0502020204030204" pitchFamily="34" charset="0"/>
              </a:rPr>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Website: thecss.org</a:t>
            </a:r>
          </a:p>
        </p:txBody>
      </p:sp>
      <p:sp>
        <p:nvSpPr>
          <p:cNvPr id="3" name="Rectangle 2"/>
          <p:cNvSpPr/>
          <p:nvPr/>
        </p:nvSpPr>
        <p:spPr>
          <a:xfrm>
            <a:off x="465221" y="4949916"/>
            <a:ext cx="6513095" cy="5619487"/>
          </a:xfrm>
          <a:prstGeom prst="rect">
            <a:avLst/>
          </a:prstGeom>
        </p:spPr>
        <p:txBody>
          <a:bodyPr wrap="square">
            <a:spAutoFit/>
          </a:bodyPr>
          <a:lstStyle/>
          <a:p>
            <a:pPr algn="just">
              <a:spcAft>
                <a:spcPts val="2325"/>
              </a:spcAft>
            </a:pPr>
            <a:r>
              <a:rPr lang="en-US" sz="2000" spc="25" dirty="0">
                <a:solidFill>
                  <a:srgbClr val="121212"/>
                </a:solidFill>
                <a:ea typeface="Times New Roman" panose="02020603050405020304" pitchFamily="18" charset="0"/>
              </a:rPr>
              <a:t>At Community Security Service (CSS), our mission is simple: Protecting Jewish Life and Jewish Way of Life. Founded in 2007 by a cadre of security professionals and military and law enforcement veterans, CSS is the leading organization focused on providing best-in-class training to build on-the-ground volunteer led CSS physical security teams and safety programs. These programs are designed to empower members of the Jewish community to identify threats and proactively protect our communities across the United States.</a:t>
            </a:r>
            <a:endParaRPr lang="en-US" sz="2000" dirty="0">
              <a:ea typeface="Times New Roman" panose="02020603050405020304" pitchFamily="18" charset="0"/>
            </a:endParaRPr>
          </a:p>
          <a:p>
            <a:pPr algn="just">
              <a:spcAft>
                <a:spcPts val="2325"/>
              </a:spcAft>
            </a:pPr>
            <a:r>
              <a:rPr lang="en-US" sz="2000" spc="25" dirty="0">
                <a:solidFill>
                  <a:srgbClr val="121212"/>
                </a:solidFill>
                <a:ea typeface="Times New Roman" panose="02020603050405020304" pitchFamily="18" charset="0"/>
              </a:rPr>
              <a:t>CSS’s proven model trains volunteers from the Jewish community to protect their local synagogues, schools and community events in cooperation with law enforcement agencies. These teams are professionally trained to identify and respond to suspicious activity, thereby addressing a potentially threatening situation long before it might escalate into a serious incident.</a:t>
            </a:r>
            <a:endParaRPr lang="en-US" sz="2000" dirty="0">
              <a:ea typeface="Times New Roman" panose="02020603050405020304" pitchFamily="18" charset="0"/>
            </a:endParaRPr>
          </a:p>
        </p:txBody>
      </p:sp>
      <p:sp>
        <p:nvSpPr>
          <p:cNvPr id="5" name="Rectangle 4"/>
          <p:cNvSpPr/>
          <p:nvPr/>
        </p:nvSpPr>
        <p:spPr>
          <a:xfrm>
            <a:off x="2852661" y="10683750"/>
            <a:ext cx="1762277"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 </a:t>
            </a:r>
            <a:r>
              <a:rPr lang="en-US" u="sng" dirty="0">
                <a:latin typeface="Calibri" panose="020F0502020204030204" pitchFamily="34" charset="0"/>
                <a:cs typeface="Calibri" panose="020F0502020204030204" pitchFamily="34" charset="0"/>
                <a:hlinkClick r:id="rId2"/>
              </a:rPr>
              <a:t>info@thecss.org</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475" y="11301412"/>
            <a:ext cx="2914650" cy="1171575"/>
          </a:xfrm>
          <a:prstGeom prst="rect">
            <a:avLst/>
          </a:prstGeom>
        </p:spPr>
      </p:pic>
    </p:spTree>
    <p:extLst>
      <p:ext uri="{BB962C8B-B14F-4D97-AF65-F5344CB8AC3E}">
        <p14:creationId xmlns:p14="http://schemas.microsoft.com/office/powerpoint/2010/main" val="1635496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88515"/>
            <a:ext cx="7315200" cy="5298509"/>
          </a:xfrm>
          <a:solidFill>
            <a:schemeClr val="bg2"/>
          </a:solidFill>
        </p:spPr>
        <p:txBody>
          <a:bodyPr>
            <a:normAutofit fontScale="90000"/>
          </a:bodyPr>
          <a:lstStyle/>
          <a:p>
            <a:pPr algn="ctr"/>
            <a:r>
              <a:rPr lang="en-US" sz="3600" b="1" dirty="0">
                <a:solidFill>
                  <a:schemeClr val="tx1"/>
                </a:solidFill>
                <a:cs typeface="Arial" panose="020B0604020202020204" pitchFamily="34" charset="0"/>
              </a:rPr>
              <a:t>Community Synagogue of Rye</a:t>
            </a:r>
            <a:r>
              <a:rPr lang="en-US" sz="2700" dirty="0">
                <a:solidFill>
                  <a:schemeClr val="tx1"/>
                </a:solidFill>
                <a:cs typeface="Arial" panose="020B0604020202020204" pitchFamily="34" charset="0"/>
              </a:rPr>
              <a:t/>
            </a:r>
            <a:br>
              <a:rPr lang="en-US" sz="2700" dirty="0">
                <a:solidFill>
                  <a:schemeClr val="tx1"/>
                </a:solidFill>
                <a:cs typeface="Arial" panose="020B0604020202020204" pitchFamily="34" charset="0"/>
              </a:rPr>
            </a:br>
            <a:r>
              <a:rPr lang="en-US" sz="2700" dirty="0" smtClean="0">
                <a:solidFill>
                  <a:schemeClr val="tx1"/>
                </a:solidFill>
                <a:cs typeface="Arial" panose="020B0604020202020204" pitchFamily="34" charset="0"/>
              </a:rPr>
              <a:t>Reform</a:t>
            </a:r>
            <a:r>
              <a:rPr lang="en-US" sz="2700" dirty="0" smtClean="0">
                <a:solidFill>
                  <a:schemeClr val="tx1"/>
                </a:solidFill>
                <a:latin typeface="Arial" panose="020B0604020202020204" pitchFamily="34" charset="0"/>
                <a:cs typeface="Arial" panose="020B0604020202020204" pitchFamily="34" charset="0"/>
              </a:rPr>
              <a:t/>
            </a:r>
            <a:br>
              <a:rPr lang="en-US" sz="2700" dirty="0" smtClean="0">
                <a:solidFill>
                  <a:schemeClr val="tx1"/>
                </a:solidFill>
                <a:latin typeface="Arial" panose="020B0604020202020204" pitchFamily="34" charset="0"/>
                <a:cs typeface="Arial" panose="020B0604020202020204" pitchFamily="34" charset="0"/>
              </a:rPr>
            </a:br>
            <a:r>
              <a:rPr lang="en-US" sz="2700" dirty="0">
                <a:solidFill>
                  <a:schemeClr val="tx1"/>
                </a:solidFill>
                <a:latin typeface="Arial" panose="020B0604020202020204" pitchFamily="34" charset="0"/>
                <a:cs typeface="Arial" panose="020B0604020202020204" pitchFamily="34" charset="0"/>
              </a:rPr>
              <a:t/>
            </a:r>
            <a:br>
              <a:rPr lang="en-US" sz="2700" dirty="0">
                <a:solidFill>
                  <a:schemeClr val="tx1"/>
                </a:solidFill>
                <a:latin typeface="Arial" panose="020B0604020202020204" pitchFamily="34" charset="0"/>
                <a:cs typeface="Arial" panose="020B0604020202020204" pitchFamily="34" charset="0"/>
              </a:rPr>
            </a:br>
            <a:r>
              <a:rPr lang="en-US" sz="2700" dirty="0">
                <a:solidFill>
                  <a:schemeClr val="tx1"/>
                </a:solidFill>
                <a:latin typeface="+mn-lt"/>
                <a:cs typeface="Arial" panose="020B0604020202020204" pitchFamily="34" charset="0"/>
              </a:rPr>
              <a:t>200 Forest Avenue</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Rye, NY 10580</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Phone: 914-967-6262</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Fax: 914-967-0065</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Website</a:t>
            </a:r>
            <a:r>
              <a:rPr lang="en-US" sz="2700" dirty="0">
                <a:solidFill>
                  <a:schemeClr val="tx1"/>
                </a:solidFill>
                <a:latin typeface="+mn-lt"/>
                <a:cs typeface="Arial" panose="020B0604020202020204" pitchFamily="34" charset="0"/>
                <a:hlinkClick r:id="rId2"/>
              </a:rPr>
              <a:t>: www.comsynrye.org</a:t>
            </a:r>
            <a:r>
              <a:rPr lang="en-US" sz="2700" dirty="0" smtClean="0">
                <a:solidFill>
                  <a:schemeClr val="tx1"/>
                </a:solidFill>
                <a:latin typeface="+mn-lt"/>
                <a:cs typeface="Arial" panose="020B0604020202020204" pitchFamily="34" charset="0"/>
              </a:rPr>
              <a:t/>
            </a:r>
            <a:br>
              <a:rPr lang="en-US" sz="2700" dirty="0" smtClean="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 E-Mail: info@comsynrye.org </a:t>
            </a:r>
            <a:br>
              <a:rPr lang="en-US" sz="2700" dirty="0" smtClean="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Rabbi</a:t>
            </a:r>
            <a:r>
              <a:rPr lang="en-US" sz="2700" dirty="0">
                <a:solidFill>
                  <a:schemeClr val="tx1"/>
                </a:solidFill>
                <a:latin typeface="+mn-lt"/>
                <a:cs typeface="Arial" panose="020B0604020202020204" pitchFamily="34" charset="0"/>
              </a:rPr>
              <a:t>: Daniel Gropper</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Cantor: Melanie Cooperman</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Executive Director: Glynis Conyer </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Education Director: Amy Rosenbaum </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Early Childhood Center Director: Dale Oberlander.</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Director of Youth Engagement: Leah </a:t>
            </a:r>
            <a:r>
              <a:rPr lang="en-US" sz="2700" dirty="0" smtClean="0">
                <a:solidFill>
                  <a:schemeClr val="tx1"/>
                </a:solidFill>
                <a:latin typeface="+mn-lt"/>
                <a:cs typeface="Arial" panose="020B0604020202020204" pitchFamily="34" charset="0"/>
              </a:rPr>
              <a:t>Beck</a:t>
            </a:r>
            <a:endParaRPr lang="en-US" sz="2200" dirty="0">
              <a:solidFill>
                <a:schemeClr val="tx1"/>
              </a:solidFill>
            </a:endParaRPr>
          </a:p>
        </p:txBody>
      </p:sp>
      <p:sp>
        <p:nvSpPr>
          <p:cNvPr id="3" name="Rectangle 2"/>
          <p:cNvSpPr/>
          <p:nvPr/>
        </p:nvSpPr>
        <p:spPr>
          <a:xfrm>
            <a:off x="325677" y="6706798"/>
            <a:ext cx="6576164" cy="2512483"/>
          </a:xfrm>
          <a:prstGeom prst="rect">
            <a:avLst/>
          </a:prstGeom>
        </p:spPr>
        <p:txBody>
          <a:bodyPr wrap="square">
            <a:spAutoFit/>
          </a:bodyPr>
          <a:lstStyle/>
          <a:p>
            <a:pPr marL="63500" marR="36830" algn="just">
              <a:lnSpc>
                <a:spcPct val="104000"/>
              </a:lnSpc>
              <a:spcBef>
                <a:spcPts val="0"/>
              </a:spcBef>
              <a:spcAft>
                <a:spcPts val="0"/>
              </a:spcAft>
            </a:pPr>
            <a:r>
              <a:rPr lang="en-US" sz="2000" spc="10" dirty="0">
                <a:solidFill>
                  <a:srgbClr val="231F20"/>
                </a:solidFill>
                <a:ea typeface="Arial" panose="020B0604020202020204" pitchFamily="34" charset="0"/>
                <a:cs typeface="Arial" panose="020B0604020202020204" pitchFamily="34" charset="0"/>
              </a:rPr>
              <a:t>O</a:t>
            </a:r>
            <a:r>
              <a:rPr lang="en-US" sz="2000" spc="-5" dirty="0">
                <a:solidFill>
                  <a:srgbClr val="231F20"/>
                </a:solidFill>
                <a:ea typeface="Arial" panose="020B0604020202020204" pitchFamily="34" charset="0"/>
                <a:cs typeface="Arial" panose="020B0604020202020204" pitchFamily="34" charset="0"/>
              </a:rPr>
              <a:t>u</a:t>
            </a:r>
            <a:r>
              <a:rPr lang="en-US" sz="2000" dirty="0">
                <a:solidFill>
                  <a:srgbClr val="231F20"/>
                </a:solidFill>
                <a:ea typeface="Arial" panose="020B0604020202020204" pitchFamily="34" charset="0"/>
                <a:cs typeface="Arial" panose="020B0604020202020204" pitchFamily="34" charset="0"/>
              </a:rPr>
              <a:t>r</a:t>
            </a:r>
            <a:r>
              <a:rPr lang="en-US" sz="2000" spc="-15"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v</a:t>
            </a:r>
            <a:r>
              <a:rPr lang="en-US" sz="2000" spc="-10" dirty="0">
                <a:solidFill>
                  <a:srgbClr val="231F20"/>
                </a:solidFill>
                <a:ea typeface="Arial" panose="020B0604020202020204" pitchFamily="34" charset="0"/>
                <a:cs typeface="Arial" panose="020B0604020202020204" pitchFamily="34" charset="0"/>
              </a:rPr>
              <a:t>i</a:t>
            </a:r>
            <a:r>
              <a:rPr lang="en-US" sz="2000" spc="5" dirty="0">
                <a:solidFill>
                  <a:srgbClr val="231F20"/>
                </a:solidFill>
                <a:ea typeface="Arial" panose="020B0604020202020204" pitchFamily="34" charset="0"/>
                <a:cs typeface="Arial" panose="020B0604020202020204" pitchFamily="34" charset="0"/>
              </a:rPr>
              <a:t>s</a:t>
            </a:r>
            <a:r>
              <a:rPr lang="en-US" sz="2000" spc="-5" dirty="0">
                <a:solidFill>
                  <a:srgbClr val="231F20"/>
                </a:solidFill>
                <a:ea typeface="Arial" panose="020B0604020202020204" pitchFamily="34" charset="0"/>
                <a:cs typeface="Arial" panose="020B0604020202020204" pitchFamily="34" charset="0"/>
              </a:rPr>
              <a:t>io</a:t>
            </a:r>
            <a:r>
              <a:rPr lang="en-US" sz="2000" spc="-45"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a:t>
            </a:r>
            <a:r>
              <a:rPr lang="en-US" sz="2000" spc="-1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I</a:t>
            </a:r>
            <a:r>
              <a:rPr lang="en-US" sz="2000" spc="-20"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s</a:t>
            </a:r>
            <a:r>
              <a:rPr lang="en-US" sz="2000" spc="-5" dirty="0">
                <a:solidFill>
                  <a:srgbClr val="231F20"/>
                </a:solidFill>
                <a:ea typeface="Arial" panose="020B0604020202020204" pitchFamily="34" charset="0"/>
                <a:cs typeface="Arial" panose="020B0604020202020204" pitchFamily="34" charset="0"/>
              </a:rPr>
              <a:t>pi</a:t>
            </a:r>
            <a:r>
              <a:rPr lang="en-US" sz="2000" dirty="0">
                <a:solidFill>
                  <a:srgbClr val="231F20"/>
                </a:solidFill>
                <a:ea typeface="Arial" panose="020B0604020202020204" pitchFamily="34" charset="0"/>
                <a:cs typeface="Arial" panose="020B0604020202020204" pitchFamily="34" charset="0"/>
              </a:rPr>
              <a:t>r</a:t>
            </a:r>
            <a:r>
              <a:rPr lang="en-US" sz="2000" spc="-10"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d</a:t>
            </a:r>
            <a:r>
              <a:rPr lang="en-US" sz="2000" spc="-15" dirty="0">
                <a:solidFill>
                  <a:srgbClr val="231F20"/>
                </a:solidFill>
                <a:ea typeface="Arial" panose="020B0604020202020204" pitchFamily="34" charset="0"/>
                <a:cs typeface="Arial" panose="020B0604020202020204" pitchFamily="34" charset="0"/>
              </a:rPr>
              <a:t> </a:t>
            </a:r>
            <a:r>
              <a:rPr lang="en-US" sz="2000" spc="-35" dirty="0">
                <a:solidFill>
                  <a:srgbClr val="231F20"/>
                </a:solidFill>
                <a:ea typeface="Arial" panose="020B0604020202020204" pitchFamily="34" charset="0"/>
                <a:cs typeface="Arial" panose="020B0604020202020204" pitchFamily="34" charset="0"/>
              </a:rPr>
              <a:t>b</a:t>
            </a:r>
            <a:r>
              <a:rPr lang="en-US" sz="2000" dirty="0">
                <a:solidFill>
                  <a:srgbClr val="231F20"/>
                </a:solidFill>
                <a:ea typeface="Arial" panose="020B0604020202020204" pitchFamily="34" charset="0"/>
                <a:cs typeface="Arial" panose="020B0604020202020204" pitchFamily="34" charset="0"/>
              </a:rPr>
              <a:t>y</a:t>
            </a:r>
            <a:r>
              <a:rPr lang="en-US" sz="2000" spc="-1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J</a:t>
            </a:r>
            <a:r>
              <a:rPr lang="en-US" sz="2000" spc="-20" dirty="0">
                <a:solidFill>
                  <a:srgbClr val="231F20"/>
                </a:solidFill>
                <a:ea typeface="Arial" panose="020B0604020202020204" pitchFamily="34" charset="0"/>
                <a:cs typeface="Arial" panose="020B0604020202020204" pitchFamily="34" charset="0"/>
              </a:rPr>
              <a:t>e</a:t>
            </a:r>
            <a:r>
              <a:rPr lang="en-US" sz="2000" spc="-10" dirty="0">
                <a:solidFill>
                  <a:srgbClr val="231F20"/>
                </a:solidFill>
                <a:ea typeface="Arial" panose="020B0604020202020204" pitchFamily="34" charset="0"/>
                <a:cs typeface="Arial" panose="020B0604020202020204" pitchFamily="34" charset="0"/>
              </a:rPr>
              <a:t>wi</a:t>
            </a:r>
            <a:r>
              <a:rPr lang="en-US" sz="2000" spc="5" dirty="0">
                <a:solidFill>
                  <a:srgbClr val="231F20"/>
                </a:solidFill>
                <a:ea typeface="Arial" panose="020B0604020202020204" pitchFamily="34" charset="0"/>
                <a:cs typeface="Arial" panose="020B0604020202020204" pitchFamily="34" charset="0"/>
              </a:rPr>
              <a:t>s</a:t>
            </a:r>
            <a:r>
              <a:rPr lang="en-US" sz="2000" dirty="0">
                <a:solidFill>
                  <a:srgbClr val="231F20"/>
                </a:solidFill>
                <a:ea typeface="Arial" panose="020B0604020202020204" pitchFamily="34" charset="0"/>
                <a:cs typeface="Arial" panose="020B0604020202020204" pitchFamily="34" charset="0"/>
              </a:rPr>
              <a:t>h</a:t>
            </a:r>
            <a:r>
              <a:rPr lang="en-US" sz="2000" spc="-15" dirty="0">
                <a:solidFill>
                  <a:srgbClr val="231F20"/>
                </a:solidFill>
                <a:ea typeface="Arial" panose="020B0604020202020204" pitchFamily="34" charset="0"/>
                <a:cs typeface="Arial" panose="020B0604020202020204" pitchFamily="34" charset="0"/>
              </a:rPr>
              <a:t> te</a:t>
            </a:r>
            <a:r>
              <a:rPr lang="en-US" sz="2000" spc="-10" dirty="0">
                <a:solidFill>
                  <a:srgbClr val="231F20"/>
                </a:solidFill>
                <a:ea typeface="Arial" panose="020B0604020202020204" pitchFamily="34" charset="0"/>
                <a:cs typeface="Arial" panose="020B0604020202020204" pitchFamily="34" charset="0"/>
              </a:rPr>
              <a:t>a</a:t>
            </a:r>
            <a:r>
              <a:rPr lang="en-US" sz="2000" spc="5" dirty="0">
                <a:solidFill>
                  <a:srgbClr val="231F20"/>
                </a:solidFill>
                <a:ea typeface="Arial" panose="020B0604020202020204" pitchFamily="34" charset="0"/>
                <a:cs typeface="Arial" panose="020B0604020202020204" pitchFamily="34" charset="0"/>
              </a:rPr>
              <a:t>c</a:t>
            </a:r>
            <a:r>
              <a:rPr lang="en-US" sz="2000" spc="-10" dirty="0">
                <a:solidFill>
                  <a:srgbClr val="231F20"/>
                </a:solidFill>
                <a:ea typeface="Arial" panose="020B0604020202020204" pitchFamily="34" charset="0"/>
                <a:cs typeface="Arial" panose="020B0604020202020204" pitchFamily="34" charset="0"/>
              </a:rPr>
              <a:t>h</a:t>
            </a:r>
            <a:r>
              <a:rPr lang="en-US" sz="2000" spc="-5" dirty="0">
                <a:solidFill>
                  <a:srgbClr val="231F20"/>
                </a:solidFill>
                <a:ea typeface="Arial" panose="020B0604020202020204" pitchFamily="34" charset="0"/>
                <a:cs typeface="Arial" panose="020B0604020202020204" pitchFamily="34" charset="0"/>
              </a:rPr>
              <a:t>i</a:t>
            </a:r>
            <a:r>
              <a:rPr lang="en-US" sz="2000" spc="-10" dirty="0">
                <a:solidFill>
                  <a:srgbClr val="231F20"/>
                </a:solidFill>
                <a:ea typeface="Arial" panose="020B0604020202020204" pitchFamily="34" charset="0"/>
                <a:cs typeface="Arial" panose="020B0604020202020204" pitchFamily="34" charset="0"/>
              </a:rPr>
              <a:t>ng</a:t>
            </a:r>
            <a:r>
              <a:rPr lang="en-US" sz="2000" dirty="0">
                <a:solidFill>
                  <a:srgbClr val="231F20"/>
                </a:solidFill>
                <a:ea typeface="Arial" panose="020B0604020202020204" pitchFamily="34" charset="0"/>
                <a:cs typeface="Arial" panose="020B0604020202020204" pitchFamily="34" charset="0"/>
              </a:rPr>
              <a:t>s</a:t>
            </a:r>
            <a:r>
              <a:rPr lang="en-US" sz="2000" spc="-15"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an</a:t>
            </a:r>
            <a:r>
              <a:rPr lang="en-US" sz="2000" dirty="0">
                <a:solidFill>
                  <a:srgbClr val="231F20"/>
                </a:solidFill>
                <a:ea typeface="Arial" panose="020B0604020202020204" pitchFamily="34" charset="0"/>
                <a:cs typeface="Arial" panose="020B0604020202020204" pitchFamily="34" charset="0"/>
              </a:rPr>
              <a:t>d </a:t>
            </a:r>
            <a:r>
              <a:rPr lang="en-US" sz="2000" spc="-10"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r</a:t>
            </a:r>
            <a:r>
              <a:rPr lang="en-US" sz="2000" spc="-10" dirty="0">
                <a:solidFill>
                  <a:srgbClr val="231F20"/>
                </a:solidFill>
                <a:ea typeface="Arial" panose="020B0604020202020204" pitchFamily="34" charset="0"/>
                <a:cs typeface="Arial" panose="020B0604020202020204" pitchFamily="34" charset="0"/>
              </a:rPr>
              <a:t>a</a:t>
            </a:r>
            <a:r>
              <a:rPr lang="en-US" sz="2000" spc="-5" dirty="0">
                <a:solidFill>
                  <a:srgbClr val="231F20"/>
                </a:solidFill>
                <a:ea typeface="Arial" panose="020B0604020202020204" pitchFamily="34" charset="0"/>
                <a:cs typeface="Arial" panose="020B0604020202020204" pitchFamily="34" charset="0"/>
              </a:rPr>
              <a:t>d</a:t>
            </a:r>
            <a:r>
              <a:rPr lang="en-US" sz="2000" dirty="0">
                <a:solidFill>
                  <a:srgbClr val="231F20"/>
                </a:solidFill>
                <a:ea typeface="Arial" panose="020B0604020202020204" pitchFamily="34" charset="0"/>
                <a:cs typeface="Arial" panose="020B0604020202020204" pitchFamily="34" charset="0"/>
              </a:rPr>
              <a:t>i</a:t>
            </a:r>
            <a:r>
              <a:rPr lang="en-US" sz="2000" spc="-10" dirty="0">
                <a:solidFill>
                  <a:srgbClr val="231F20"/>
                </a:solidFill>
                <a:ea typeface="Arial" panose="020B0604020202020204" pitchFamily="34" charset="0"/>
                <a:cs typeface="Arial" panose="020B0604020202020204" pitchFamily="34" charset="0"/>
              </a:rPr>
              <a:t>t</a:t>
            </a:r>
            <a:r>
              <a:rPr lang="en-US" sz="2000" spc="-5" dirty="0">
                <a:solidFill>
                  <a:srgbClr val="231F20"/>
                </a:solidFill>
                <a:ea typeface="Arial" panose="020B0604020202020204" pitchFamily="34" charset="0"/>
                <a:cs typeface="Arial" panose="020B0604020202020204" pitchFamily="34" charset="0"/>
              </a:rPr>
              <a:t>io</a:t>
            </a:r>
            <a:r>
              <a:rPr lang="en-US" sz="2000" spc="-20" dirty="0">
                <a:solidFill>
                  <a:srgbClr val="231F20"/>
                </a:solidFill>
                <a:ea typeface="Arial" panose="020B0604020202020204" pitchFamily="34" charset="0"/>
                <a:cs typeface="Arial" panose="020B0604020202020204" pitchFamily="34" charset="0"/>
              </a:rPr>
              <a:t>n</a:t>
            </a:r>
            <a:r>
              <a:rPr lang="en-US" sz="2000" spc="5" dirty="0">
                <a:solidFill>
                  <a:srgbClr val="231F20"/>
                </a:solidFill>
                <a:ea typeface="Arial" panose="020B0604020202020204" pitchFamily="34" charset="0"/>
                <a:cs typeface="Arial" panose="020B0604020202020204" pitchFamily="34" charset="0"/>
              </a:rPr>
              <a:t>s</a:t>
            </a:r>
            <a:r>
              <a:rPr lang="en-US" sz="2000" dirty="0">
                <a:solidFill>
                  <a:srgbClr val="231F20"/>
                </a:solidFill>
                <a:ea typeface="Arial" panose="020B0604020202020204" pitchFamily="34" charset="0"/>
                <a:cs typeface="Arial" panose="020B0604020202020204" pitchFamily="34" charset="0"/>
              </a:rPr>
              <a:t>,</a:t>
            </a:r>
            <a:r>
              <a:rPr lang="en-US" sz="2000" spc="-25" dirty="0">
                <a:solidFill>
                  <a:srgbClr val="231F20"/>
                </a:solidFill>
                <a:ea typeface="Arial" panose="020B0604020202020204" pitchFamily="34" charset="0"/>
                <a:cs typeface="Arial" panose="020B0604020202020204" pitchFamily="34" charset="0"/>
              </a:rPr>
              <a:t> </a:t>
            </a:r>
            <a:r>
              <a:rPr lang="en-US" sz="2000" spc="-20" dirty="0">
                <a:solidFill>
                  <a:srgbClr val="231F20"/>
                </a:solidFill>
                <a:ea typeface="Arial" panose="020B0604020202020204" pitchFamily="34" charset="0"/>
                <a:cs typeface="Arial" panose="020B0604020202020204" pitchFamily="34" charset="0"/>
              </a:rPr>
              <a:t>w</a:t>
            </a:r>
            <a:r>
              <a:rPr lang="en-US" sz="2000" dirty="0">
                <a:solidFill>
                  <a:srgbClr val="231F20"/>
                </a:solidFill>
                <a:ea typeface="Arial" panose="020B0604020202020204" pitchFamily="34" charset="0"/>
                <a:cs typeface="Arial" panose="020B0604020202020204" pitchFamily="34" charset="0"/>
              </a:rPr>
              <a:t>e</a:t>
            </a:r>
            <a:r>
              <a:rPr lang="en-US" sz="2000" spc="-2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s</a:t>
            </a:r>
            <a:r>
              <a:rPr lang="en-US" sz="2000" spc="-5" dirty="0">
                <a:solidFill>
                  <a:srgbClr val="231F20"/>
                </a:solidFill>
                <a:ea typeface="Arial" panose="020B0604020202020204" pitchFamily="34" charset="0"/>
                <a:cs typeface="Arial" panose="020B0604020202020204" pitchFamily="34" charset="0"/>
              </a:rPr>
              <a:t>e</a:t>
            </a:r>
            <a:r>
              <a:rPr lang="en-US" sz="2000" spc="-15"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k</a:t>
            </a:r>
            <a:r>
              <a:rPr lang="en-US" sz="2000" spc="-25" dirty="0">
                <a:solidFill>
                  <a:srgbClr val="231F20"/>
                </a:solidFill>
                <a:ea typeface="Arial" panose="020B0604020202020204" pitchFamily="34" charset="0"/>
                <a:cs typeface="Arial" panose="020B0604020202020204" pitchFamily="34" charset="0"/>
              </a:rPr>
              <a:t> </a:t>
            </a:r>
            <a:r>
              <a:rPr lang="en-US" sz="2000" spc="-15"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o</a:t>
            </a:r>
            <a:r>
              <a:rPr lang="en-US" sz="2000" spc="-25"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b</a:t>
            </a:r>
            <a:r>
              <a:rPr lang="en-US" sz="2000" dirty="0">
                <a:solidFill>
                  <a:srgbClr val="231F20"/>
                </a:solidFill>
                <a:ea typeface="Arial" panose="020B0604020202020204" pitchFamily="34" charset="0"/>
                <a:cs typeface="Arial" panose="020B0604020202020204" pitchFamily="34" charset="0"/>
              </a:rPr>
              <a:t>e</a:t>
            </a:r>
            <a:r>
              <a:rPr lang="en-US" sz="2000" spc="-2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a</a:t>
            </a:r>
            <a:r>
              <a:rPr lang="en-US" sz="2000" spc="-25"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c</a:t>
            </a:r>
            <a:r>
              <a:rPr lang="en-US" sz="2000" spc="-15" dirty="0">
                <a:solidFill>
                  <a:srgbClr val="231F20"/>
                </a:solidFill>
                <a:ea typeface="Arial" panose="020B0604020202020204" pitchFamily="34" charset="0"/>
                <a:cs typeface="Arial" panose="020B0604020202020204" pitchFamily="34" charset="0"/>
              </a:rPr>
              <a:t>e</a:t>
            </a:r>
            <a:r>
              <a:rPr lang="en-US" sz="2000" spc="-10" dirty="0">
                <a:solidFill>
                  <a:srgbClr val="231F20"/>
                </a:solidFill>
                <a:ea typeface="Arial" panose="020B0604020202020204" pitchFamily="34" charset="0"/>
                <a:cs typeface="Arial" panose="020B0604020202020204" pitchFamily="34" charset="0"/>
              </a:rPr>
              <a:t>n</a:t>
            </a:r>
            <a:r>
              <a:rPr lang="en-US" sz="2000" spc="-15" dirty="0">
                <a:solidFill>
                  <a:srgbClr val="231F20"/>
                </a:solidFill>
                <a:ea typeface="Arial" panose="020B0604020202020204" pitchFamily="34" charset="0"/>
                <a:cs typeface="Arial" panose="020B0604020202020204" pitchFamily="34" charset="0"/>
              </a:rPr>
              <a:t>te</a:t>
            </a:r>
            <a:r>
              <a:rPr lang="en-US" sz="2000" dirty="0">
                <a:solidFill>
                  <a:srgbClr val="231F20"/>
                </a:solidFill>
                <a:ea typeface="Arial" panose="020B0604020202020204" pitchFamily="34" charset="0"/>
                <a:cs typeface="Arial" panose="020B0604020202020204" pitchFamily="34" charset="0"/>
              </a:rPr>
              <a:t>r</a:t>
            </a:r>
            <a:r>
              <a:rPr lang="en-US" sz="2000" spc="-25"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f</a:t>
            </a:r>
            <a:r>
              <a:rPr lang="en-US" sz="2000" spc="-5" dirty="0">
                <a:solidFill>
                  <a:srgbClr val="231F20"/>
                </a:solidFill>
                <a:ea typeface="Arial" panose="020B0604020202020204" pitchFamily="34" charset="0"/>
                <a:cs typeface="Arial" panose="020B0604020202020204" pitchFamily="34" charset="0"/>
              </a:rPr>
              <a:t>o</a:t>
            </a:r>
            <a:r>
              <a:rPr lang="en-US" sz="2000" dirty="0">
                <a:solidFill>
                  <a:srgbClr val="231F20"/>
                </a:solidFill>
                <a:ea typeface="Arial" panose="020B0604020202020204" pitchFamily="34" charset="0"/>
                <a:cs typeface="Arial" panose="020B0604020202020204" pitchFamily="34" charset="0"/>
              </a:rPr>
              <a:t>r</a:t>
            </a:r>
            <a:r>
              <a:rPr lang="en-US" sz="2000" spc="-2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s</a:t>
            </a:r>
            <a:r>
              <a:rPr lang="en-US" sz="2000" spc="-5" dirty="0">
                <a:solidFill>
                  <a:srgbClr val="231F20"/>
                </a:solidFill>
                <a:ea typeface="Arial" panose="020B0604020202020204" pitchFamily="34" charset="0"/>
                <a:cs typeface="Arial" panose="020B0604020202020204" pitchFamily="34" charset="0"/>
              </a:rPr>
              <a:t>pi</a:t>
            </a:r>
            <a:r>
              <a:rPr lang="en-US" sz="2000" spc="10" dirty="0">
                <a:solidFill>
                  <a:srgbClr val="231F20"/>
                </a:solidFill>
                <a:ea typeface="Arial" panose="020B0604020202020204" pitchFamily="34" charset="0"/>
                <a:cs typeface="Arial" panose="020B0604020202020204" pitchFamily="34" charset="0"/>
              </a:rPr>
              <a:t>r</a:t>
            </a:r>
            <a:r>
              <a:rPr lang="en-US" sz="2000" dirty="0">
                <a:solidFill>
                  <a:srgbClr val="231F20"/>
                </a:solidFill>
                <a:ea typeface="Arial" panose="020B0604020202020204" pitchFamily="34" charset="0"/>
                <a:cs typeface="Arial" panose="020B0604020202020204" pitchFamily="34" charset="0"/>
              </a:rPr>
              <a:t>i</a:t>
            </a:r>
            <a:r>
              <a:rPr lang="en-US" sz="2000" spc="-20" dirty="0">
                <a:solidFill>
                  <a:srgbClr val="231F20"/>
                </a:solidFill>
                <a:ea typeface="Arial" panose="020B0604020202020204" pitchFamily="34" charset="0"/>
                <a:cs typeface="Arial" panose="020B0604020202020204" pitchFamily="34" charset="0"/>
              </a:rPr>
              <a:t>t</a:t>
            </a:r>
            <a:r>
              <a:rPr lang="en-US" sz="2000" spc="-10" dirty="0">
                <a:solidFill>
                  <a:srgbClr val="231F20"/>
                </a:solidFill>
                <a:ea typeface="Arial" panose="020B0604020202020204" pitchFamily="34" charset="0"/>
                <a:cs typeface="Arial" panose="020B0604020202020204" pitchFamily="34" charset="0"/>
              </a:rPr>
              <a:t>u</a:t>
            </a:r>
            <a:r>
              <a:rPr lang="en-US" sz="2000" spc="-5"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l </a:t>
            </a:r>
            <a:r>
              <a:rPr lang="en-US" sz="2000" spc="-20" dirty="0">
                <a:solidFill>
                  <a:srgbClr val="231F20"/>
                </a:solidFill>
                <a:ea typeface="Arial" panose="020B0604020202020204" pitchFamily="34" charset="0"/>
                <a:cs typeface="Arial" panose="020B0604020202020204" pitchFamily="34" charset="0"/>
              </a:rPr>
              <a:t>t</a:t>
            </a:r>
            <a:r>
              <a:rPr lang="en-US" sz="2000" spc="-5" dirty="0">
                <a:solidFill>
                  <a:srgbClr val="231F20"/>
                </a:solidFill>
                <a:ea typeface="Arial" panose="020B0604020202020204" pitchFamily="34" charset="0"/>
                <a:cs typeface="Arial" panose="020B0604020202020204" pitchFamily="34" charset="0"/>
              </a:rPr>
              <a:t>r</a:t>
            </a:r>
            <a:r>
              <a:rPr lang="en-US" sz="2000" spc="-15" dirty="0">
                <a:solidFill>
                  <a:srgbClr val="231F20"/>
                </a:solidFill>
                <a:ea typeface="Arial" panose="020B0604020202020204" pitchFamily="34" charset="0"/>
                <a:cs typeface="Arial" panose="020B0604020202020204" pitchFamily="34" charset="0"/>
              </a:rPr>
              <a:t>a</a:t>
            </a:r>
            <a:r>
              <a:rPr lang="en-US" sz="2000" spc="-25" dirty="0">
                <a:solidFill>
                  <a:srgbClr val="231F20"/>
                </a:solidFill>
                <a:ea typeface="Arial" panose="020B0604020202020204" pitchFamily="34" charset="0"/>
                <a:cs typeface="Arial" panose="020B0604020202020204" pitchFamily="34" charset="0"/>
              </a:rPr>
              <a:t>n</a:t>
            </a:r>
            <a:r>
              <a:rPr lang="en-US" sz="2000" spc="-10" dirty="0">
                <a:solidFill>
                  <a:srgbClr val="231F20"/>
                </a:solidFill>
                <a:ea typeface="Arial" panose="020B0604020202020204" pitchFamily="34" charset="0"/>
                <a:cs typeface="Arial" panose="020B0604020202020204" pitchFamily="34" charset="0"/>
              </a:rPr>
              <a:t>s</a:t>
            </a:r>
            <a:r>
              <a:rPr lang="en-US" sz="2000" spc="-20" dirty="0">
                <a:solidFill>
                  <a:srgbClr val="231F20"/>
                </a:solidFill>
                <a:ea typeface="Arial" panose="020B0604020202020204" pitchFamily="34" charset="0"/>
                <a:cs typeface="Arial" panose="020B0604020202020204" pitchFamily="34" charset="0"/>
              </a:rPr>
              <a:t>f</a:t>
            </a:r>
            <a:r>
              <a:rPr lang="en-US" sz="2000" spc="-10" dirty="0">
                <a:solidFill>
                  <a:srgbClr val="231F20"/>
                </a:solidFill>
                <a:ea typeface="Arial" panose="020B0604020202020204" pitchFamily="34" charset="0"/>
                <a:cs typeface="Arial" panose="020B0604020202020204" pitchFamily="34" charset="0"/>
              </a:rPr>
              <a:t>o</a:t>
            </a:r>
            <a:r>
              <a:rPr lang="en-US" sz="2000" dirty="0">
                <a:solidFill>
                  <a:srgbClr val="231F20"/>
                </a:solidFill>
                <a:ea typeface="Arial" panose="020B0604020202020204" pitchFamily="34" charset="0"/>
                <a:cs typeface="Arial" panose="020B0604020202020204" pitchFamily="34" charset="0"/>
              </a:rPr>
              <a:t>r</a:t>
            </a:r>
            <a:r>
              <a:rPr lang="en-US" sz="2000" spc="-20" dirty="0">
                <a:solidFill>
                  <a:srgbClr val="231F20"/>
                </a:solidFill>
                <a:ea typeface="Arial" panose="020B0604020202020204" pitchFamily="34" charset="0"/>
                <a:cs typeface="Arial" panose="020B0604020202020204" pitchFamily="34" charset="0"/>
              </a:rPr>
              <a:t>m</a:t>
            </a:r>
            <a:r>
              <a:rPr lang="en-US" sz="2000" spc="-15" dirty="0">
                <a:solidFill>
                  <a:srgbClr val="231F20"/>
                </a:solidFill>
                <a:ea typeface="Arial" panose="020B0604020202020204" pitchFamily="34" charset="0"/>
                <a:cs typeface="Arial" panose="020B0604020202020204" pitchFamily="34" charset="0"/>
              </a:rPr>
              <a:t>at</a:t>
            </a:r>
            <a:r>
              <a:rPr lang="en-US" sz="2000" spc="-10" dirty="0">
                <a:solidFill>
                  <a:srgbClr val="231F20"/>
                </a:solidFill>
                <a:ea typeface="Arial" panose="020B0604020202020204" pitchFamily="34" charset="0"/>
                <a:cs typeface="Arial" panose="020B0604020202020204" pitchFamily="34" charset="0"/>
              </a:rPr>
              <a:t>io</a:t>
            </a:r>
            <a:r>
              <a:rPr lang="en-US" sz="2000" spc="-50"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a:t>
            </a:r>
            <a:r>
              <a:rPr lang="en-US" sz="2000" spc="-100" dirty="0">
                <a:solidFill>
                  <a:srgbClr val="231F20"/>
                </a:solidFill>
                <a:ea typeface="Arial" panose="020B0604020202020204" pitchFamily="34" charset="0"/>
                <a:cs typeface="Arial" panose="020B0604020202020204" pitchFamily="34" charset="0"/>
              </a:rPr>
              <a:t> </a:t>
            </a:r>
            <a:r>
              <a:rPr lang="en-US" sz="2000" spc="-20"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o</a:t>
            </a:r>
            <a:r>
              <a:rPr lang="en-US" sz="2000" spc="-100" dirty="0">
                <a:solidFill>
                  <a:srgbClr val="231F20"/>
                </a:solidFill>
                <a:ea typeface="Arial" panose="020B0604020202020204" pitchFamily="34" charset="0"/>
                <a:cs typeface="Arial" panose="020B0604020202020204" pitchFamily="34" charset="0"/>
              </a:rPr>
              <a:t> </a:t>
            </a:r>
            <a:r>
              <a:rPr lang="en-US" sz="2000" spc="-20" dirty="0">
                <a:solidFill>
                  <a:srgbClr val="231F20"/>
                </a:solidFill>
                <a:ea typeface="Arial" panose="020B0604020202020204" pitchFamily="34" charset="0"/>
                <a:cs typeface="Arial" panose="020B0604020202020204" pitchFamily="34" charset="0"/>
              </a:rPr>
              <a:t>f</a:t>
            </a:r>
            <a:r>
              <a:rPr lang="en-US" sz="2000" spc="-15" dirty="0">
                <a:solidFill>
                  <a:srgbClr val="231F20"/>
                </a:solidFill>
                <a:ea typeface="Arial" panose="020B0604020202020204" pitchFamily="34" charset="0"/>
                <a:cs typeface="Arial" panose="020B0604020202020204" pitchFamily="34" charset="0"/>
              </a:rPr>
              <a:t>o</a:t>
            </a:r>
            <a:r>
              <a:rPr lang="en-US" sz="2000" spc="-5" dirty="0">
                <a:solidFill>
                  <a:srgbClr val="231F20"/>
                </a:solidFill>
                <a:ea typeface="Arial" panose="020B0604020202020204" pitchFamily="34" charset="0"/>
                <a:cs typeface="Arial" panose="020B0604020202020204" pitchFamily="34" charset="0"/>
              </a:rPr>
              <a:t>s</a:t>
            </a:r>
            <a:r>
              <a:rPr lang="en-US" sz="2000" spc="-25" dirty="0">
                <a:solidFill>
                  <a:srgbClr val="231F20"/>
                </a:solidFill>
                <a:ea typeface="Arial" panose="020B0604020202020204" pitchFamily="34" charset="0"/>
                <a:cs typeface="Arial" panose="020B0604020202020204" pitchFamily="34" charset="0"/>
              </a:rPr>
              <a:t>t</a:t>
            </a:r>
            <a:r>
              <a:rPr lang="en-US" sz="2000" spc="-20"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r</a:t>
            </a:r>
            <a:r>
              <a:rPr lang="en-US" sz="2000" spc="-100" dirty="0">
                <a:solidFill>
                  <a:srgbClr val="231F20"/>
                </a:solidFill>
                <a:ea typeface="Arial" panose="020B0604020202020204" pitchFamily="34" charset="0"/>
                <a:cs typeface="Arial" panose="020B0604020202020204" pitchFamily="34" charset="0"/>
              </a:rPr>
              <a:t> </a:t>
            </a:r>
            <a:r>
              <a:rPr lang="en-US" sz="2000" spc="-20" dirty="0">
                <a:solidFill>
                  <a:srgbClr val="231F20"/>
                </a:solidFill>
                <a:ea typeface="Arial" panose="020B0604020202020204" pitchFamily="34" charset="0"/>
                <a:cs typeface="Arial" panose="020B0604020202020204" pitchFamily="34" charset="0"/>
              </a:rPr>
              <a:t>t</a:t>
            </a:r>
            <a:r>
              <a:rPr lang="en-US" sz="2000" spc="-15" dirty="0">
                <a:solidFill>
                  <a:srgbClr val="231F20"/>
                </a:solidFill>
                <a:ea typeface="Arial" panose="020B0604020202020204" pitchFamily="34" charset="0"/>
                <a:cs typeface="Arial" panose="020B0604020202020204" pitchFamily="34" charset="0"/>
              </a:rPr>
              <a:t>h</a:t>
            </a:r>
            <a:r>
              <a:rPr lang="en-US" sz="2000" dirty="0">
                <a:solidFill>
                  <a:srgbClr val="231F20"/>
                </a:solidFill>
                <a:ea typeface="Arial" panose="020B0604020202020204" pitchFamily="34" charset="0"/>
                <a:cs typeface="Arial" panose="020B0604020202020204" pitchFamily="34" charset="0"/>
              </a:rPr>
              <a:t>e</a:t>
            </a:r>
            <a:r>
              <a:rPr lang="en-US" sz="2000" spc="-100"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cr</a:t>
            </a:r>
            <a:r>
              <a:rPr lang="en-US" sz="2000" spc="-25" dirty="0">
                <a:solidFill>
                  <a:srgbClr val="231F20"/>
                </a:solidFill>
                <a:ea typeface="Arial" panose="020B0604020202020204" pitchFamily="34" charset="0"/>
                <a:cs typeface="Arial" panose="020B0604020202020204" pitchFamily="34" charset="0"/>
              </a:rPr>
              <a:t>e</a:t>
            </a:r>
            <a:r>
              <a:rPr lang="en-US" sz="2000" spc="-15" dirty="0">
                <a:solidFill>
                  <a:srgbClr val="231F20"/>
                </a:solidFill>
                <a:ea typeface="Arial" panose="020B0604020202020204" pitchFamily="34" charset="0"/>
                <a:cs typeface="Arial" panose="020B0604020202020204" pitchFamily="34" charset="0"/>
              </a:rPr>
              <a:t>at</a:t>
            </a:r>
            <a:r>
              <a:rPr lang="en-US" sz="2000" spc="-10" dirty="0">
                <a:solidFill>
                  <a:srgbClr val="231F20"/>
                </a:solidFill>
                <a:ea typeface="Arial" panose="020B0604020202020204" pitchFamily="34" charset="0"/>
                <a:cs typeface="Arial" panose="020B0604020202020204" pitchFamily="34" charset="0"/>
              </a:rPr>
              <a:t>io</a:t>
            </a:r>
            <a:r>
              <a:rPr lang="en-US" sz="2000" dirty="0">
                <a:solidFill>
                  <a:srgbClr val="231F20"/>
                </a:solidFill>
                <a:ea typeface="Arial" panose="020B0604020202020204" pitchFamily="34" charset="0"/>
                <a:cs typeface="Arial" panose="020B0604020202020204" pitchFamily="34" charset="0"/>
              </a:rPr>
              <a:t>n</a:t>
            </a:r>
            <a:r>
              <a:rPr lang="en-US" sz="2000" spc="-100" dirty="0">
                <a:solidFill>
                  <a:srgbClr val="231F20"/>
                </a:solidFill>
                <a:ea typeface="Arial" panose="020B0604020202020204" pitchFamily="34" charset="0"/>
                <a:cs typeface="Arial" panose="020B0604020202020204" pitchFamily="34" charset="0"/>
              </a:rPr>
              <a:t> </a:t>
            </a:r>
            <a:r>
              <a:rPr lang="en-US" sz="2000" spc="-15" dirty="0">
                <a:solidFill>
                  <a:srgbClr val="231F20"/>
                </a:solidFill>
                <a:ea typeface="Arial" panose="020B0604020202020204" pitchFamily="34" charset="0"/>
                <a:cs typeface="Arial" panose="020B0604020202020204" pitchFamily="34" charset="0"/>
              </a:rPr>
              <a:t>o</a:t>
            </a:r>
            <a:r>
              <a:rPr lang="en-US" sz="2000" dirty="0">
                <a:solidFill>
                  <a:srgbClr val="231F20"/>
                </a:solidFill>
                <a:ea typeface="Arial" panose="020B0604020202020204" pitchFamily="34" charset="0"/>
                <a:cs typeface="Arial" panose="020B0604020202020204" pitchFamily="34" charset="0"/>
              </a:rPr>
              <a:t>f</a:t>
            </a:r>
            <a:r>
              <a:rPr lang="en-US" sz="2000" spc="-100"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s</a:t>
            </a:r>
            <a:r>
              <a:rPr lang="en-US" sz="2000" spc="-20" dirty="0">
                <a:solidFill>
                  <a:srgbClr val="231F20"/>
                </a:solidFill>
                <a:ea typeface="Arial" panose="020B0604020202020204" pitchFamily="34" charset="0"/>
                <a:cs typeface="Arial" panose="020B0604020202020204" pitchFamily="34" charset="0"/>
              </a:rPr>
              <a:t>a</a:t>
            </a:r>
            <a:r>
              <a:rPr lang="en-US" sz="2000" spc="-5" dirty="0">
                <a:solidFill>
                  <a:srgbClr val="231F20"/>
                </a:solidFill>
                <a:ea typeface="Arial" panose="020B0604020202020204" pitchFamily="34" charset="0"/>
                <a:cs typeface="Arial" panose="020B0604020202020204" pitchFamily="34" charset="0"/>
              </a:rPr>
              <a:t>cr</a:t>
            </a:r>
            <a:r>
              <a:rPr lang="en-US" sz="2000" spc="-15"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d </a:t>
            </a:r>
            <a:r>
              <a:rPr lang="en-US" sz="2000" spc="-5" dirty="0">
                <a:solidFill>
                  <a:srgbClr val="231F20"/>
                </a:solidFill>
                <a:ea typeface="Arial" panose="020B0604020202020204" pitchFamily="34" charset="0"/>
                <a:cs typeface="Arial" panose="020B0604020202020204" pitchFamily="34" charset="0"/>
              </a:rPr>
              <a:t>r</a:t>
            </a:r>
            <a:r>
              <a:rPr lang="en-US" sz="2000" spc="-15" dirty="0">
                <a:solidFill>
                  <a:srgbClr val="231F20"/>
                </a:solidFill>
                <a:ea typeface="Arial" panose="020B0604020202020204" pitchFamily="34" charset="0"/>
                <a:cs typeface="Arial" panose="020B0604020202020204" pitchFamily="34" charset="0"/>
              </a:rPr>
              <a:t>el</a:t>
            </a:r>
            <a:r>
              <a:rPr lang="en-US" sz="2000" spc="-10" dirty="0">
                <a:solidFill>
                  <a:srgbClr val="231F20"/>
                </a:solidFill>
                <a:ea typeface="Arial" panose="020B0604020202020204" pitchFamily="34" charset="0"/>
                <a:cs typeface="Arial" panose="020B0604020202020204" pitchFamily="34" charset="0"/>
              </a:rPr>
              <a:t>atio</a:t>
            </a:r>
            <a:r>
              <a:rPr lang="en-US" sz="2000" spc="-25"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s</a:t>
            </a:r>
            <a:r>
              <a:rPr lang="en-US" sz="2000" spc="-15" dirty="0">
                <a:solidFill>
                  <a:srgbClr val="231F20"/>
                </a:solidFill>
                <a:ea typeface="Arial" panose="020B0604020202020204" pitchFamily="34" charset="0"/>
                <a:cs typeface="Arial" panose="020B0604020202020204" pitchFamily="34" charset="0"/>
              </a:rPr>
              <a:t>h</a:t>
            </a:r>
            <a:r>
              <a:rPr lang="en-US" sz="2000" spc="-5" dirty="0">
                <a:solidFill>
                  <a:srgbClr val="231F20"/>
                </a:solidFill>
                <a:ea typeface="Arial" panose="020B0604020202020204" pitchFamily="34" charset="0"/>
                <a:cs typeface="Arial" panose="020B0604020202020204" pitchFamily="34" charset="0"/>
              </a:rPr>
              <a:t>i</a:t>
            </a:r>
            <a:r>
              <a:rPr lang="en-US" sz="2000" spc="-15" dirty="0">
                <a:solidFill>
                  <a:srgbClr val="231F20"/>
                </a:solidFill>
                <a:ea typeface="Arial" panose="020B0604020202020204" pitchFamily="34" charset="0"/>
                <a:cs typeface="Arial" panose="020B0604020202020204" pitchFamily="34" charset="0"/>
              </a:rPr>
              <a:t>p</a:t>
            </a:r>
            <a:r>
              <a:rPr lang="en-US" sz="2000" spc="-25" dirty="0">
                <a:solidFill>
                  <a:srgbClr val="231F20"/>
                </a:solidFill>
                <a:ea typeface="Arial" panose="020B0604020202020204" pitchFamily="34" charset="0"/>
                <a:cs typeface="Arial" panose="020B0604020202020204" pitchFamily="34" charset="0"/>
              </a:rPr>
              <a:t>s</a:t>
            </a:r>
            <a:r>
              <a:rPr lang="en-US" sz="2000" dirty="0">
                <a:solidFill>
                  <a:srgbClr val="231F20"/>
                </a:solidFill>
                <a:ea typeface="Arial" panose="020B0604020202020204" pitchFamily="34" charset="0"/>
                <a:cs typeface="Arial" panose="020B0604020202020204" pitchFamily="34" charset="0"/>
              </a:rPr>
              <a:t>;</a:t>
            </a:r>
            <a:r>
              <a:rPr lang="en-US" sz="2000" spc="-90" dirty="0">
                <a:solidFill>
                  <a:srgbClr val="231F20"/>
                </a:solidFill>
                <a:ea typeface="Arial" panose="020B0604020202020204" pitchFamily="34" charset="0"/>
                <a:cs typeface="Arial" panose="020B0604020202020204" pitchFamily="34" charset="0"/>
              </a:rPr>
              <a:t> </a:t>
            </a:r>
            <a:r>
              <a:rPr lang="en-US" sz="2000" spc="-15" dirty="0">
                <a:solidFill>
                  <a:srgbClr val="231F20"/>
                </a:solidFill>
                <a:ea typeface="Arial" panose="020B0604020202020204" pitchFamily="34" charset="0"/>
                <a:cs typeface="Arial" panose="020B0604020202020204" pitchFamily="34" charset="0"/>
              </a:rPr>
              <a:t>an</a:t>
            </a:r>
            <a:r>
              <a:rPr lang="en-US" sz="2000" dirty="0">
                <a:solidFill>
                  <a:srgbClr val="231F20"/>
                </a:solidFill>
                <a:ea typeface="Arial" panose="020B0604020202020204" pitchFamily="34" charset="0"/>
                <a:cs typeface="Arial" panose="020B0604020202020204" pitchFamily="34" charset="0"/>
              </a:rPr>
              <a:t>d</a:t>
            </a:r>
            <a:r>
              <a:rPr lang="en-US" sz="2000" spc="-90" dirty="0">
                <a:solidFill>
                  <a:srgbClr val="231F20"/>
                </a:solidFill>
                <a:ea typeface="Arial" panose="020B0604020202020204" pitchFamily="34" charset="0"/>
                <a:cs typeface="Arial" panose="020B0604020202020204" pitchFamily="34" charset="0"/>
              </a:rPr>
              <a:t> </a:t>
            </a:r>
            <a:r>
              <a:rPr lang="en-US" sz="2000" spc="-20"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o</a:t>
            </a:r>
            <a:r>
              <a:rPr lang="en-US" sz="2000" spc="-90"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g</a:t>
            </a:r>
            <a:r>
              <a:rPr lang="en-US" sz="2000" spc="-10" dirty="0">
                <a:solidFill>
                  <a:srgbClr val="231F20"/>
                </a:solidFill>
                <a:ea typeface="Arial" panose="020B0604020202020204" pitchFamily="34" charset="0"/>
                <a:cs typeface="Arial" panose="020B0604020202020204" pitchFamily="34" charset="0"/>
              </a:rPr>
              <a:t>i</a:t>
            </a:r>
            <a:r>
              <a:rPr lang="en-US" sz="2000" spc="-25" dirty="0">
                <a:solidFill>
                  <a:srgbClr val="231F20"/>
                </a:solidFill>
                <a:ea typeface="Arial" panose="020B0604020202020204" pitchFamily="34" charset="0"/>
                <a:cs typeface="Arial" panose="020B0604020202020204" pitchFamily="34" charset="0"/>
              </a:rPr>
              <a:t>v</a:t>
            </a:r>
            <a:r>
              <a:rPr lang="en-US" sz="2000" dirty="0">
                <a:solidFill>
                  <a:srgbClr val="231F20"/>
                </a:solidFill>
                <a:ea typeface="Arial" panose="020B0604020202020204" pitchFamily="34" charset="0"/>
                <a:cs typeface="Arial" panose="020B0604020202020204" pitchFamily="34" charset="0"/>
              </a:rPr>
              <a:t>e</a:t>
            </a:r>
            <a:r>
              <a:rPr lang="en-US" sz="2000" spc="-90"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peo</a:t>
            </a:r>
            <a:r>
              <a:rPr lang="en-US" sz="2000" spc="-5" dirty="0">
                <a:solidFill>
                  <a:srgbClr val="231F20"/>
                </a:solidFill>
                <a:ea typeface="Arial" panose="020B0604020202020204" pitchFamily="34" charset="0"/>
                <a:cs typeface="Arial" panose="020B0604020202020204" pitchFamily="34" charset="0"/>
              </a:rPr>
              <a:t>p</a:t>
            </a:r>
            <a:r>
              <a:rPr lang="en-US" sz="2000" spc="-10" dirty="0">
                <a:solidFill>
                  <a:srgbClr val="231F20"/>
                </a:solidFill>
                <a:ea typeface="Arial" panose="020B0604020202020204" pitchFamily="34" charset="0"/>
                <a:cs typeface="Arial" panose="020B0604020202020204" pitchFamily="34" charset="0"/>
              </a:rPr>
              <a:t>l</a:t>
            </a:r>
            <a:r>
              <a:rPr lang="en-US" sz="2000" dirty="0">
                <a:solidFill>
                  <a:srgbClr val="231F20"/>
                </a:solidFill>
                <a:ea typeface="Arial" panose="020B0604020202020204" pitchFamily="34" charset="0"/>
                <a:cs typeface="Arial" panose="020B0604020202020204" pitchFamily="34" charset="0"/>
              </a:rPr>
              <a:t>e</a:t>
            </a:r>
            <a:r>
              <a:rPr lang="en-US" sz="2000" spc="-90" dirty="0">
                <a:solidFill>
                  <a:srgbClr val="231F20"/>
                </a:solidFill>
                <a:ea typeface="Arial" panose="020B0604020202020204" pitchFamily="34" charset="0"/>
                <a:cs typeface="Arial" panose="020B0604020202020204" pitchFamily="34" charset="0"/>
              </a:rPr>
              <a:t> </a:t>
            </a:r>
            <a:r>
              <a:rPr lang="en-US" sz="2000" spc="-15" dirty="0">
                <a:solidFill>
                  <a:srgbClr val="231F20"/>
                </a:solidFill>
                <a:ea typeface="Arial" panose="020B0604020202020204" pitchFamily="34" charset="0"/>
                <a:cs typeface="Arial" panose="020B0604020202020204" pitchFamily="34" charset="0"/>
              </a:rPr>
              <a:t>th</a:t>
            </a:r>
            <a:r>
              <a:rPr lang="en-US" sz="2000" dirty="0">
                <a:solidFill>
                  <a:srgbClr val="231F20"/>
                </a:solidFill>
                <a:ea typeface="Arial" panose="020B0604020202020204" pitchFamily="34" charset="0"/>
                <a:cs typeface="Arial" panose="020B0604020202020204" pitchFamily="34" charset="0"/>
              </a:rPr>
              <a:t>e</a:t>
            </a:r>
            <a:r>
              <a:rPr lang="en-US" sz="2000" spc="-90" dirty="0">
                <a:solidFill>
                  <a:srgbClr val="231F20"/>
                </a:solidFill>
                <a:ea typeface="Arial" panose="020B0604020202020204" pitchFamily="34" charset="0"/>
                <a:cs typeface="Arial" panose="020B0604020202020204" pitchFamily="34" charset="0"/>
              </a:rPr>
              <a:t> </a:t>
            </a:r>
            <a:r>
              <a:rPr lang="en-US" sz="2000" spc="-20" dirty="0">
                <a:solidFill>
                  <a:srgbClr val="231F20"/>
                </a:solidFill>
                <a:ea typeface="Arial" panose="020B0604020202020204" pitchFamily="34" charset="0"/>
                <a:cs typeface="Arial" panose="020B0604020202020204" pitchFamily="34" charset="0"/>
              </a:rPr>
              <a:t>t</a:t>
            </a:r>
            <a:r>
              <a:rPr lang="en-US" sz="2000" spc="-5" dirty="0">
                <a:solidFill>
                  <a:srgbClr val="231F20"/>
                </a:solidFill>
                <a:ea typeface="Arial" panose="020B0604020202020204" pitchFamily="34" charset="0"/>
                <a:cs typeface="Arial" panose="020B0604020202020204" pitchFamily="34" charset="0"/>
              </a:rPr>
              <a:t>oo</a:t>
            </a:r>
            <a:r>
              <a:rPr lang="en-US" sz="2000" spc="-20" dirty="0">
                <a:solidFill>
                  <a:srgbClr val="231F20"/>
                </a:solidFill>
                <a:ea typeface="Arial" panose="020B0604020202020204" pitchFamily="34" charset="0"/>
                <a:cs typeface="Arial" panose="020B0604020202020204" pitchFamily="34" charset="0"/>
              </a:rPr>
              <a:t>l</a:t>
            </a:r>
            <a:r>
              <a:rPr lang="en-US" sz="2000" dirty="0">
                <a:solidFill>
                  <a:srgbClr val="231F20"/>
                </a:solidFill>
                <a:ea typeface="Arial" panose="020B0604020202020204" pitchFamily="34" charset="0"/>
                <a:cs typeface="Arial" panose="020B0604020202020204" pitchFamily="34" charset="0"/>
              </a:rPr>
              <a:t>s</a:t>
            </a:r>
            <a:r>
              <a:rPr lang="en-US" sz="2000" spc="-90" dirty="0">
                <a:solidFill>
                  <a:srgbClr val="231F20"/>
                </a:solidFill>
                <a:ea typeface="Arial" panose="020B0604020202020204" pitchFamily="34" charset="0"/>
                <a:cs typeface="Arial" panose="020B0604020202020204" pitchFamily="34" charset="0"/>
              </a:rPr>
              <a:t> </a:t>
            </a:r>
            <a:r>
              <a:rPr lang="en-US" sz="2000" spc="-15" dirty="0">
                <a:solidFill>
                  <a:srgbClr val="231F20"/>
                </a:solidFill>
                <a:ea typeface="Arial" panose="020B0604020202020204" pitchFamily="34" charset="0"/>
                <a:cs typeface="Arial" panose="020B0604020202020204" pitchFamily="34" charset="0"/>
              </a:rPr>
              <a:t>an</a:t>
            </a:r>
            <a:r>
              <a:rPr lang="en-US" sz="2000" dirty="0">
                <a:solidFill>
                  <a:srgbClr val="231F20"/>
                </a:solidFill>
                <a:ea typeface="Arial" panose="020B0604020202020204" pitchFamily="34" charset="0"/>
                <a:cs typeface="Arial" panose="020B0604020202020204" pitchFamily="34" charset="0"/>
              </a:rPr>
              <a:t>d r</a:t>
            </a:r>
            <a:r>
              <a:rPr lang="en-US" sz="2000" spc="-20"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s</a:t>
            </a:r>
            <a:r>
              <a:rPr lang="en-US" sz="2000" spc="-10" dirty="0">
                <a:solidFill>
                  <a:srgbClr val="231F20"/>
                </a:solidFill>
                <a:ea typeface="Arial" panose="020B0604020202020204" pitchFamily="34" charset="0"/>
                <a:cs typeface="Arial" panose="020B0604020202020204" pitchFamily="34" charset="0"/>
              </a:rPr>
              <a:t>o</a:t>
            </a:r>
            <a:r>
              <a:rPr lang="en-US" sz="2000" spc="-5" dirty="0">
                <a:solidFill>
                  <a:srgbClr val="231F20"/>
                </a:solidFill>
                <a:ea typeface="Arial" panose="020B0604020202020204" pitchFamily="34" charset="0"/>
                <a:cs typeface="Arial" panose="020B0604020202020204" pitchFamily="34" charset="0"/>
              </a:rPr>
              <a:t>u</a:t>
            </a:r>
            <a:r>
              <a:rPr lang="en-US" sz="2000" dirty="0">
                <a:solidFill>
                  <a:srgbClr val="231F20"/>
                </a:solidFill>
                <a:ea typeface="Arial" panose="020B0604020202020204" pitchFamily="34" charset="0"/>
                <a:cs typeface="Arial" panose="020B0604020202020204" pitchFamily="34" charset="0"/>
              </a:rPr>
              <a:t>r</a:t>
            </a:r>
            <a:r>
              <a:rPr lang="en-US" sz="2000" spc="5" dirty="0">
                <a:solidFill>
                  <a:srgbClr val="231F20"/>
                </a:solidFill>
                <a:ea typeface="Arial" panose="020B0604020202020204" pitchFamily="34" charset="0"/>
                <a:cs typeface="Arial" panose="020B0604020202020204" pitchFamily="34" charset="0"/>
              </a:rPr>
              <a:t>c</a:t>
            </a:r>
            <a:r>
              <a:rPr lang="en-US" sz="2000" spc="-20"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s </a:t>
            </a:r>
            <a:r>
              <a:rPr lang="en-US" sz="2000" spc="-15"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o </a:t>
            </a:r>
            <a:r>
              <a:rPr lang="en-US" sz="2000" spc="-5" dirty="0">
                <a:solidFill>
                  <a:srgbClr val="231F20"/>
                </a:solidFill>
                <a:ea typeface="Arial" panose="020B0604020202020204" pitchFamily="34" charset="0"/>
                <a:cs typeface="Arial" panose="020B0604020202020204" pitchFamily="34" charset="0"/>
              </a:rPr>
              <a:t>b</a:t>
            </a:r>
            <a:r>
              <a:rPr lang="en-US" sz="2000" dirty="0">
                <a:solidFill>
                  <a:srgbClr val="231F20"/>
                </a:solidFill>
                <a:ea typeface="Arial" panose="020B0604020202020204" pitchFamily="34" charset="0"/>
                <a:cs typeface="Arial" panose="020B0604020202020204" pitchFamily="34" charset="0"/>
              </a:rPr>
              <a:t>e Go</a:t>
            </a:r>
            <a:r>
              <a:rPr lang="en-US" sz="2000" spc="5" dirty="0">
                <a:solidFill>
                  <a:srgbClr val="231F20"/>
                </a:solidFill>
                <a:ea typeface="Arial" panose="020B0604020202020204" pitchFamily="34" charset="0"/>
                <a:cs typeface="Arial" panose="020B0604020202020204" pitchFamily="34" charset="0"/>
              </a:rPr>
              <a:t>d</a:t>
            </a:r>
            <a:r>
              <a:rPr lang="en-US" sz="2000" spc="-40" dirty="0">
                <a:solidFill>
                  <a:srgbClr val="231F20"/>
                </a:solidFill>
                <a:ea typeface="Arial" panose="020B0604020202020204" pitchFamily="34" charset="0"/>
                <a:cs typeface="Arial" panose="020B0604020202020204" pitchFamily="34" charset="0"/>
              </a:rPr>
              <a:t>’</a:t>
            </a:r>
            <a:r>
              <a:rPr lang="en-US" sz="2000" dirty="0">
                <a:solidFill>
                  <a:srgbClr val="231F20"/>
                </a:solidFill>
                <a:ea typeface="Arial" panose="020B0604020202020204" pitchFamily="34" charset="0"/>
                <a:cs typeface="Arial" panose="020B0604020202020204" pitchFamily="34" charset="0"/>
              </a:rPr>
              <a:t>s </a:t>
            </a:r>
            <a:r>
              <a:rPr lang="en-US" sz="2000" spc="-10" dirty="0">
                <a:solidFill>
                  <a:srgbClr val="231F20"/>
                </a:solidFill>
                <a:ea typeface="Arial" panose="020B0604020202020204" pitchFamily="34" charset="0"/>
                <a:cs typeface="Arial" panose="020B0604020202020204" pitchFamily="34" charset="0"/>
              </a:rPr>
              <a:t>pa</a:t>
            </a:r>
            <a:r>
              <a:rPr lang="en-US" sz="2000" spc="45" dirty="0">
                <a:solidFill>
                  <a:srgbClr val="231F20"/>
                </a:solidFill>
                <a:ea typeface="Arial" panose="020B0604020202020204" pitchFamily="34" charset="0"/>
                <a:cs typeface="Arial" panose="020B0604020202020204" pitchFamily="34" charset="0"/>
              </a:rPr>
              <a:t>r</a:t>
            </a:r>
            <a:r>
              <a:rPr lang="en-US" sz="2000" spc="-10" dirty="0">
                <a:solidFill>
                  <a:srgbClr val="231F20"/>
                </a:solidFill>
                <a:ea typeface="Arial" panose="020B0604020202020204" pitchFamily="34" charset="0"/>
                <a:cs typeface="Arial" panose="020B0604020202020204" pitchFamily="34" charset="0"/>
              </a:rPr>
              <a:t>tn</a:t>
            </a:r>
            <a:r>
              <a:rPr lang="en-US" sz="2000" spc="-15"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r </a:t>
            </a:r>
            <a:r>
              <a:rPr lang="en-US" sz="2000" spc="-5" dirty="0">
                <a:solidFill>
                  <a:srgbClr val="231F20"/>
                </a:solidFill>
                <a:ea typeface="Arial" panose="020B0604020202020204" pitchFamily="34" charset="0"/>
                <a:cs typeface="Arial" panose="020B0604020202020204" pitchFamily="34" charset="0"/>
              </a:rPr>
              <a:t>i</a:t>
            </a:r>
            <a:r>
              <a:rPr lang="en-US" sz="2000" dirty="0">
                <a:solidFill>
                  <a:srgbClr val="231F20"/>
                </a:solidFill>
                <a:ea typeface="Arial" panose="020B0604020202020204" pitchFamily="34" charset="0"/>
                <a:cs typeface="Arial" panose="020B0604020202020204" pitchFamily="34" charset="0"/>
              </a:rPr>
              <a:t>n </a:t>
            </a:r>
            <a:r>
              <a:rPr lang="en-US" sz="2000" spc="-10" dirty="0">
                <a:solidFill>
                  <a:srgbClr val="231F20"/>
                </a:solidFill>
                <a:ea typeface="Arial" panose="020B0604020202020204" pitchFamily="34" charset="0"/>
                <a:cs typeface="Arial" panose="020B0604020202020204" pitchFamily="34" charset="0"/>
              </a:rPr>
              <a:t>h</a:t>
            </a:r>
            <a:r>
              <a:rPr lang="en-US" sz="2000" spc="-15" dirty="0">
                <a:solidFill>
                  <a:srgbClr val="231F20"/>
                </a:solidFill>
                <a:ea typeface="Arial" panose="020B0604020202020204" pitchFamily="34" charset="0"/>
                <a:cs typeface="Arial" panose="020B0604020202020204" pitchFamily="34" charset="0"/>
              </a:rPr>
              <a:t>e</a:t>
            </a:r>
            <a:r>
              <a:rPr lang="en-US" sz="2000" spc="-5" dirty="0">
                <a:solidFill>
                  <a:srgbClr val="231F20"/>
                </a:solidFill>
                <a:ea typeface="Arial" panose="020B0604020202020204" pitchFamily="34" charset="0"/>
                <a:cs typeface="Arial" panose="020B0604020202020204" pitchFamily="34" charset="0"/>
              </a:rPr>
              <a:t>ali</a:t>
            </a:r>
            <a:r>
              <a:rPr lang="en-US" sz="2000" spc="-10"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g </a:t>
            </a:r>
            <a:r>
              <a:rPr lang="en-US" sz="2000" spc="-10" dirty="0">
                <a:solidFill>
                  <a:srgbClr val="231F20"/>
                </a:solidFill>
                <a:ea typeface="Arial" panose="020B0604020202020204" pitchFamily="34" charset="0"/>
                <a:cs typeface="Arial" panose="020B0604020202020204" pitchFamily="34" charset="0"/>
              </a:rPr>
              <a:t>th</a:t>
            </a:r>
            <a:r>
              <a:rPr lang="en-US" sz="2000" dirty="0">
                <a:solidFill>
                  <a:srgbClr val="231F20"/>
                </a:solidFill>
                <a:ea typeface="Arial" panose="020B0604020202020204" pitchFamily="34" charset="0"/>
                <a:cs typeface="Arial" panose="020B0604020202020204" pitchFamily="34" charset="0"/>
              </a:rPr>
              <a:t>e </a:t>
            </a:r>
            <a:r>
              <a:rPr lang="en-US" sz="2000" spc="-15" dirty="0">
                <a:solidFill>
                  <a:srgbClr val="231F20"/>
                </a:solidFill>
                <a:ea typeface="Arial" panose="020B0604020202020204" pitchFamily="34" charset="0"/>
                <a:cs typeface="Arial" panose="020B0604020202020204" pitchFamily="34" charset="0"/>
              </a:rPr>
              <a:t>w</a:t>
            </a:r>
            <a:r>
              <a:rPr lang="en-US" sz="2000" spc="-5" dirty="0">
                <a:solidFill>
                  <a:srgbClr val="231F20"/>
                </a:solidFill>
                <a:ea typeface="Arial" panose="020B0604020202020204" pitchFamily="34" charset="0"/>
                <a:cs typeface="Arial" panose="020B0604020202020204" pitchFamily="34" charset="0"/>
              </a:rPr>
              <a:t>o</a:t>
            </a:r>
            <a:r>
              <a:rPr lang="en-US" sz="2000" spc="15" dirty="0">
                <a:solidFill>
                  <a:srgbClr val="231F20"/>
                </a:solidFill>
                <a:ea typeface="Arial" panose="020B0604020202020204" pitchFamily="34" charset="0"/>
                <a:cs typeface="Arial" panose="020B0604020202020204" pitchFamily="34" charset="0"/>
              </a:rPr>
              <a:t>r</a:t>
            </a:r>
            <a:r>
              <a:rPr lang="en-US" sz="2000" spc="-10" dirty="0">
                <a:solidFill>
                  <a:srgbClr val="231F20"/>
                </a:solidFill>
                <a:ea typeface="Arial" panose="020B0604020202020204" pitchFamily="34" charset="0"/>
                <a:cs typeface="Arial" panose="020B0604020202020204" pitchFamily="34" charset="0"/>
              </a:rPr>
              <a:t>l</a:t>
            </a:r>
            <a:r>
              <a:rPr lang="en-US" sz="2000" spc="-15" dirty="0">
                <a:solidFill>
                  <a:srgbClr val="231F20"/>
                </a:solidFill>
                <a:ea typeface="Arial" panose="020B0604020202020204" pitchFamily="34" charset="0"/>
                <a:cs typeface="Arial" panose="020B0604020202020204" pitchFamily="34" charset="0"/>
              </a:rPr>
              <a:t>d</a:t>
            </a:r>
            <a:r>
              <a:rPr lang="en-US" sz="2000" dirty="0" smtClean="0">
                <a:solidFill>
                  <a:srgbClr val="231F20"/>
                </a:solidFill>
                <a:ea typeface="Arial" panose="020B0604020202020204" pitchFamily="34" charset="0"/>
                <a:cs typeface="Arial" panose="020B0604020202020204" pitchFamily="34" charset="0"/>
              </a:rPr>
              <a:t>.</a:t>
            </a:r>
          </a:p>
          <a:p>
            <a:pPr marL="63500" marR="36830" algn="just">
              <a:lnSpc>
                <a:spcPct val="104000"/>
              </a:lnSpc>
              <a:spcBef>
                <a:spcPts val="0"/>
              </a:spcBef>
              <a:spcAft>
                <a:spcPts val="0"/>
              </a:spcAft>
            </a:pPr>
            <a:endParaRPr lang="en-US" sz="2000" dirty="0">
              <a:solidFill>
                <a:srgbClr val="231F20"/>
              </a:solidFill>
              <a:ea typeface="Calibri" panose="020F0502020204030204" pitchFamily="34" charset="0"/>
              <a:cs typeface="Arial" panose="020B0604020202020204" pitchFamily="34" charset="0"/>
            </a:endParaRPr>
          </a:p>
          <a:p>
            <a:pPr marL="63500" marR="36830" algn="just">
              <a:lnSpc>
                <a:spcPct val="104000"/>
              </a:lnSpc>
              <a:spcBef>
                <a:spcPts val="0"/>
              </a:spcBef>
              <a:spcAft>
                <a:spcPts val="0"/>
              </a:spcAft>
            </a:pPr>
            <a:r>
              <a:rPr lang="en-US" sz="2000" dirty="0" smtClean="0">
                <a:solidFill>
                  <a:srgbClr val="231F20"/>
                </a:solidFill>
                <a:ea typeface="Calibri" panose="020F0502020204030204" pitchFamily="34" charset="0"/>
                <a:cs typeface="Arial" panose="020B0604020202020204" pitchFamily="34" charset="0"/>
              </a:rPr>
              <a:t>Community Synagogue of Rye is a caring Jewish community that adds meaning and purpose to your life.</a:t>
            </a:r>
            <a:endParaRPr lang="en-US" sz="2000" dirty="0">
              <a:ea typeface="Calibri" panose="020F0502020204030204" pitchFamily="34" charset="0"/>
              <a:cs typeface="Arial" panose="020B0604020202020204" pitchFamily="34" charset="0"/>
            </a:endParaRPr>
          </a:p>
          <a:p>
            <a:pPr>
              <a:lnSpc>
                <a:spcPts val="1400"/>
              </a:lnSpc>
              <a:spcBef>
                <a:spcPts val="40"/>
              </a:spcBef>
            </a:pPr>
            <a:r>
              <a:rPr lang="en-US" sz="2000" dirty="0">
                <a:latin typeface="Arial" panose="020B0604020202020204" pitchFamily="34" charset="0"/>
                <a:ea typeface="Calibri" panose="020F0502020204030204" pitchFamily="34" charset="0"/>
                <a:cs typeface="Arial" panose="020B0604020202020204" pitchFamily="34" charset="0"/>
              </a:rPr>
              <a:t> </a:t>
            </a:r>
          </a:p>
        </p:txBody>
      </p:sp>
      <p:pic>
        <p:nvPicPr>
          <p:cNvPr id="2051" name="Picture 3" descr="LogoforSignaturesP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741" y="11446933"/>
            <a:ext cx="4648725" cy="81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702234" y="10314001"/>
            <a:ext cx="2249398" cy="369332"/>
          </a:xfrm>
          <a:prstGeom prst="rect">
            <a:avLst/>
          </a:prstGeom>
        </p:spPr>
        <p:txBody>
          <a:bodyPr wrap="none">
            <a:spAutoFit/>
          </a:bodyPr>
          <a:lstStyle/>
          <a:p>
            <a:r>
              <a:rPr lang="en-US" dirty="0">
                <a:latin typeface="Arial" panose="020B0604020202020204" pitchFamily="34" charset="0"/>
                <a:cs typeface="Arial" panose="020B0604020202020204" pitchFamily="34" charset="0"/>
                <a:hlinkClick r:id="rId2"/>
              </a:rPr>
              <a:t>www.comsynrye.org</a:t>
            </a:r>
            <a:endParaRPr lang="en-US" dirty="0"/>
          </a:p>
        </p:txBody>
      </p:sp>
    </p:spTree>
    <p:extLst>
      <p:ext uri="{BB962C8B-B14F-4D97-AF65-F5344CB8AC3E}">
        <p14:creationId xmlns:p14="http://schemas.microsoft.com/office/powerpoint/2010/main" val="870814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Congregation Anshe Sholom – New </a:t>
            </a:r>
            <a:r>
              <a:rPr lang="en-US" b="1" dirty="0" smtClean="0">
                <a:solidFill>
                  <a:schemeClr val="tx1"/>
                </a:solidFill>
              </a:rPr>
              <a:t>Rochelle</a:t>
            </a:r>
            <a:br>
              <a:rPr lang="en-US" b="1" dirty="0" smtClean="0">
                <a:solidFill>
                  <a:schemeClr val="tx1"/>
                </a:solidFill>
              </a:rPr>
            </a:br>
            <a:r>
              <a:rPr lang="en-US" sz="2000" dirty="0">
                <a:solidFill>
                  <a:schemeClr val="tx1"/>
                </a:solidFill>
              </a:rPr>
              <a:t/>
            </a:r>
            <a:br>
              <a:rPr lang="en-US" sz="2000" dirty="0">
                <a:solidFill>
                  <a:schemeClr val="tx1"/>
                </a:solidFill>
              </a:rPr>
            </a:br>
            <a:r>
              <a:rPr lang="en-US" sz="2400" dirty="0">
                <a:solidFill>
                  <a:schemeClr val="tx1"/>
                </a:solidFill>
              </a:rPr>
              <a:t>Orthodox</a:t>
            </a:r>
            <a:br>
              <a:rPr lang="en-US" sz="2400" dirty="0">
                <a:solidFill>
                  <a:schemeClr val="tx1"/>
                </a:solidFill>
              </a:rPr>
            </a:br>
            <a:r>
              <a:rPr lang="en-US" sz="2400" dirty="0">
                <a:solidFill>
                  <a:schemeClr val="tx1"/>
                </a:solidFill>
              </a:rPr>
              <a:t>50 North Avenue</a:t>
            </a:r>
            <a:br>
              <a:rPr lang="en-US" sz="2400" dirty="0">
                <a:solidFill>
                  <a:schemeClr val="tx1"/>
                </a:solidFill>
              </a:rPr>
            </a:br>
            <a:r>
              <a:rPr lang="en-US" sz="2400" dirty="0">
                <a:solidFill>
                  <a:schemeClr val="tx1"/>
                </a:solidFill>
              </a:rPr>
              <a:t>New Rochelle, NY 10805</a:t>
            </a:r>
            <a:br>
              <a:rPr lang="en-US" sz="2400" dirty="0">
                <a:solidFill>
                  <a:schemeClr val="tx1"/>
                </a:solidFill>
              </a:rPr>
            </a:br>
            <a:r>
              <a:rPr lang="en-US" sz="2400" dirty="0">
                <a:solidFill>
                  <a:schemeClr val="tx1"/>
                </a:solidFill>
              </a:rPr>
              <a:t>Phone: 914-632-9220</a:t>
            </a:r>
            <a:br>
              <a:rPr lang="en-US" sz="2400" dirty="0">
                <a:solidFill>
                  <a:schemeClr val="tx1"/>
                </a:solidFill>
              </a:rPr>
            </a:br>
            <a:r>
              <a:rPr lang="en-US" sz="2400" dirty="0">
                <a:solidFill>
                  <a:schemeClr val="tx1"/>
                </a:solidFill>
              </a:rPr>
              <a:t>Fax: 914-632-8182</a:t>
            </a:r>
            <a:br>
              <a:rPr lang="en-US" sz="2400" dirty="0">
                <a:solidFill>
                  <a:schemeClr val="tx1"/>
                </a:solidFill>
              </a:rPr>
            </a:br>
            <a:r>
              <a:rPr lang="en-US" sz="2400" dirty="0">
                <a:solidFill>
                  <a:schemeClr val="tx1"/>
                </a:solidFill>
              </a:rPr>
              <a:t>Website</a:t>
            </a:r>
            <a:r>
              <a:rPr lang="en-US" sz="2400" dirty="0">
                <a:solidFill>
                  <a:schemeClr val="tx1"/>
                </a:solidFill>
                <a:hlinkClick r:id="rId2"/>
              </a:rPr>
              <a:t>: www.anshesholomnewrochelle.org</a:t>
            </a:r>
            <a:r>
              <a:rPr lang="en-US" sz="2400" dirty="0">
                <a:solidFill>
                  <a:schemeClr val="tx1"/>
                </a:solidFill>
              </a:rPr>
              <a:t/>
            </a:r>
            <a:br>
              <a:rPr lang="en-US" sz="2400" dirty="0">
                <a:solidFill>
                  <a:schemeClr val="tx1"/>
                </a:solidFill>
              </a:rPr>
            </a:br>
            <a:r>
              <a:rPr lang="en-US" sz="2400" dirty="0">
                <a:solidFill>
                  <a:schemeClr val="tx1"/>
                </a:solidFill>
              </a:rPr>
              <a:t>E-Mail</a:t>
            </a:r>
            <a:r>
              <a:rPr lang="en-US" sz="2400" dirty="0">
                <a:solidFill>
                  <a:schemeClr val="tx1"/>
                </a:solidFill>
                <a:hlinkClick r:id="rId3"/>
              </a:rPr>
              <a:t>: asnewroch@aol.com</a:t>
            </a:r>
            <a:r>
              <a:rPr lang="en-US" sz="2400" dirty="0">
                <a:solidFill>
                  <a:schemeClr val="tx1"/>
                </a:solidFill>
              </a:rPr>
              <a:t/>
            </a:r>
            <a:br>
              <a:rPr lang="en-US" sz="2400" dirty="0">
                <a:solidFill>
                  <a:schemeClr val="tx1"/>
                </a:solidFill>
              </a:rPr>
            </a:br>
            <a:r>
              <a:rPr lang="en-US" sz="2400" dirty="0">
                <a:solidFill>
                  <a:schemeClr val="tx1"/>
                </a:solidFill>
              </a:rPr>
              <a:t>Rabbi: Evan Hoffman</a:t>
            </a: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3" name="Rectangle 2"/>
          <p:cNvSpPr/>
          <p:nvPr/>
        </p:nvSpPr>
        <p:spPr>
          <a:xfrm>
            <a:off x="513567" y="5571836"/>
            <a:ext cx="6263014" cy="3921073"/>
          </a:xfrm>
          <a:prstGeom prst="rect">
            <a:avLst/>
          </a:prstGeom>
        </p:spPr>
        <p:txBody>
          <a:bodyPr wrap="square">
            <a:spAutoFit/>
          </a:bodyPr>
          <a:lstStyle/>
          <a:p>
            <a:pPr marL="63500" marR="36830" algn="just">
              <a:lnSpc>
                <a:spcPct val="104000"/>
              </a:lnSpc>
              <a:spcBef>
                <a:spcPts val="0"/>
              </a:spcBef>
              <a:spcAft>
                <a:spcPts val="0"/>
              </a:spcAft>
            </a:pPr>
            <a:r>
              <a:rPr lang="en-US" sz="2000" spc="-5" dirty="0">
                <a:solidFill>
                  <a:srgbClr val="231F20"/>
                </a:solidFill>
                <a:ea typeface="Arial" panose="020B0604020202020204" pitchFamily="34" charset="0"/>
                <a:cs typeface="Arial" panose="020B0604020202020204" pitchFamily="34" charset="0"/>
              </a:rPr>
              <a:t>A</a:t>
            </a:r>
            <a:r>
              <a:rPr lang="en-US" sz="2000" spc="-20"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s</a:t>
            </a:r>
            <a:r>
              <a:rPr lang="en-US" sz="2000" spc="-10" dirty="0">
                <a:solidFill>
                  <a:srgbClr val="231F20"/>
                </a:solidFill>
                <a:ea typeface="Arial" panose="020B0604020202020204" pitchFamily="34" charset="0"/>
                <a:cs typeface="Arial" panose="020B0604020202020204" pitchFamily="34" charset="0"/>
              </a:rPr>
              <a:t>h</a:t>
            </a:r>
            <a:r>
              <a:rPr lang="en-US" sz="2000" dirty="0">
                <a:solidFill>
                  <a:srgbClr val="231F20"/>
                </a:solidFill>
                <a:ea typeface="Arial" panose="020B0604020202020204" pitchFamily="34" charset="0"/>
                <a:cs typeface="Arial" panose="020B0604020202020204" pitchFamily="34" charset="0"/>
              </a:rPr>
              <a:t>e</a:t>
            </a:r>
            <a:r>
              <a:rPr lang="en-US" sz="2000" spc="-85"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S</a:t>
            </a:r>
            <a:r>
              <a:rPr lang="en-US" sz="2000" spc="-10" dirty="0">
                <a:solidFill>
                  <a:srgbClr val="231F20"/>
                </a:solidFill>
                <a:ea typeface="Arial" panose="020B0604020202020204" pitchFamily="34" charset="0"/>
                <a:cs typeface="Arial" panose="020B0604020202020204" pitchFamily="34" charset="0"/>
              </a:rPr>
              <a:t>h</a:t>
            </a:r>
            <a:r>
              <a:rPr lang="en-US" sz="2000" dirty="0">
                <a:solidFill>
                  <a:srgbClr val="231F20"/>
                </a:solidFill>
                <a:ea typeface="Arial" panose="020B0604020202020204" pitchFamily="34" charset="0"/>
                <a:cs typeface="Arial" panose="020B0604020202020204" pitchFamily="34" charset="0"/>
              </a:rPr>
              <a:t>o</a:t>
            </a:r>
            <a:r>
              <a:rPr lang="en-US" sz="2000" spc="-10" dirty="0">
                <a:solidFill>
                  <a:srgbClr val="231F20"/>
                </a:solidFill>
                <a:ea typeface="Arial" panose="020B0604020202020204" pitchFamily="34" charset="0"/>
                <a:cs typeface="Arial" panose="020B0604020202020204" pitchFamily="34" charset="0"/>
              </a:rPr>
              <a:t>l</a:t>
            </a:r>
            <a:r>
              <a:rPr lang="en-US" sz="2000" spc="-5" dirty="0">
                <a:solidFill>
                  <a:srgbClr val="231F20"/>
                </a:solidFill>
                <a:ea typeface="Arial" panose="020B0604020202020204" pitchFamily="34" charset="0"/>
                <a:cs typeface="Arial" panose="020B0604020202020204" pitchFamily="34" charset="0"/>
              </a:rPr>
              <a:t>o</a:t>
            </a:r>
            <a:r>
              <a:rPr lang="en-US" sz="2000" dirty="0">
                <a:solidFill>
                  <a:srgbClr val="231F20"/>
                </a:solidFill>
                <a:ea typeface="Arial" panose="020B0604020202020204" pitchFamily="34" charset="0"/>
                <a:cs typeface="Arial" panose="020B0604020202020204" pitchFamily="34" charset="0"/>
              </a:rPr>
              <a:t>m</a:t>
            </a:r>
            <a:r>
              <a:rPr lang="en-US" sz="2000" spc="-85" dirty="0">
                <a:solidFill>
                  <a:srgbClr val="231F20"/>
                </a:solidFill>
                <a:ea typeface="Arial" panose="020B0604020202020204" pitchFamily="34" charset="0"/>
                <a:cs typeface="Arial" panose="020B0604020202020204" pitchFamily="34" charset="0"/>
              </a:rPr>
              <a:t> </a:t>
            </a:r>
            <a:r>
              <a:rPr lang="en-US" sz="2000" spc="-15" dirty="0">
                <a:solidFill>
                  <a:srgbClr val="231F20"/>
                </a:solidFill>
                <a:ea typeface="Arial" panose="020B0604020202020204" pitchFamily="34" charset="0"/>
                <a:cs typeface="Arial" panose="020B0604020202020204" pitchFamily="34" charset="0"/>
              </a:rPr>
              <a:t>i</a:t>
            </a:r>
            <a:r>
              <a:rPr lang="en-US" sz="2000" dirty="0">
                <a:solidFill>
                  <a:srgbClr val="231F20"/>
                </a:solidFill>
                <a:ea typeface="Arial" panose="020B0604020202020204" pitchFamily="34" charset="0"/>
                <a:cs typeface="Arial" panose="020B0604020202020204" pitchFamily="34" charset="0"/>
              </a:rPr>
              <a:t>s</a:t>
            </a:r>
            <a:r>
              <a:rPr lang="en-US" sz="2000" spc="-8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a</a:t>
            </a:r>
            <a:r>
              <a:rPr lang="en-US" sz="2000" spc="-85"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f</a:t>
            </a:r>
            <a:r>
              <a:rPr lang="en-US" sz="2000" spc="10" dirty="0">
                <a:solidFill>
                  <a:srgbClr val="231F20"/>
                </a:solidFill>
                <a:ea typeface="Arial" panose="020B0604020202020204" pitchFamily="34" charset="0"/>
                <a:cs typeface="Arial" panose="020B0604020202020204" pitchFamily="34" charset="0"/>
              </a:rPr>
              <a:t>r</a:t>
            </a:r>
            <a:r>
              <a:rPr lang="en-US" sz="2000" spc="-10" dirty="0">
                <a:solidFill>
                  <a:srgbClr val="231F20"/>
                </a:solidFill>
                <a:ea typeface="Arial" panose="020B0604020202020204" pitchFamily="34" charset="0"/>
                <a:cs typeface="Arial" panose="020B0604020202020204" pitchFamily="34" charset="0"/>
              </a:rPr>
              <a:t>i</a:t>
            </a:r>
            <a:r>
              <a:rPr lang="en-US" sz="2000" spc="-15" dirty="0">
                <a:solidFill>
                  <a:srgbClr val="231F20"/>
                </a:solidFill>
                <a:ea typeface="Arial" panose="020B0604020202020204" pitchFamily="34" charset="0"/>
                <a:cs typeface="Arial" panose="020B0604020202020204" pitchFamily="34" charset="0"/>
              </a:rPr>
              <a:t>e</a:t>
            </a:r>
            <a:r>
              <a:rPr lang="en-US" sz="2000" spc="-10" dirty="0">
                <a:solidFill>
                  <a:srgbClr val="231F20"/>
                </a:solidFill>
                <a:ea typeface="Arial" panose="020B0604020202020204" pitchFamily="34" charset="0"/>
                <a:cs typeface="Arial" panose="020B0604020202020204" pitchFamily="34" charset="0"/>
              </a:rPr>
              <a:t>n</a:t>
            </a:r>
            <a:r>
              <a:rPr lang="en-US" sz="2000" spc="-5" dirty="0">
                <a:solidFill>
                  <a:srgbClr val="231F20"/>
                </a:solidFill>
                <a:ea typeface="Arial" panose="020B0604020202020204" pitchFamily="34" charset="0"/>
                <a:cs typeface="Arial" panose="020B0604020202020204" pitchFamily="34" charset="0"/>
              </a:rPr>
              <a:t>d</a:t>
            </a:r>
            <a:r>
              <a:rPr lang="en-US" sz="2000" spc="-15" dirty="0">
                <a:solidFill>
                  <a:srgbClr val="231F20"/>
                </a:solidFill>
                <a:ea typeface="Arial" panose="020B0604020202020204" pitchFamily="34" charset="0"/>
                <a:cs typeface="Arial" panose="020B0604020202020204" pitchFamily="34" charset="0"/>
              </a:rPr>
              <a:t>l</a:t>
            </a:r>
            <a:r>
              <a:rPr lang="en-US" sz="2000" spc="-75" dirty="0">
                <a:solidFill>
                  <a:srgbClr val="231F20"/>
                </a:solidFill>
                <a:ea typeface="Arial" panose="020B0604020202020204" pitchFamily="34" charset="0"/>
                <a:cs typeface="Arial" panose="020B0604020202020204" pitchFamily="34" charset="0"/>
              </a:rPr>
              <a:t>y</a:t>
            </a:r>
            <a:r>
              <a:rPr lang="en-US" sz="2000" dirty="0">
                <a:solidFill>
                  <a:srgbClr val="231F20"/>
                </a:solidFill>
                <a:ea typeface="Arial" panose="020B0604020202020204" pitchFamily="34" charset="0"/>
                <a:cs typeface="Arial" panose="020B0604020202020204" pitchFamily="34" charset="0"/>
              </a:rPr>
              <a:t>,</a:t>
            </a:r>
            <a:r>
              <a:rPr lang="en-US" sz="2000" spc="-85"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i</a:t>
            </a:r>
            <a:r>
              <a:rPr lang="en-US" sz="2000" spc="-10" dirty="0">
                <a:solidFill>
                  <a:srgbClr val="231F20"/>
                </a:solidFill>
                <a:ea typeface="Arial" panose="020B0604020202020204" pitchFamily="34" charset="0"/>
                <a:cs typeface="Arial" panose="020B0604020202020204" pitchFamily="34" charset="0"/>
              </a:rPr>
              <a:t>nt</a:t>
            </a:r>
            <a:r>
              <a:rPr lang="en-US" sz="2000" spc="-5" dirty="0">
                <a:solidFill>
                  <a:srgbClr val="231F20"/>
                </a:solidFill>
                <a:ea typeface="Arial" panose="020B0604020202020204" pitchFamily="34" charset="0"/>
                <a:cs typeface="Arial" panose="020B0604020202020204" pitchFamily="34" charset="0"/>
              </a:rPr>
              <a:t>i</a:t>
            </a:r>
            <a:r>
              <a:rPr lang="en-US" sz="2000" spc="-10" dirty="0">
                <a:solidFill>
                  <a:srgbClr val="231F20"/>
                </a:solidFill>
                <a:ea typeface="Arial" panose="020B0604020202020204" pitchFamily="34" charset="0"/>
                <a:cs typeface="Arial" panose="020B0604020202020204" pitchFamily="34" charset="0"/>
              </a:rPr>
              <a:t>ma</a:t>
            </a:r>
            <a:r>
              <a:rPr lang="en-US" sz="2000" spc="-20" dirty="0">
                <a:solidFill>
                  <a:srgbClr val="231F20"/>
                </a:solidFill>
                <a:ea typeface="Arial" panose="020B0604020202020204" pitchFamily="34" charset="0"/>
                <a:cs typeface="Arial" panose="020B0604020202020204" pitchFamily="34" charset="0"/>
              </a:rPr>
              <a:t>te</a:t>
            </a:r>
            <a:r>
              <a:rPr lang="en-US" sz="2000" dirty="0">
                <a:solidFill>
                  <a:srgbClr val="231F20"/>
                </a:solidFill>
                <a:ea typeface="Arial" panose="020B0604020202020204" pitchFamily="34" charset="0"/>
                <a:cs typeface="Arial" panose="020B0604020202020204" pitchFamily="34" charset="0"/>
              </a:rPr>
              <a:t>,</a:t>
            </a:r>
            <a:r>
              <a:rPr lang="en-US" sz="2000" spc="-8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gr</a:t>
            </a:r>
            <a:r>
              <a:rPr lang="en-US" sz="2000" spc="-15" dirty="0">
                <a:solidFill>
                  <a:srgbClr val="231F20"/>
                </a:solidFill>
                <a:ea typeface="Arial" panose="020B0604020202020204" pitchFamily="34" charset="0"/>
                <a:cs typeface="Arial" panose="020B0604020202020204" pitchFamily="34" charset="0"/>
              </a:rPr>
              <a:t>o</a:t>
            </a:r>
            <a:r>
              <a:rPr lang="en-US" sz="2000" spc="-10" dirty="0">
                <a:solidFill>
                  <a:srgbClr val="231F20"/>
                </a:solidFill>
                <a:ea typeface="Arial" panose="020B0604020202020204" pitchFamily="34" charset="0"/>
                <a:cs typeface="Arial" panose="020B0604020202020204" pitchFamily="34" charset="0"/>
              </a:rPr>
              <a:t>w</a:t>
            </a:r>
            <a:r>
              <a:rPr lang="en-US" sz="2000" spc="-5" dirty="0">
                <a:solidFill>
                  <a:srgbClr val="231F20"/>
                </a:solidFill>
                <a:ea typeface="Arial" panose="020B0604020202020204" pitchFamily="34" charset="0"/>
                <a:cs typeface="Arial" panose="020B0604020202020204" pitchFamily="34" charset="0"/>
              </a:rPr>
              <a:t>i</a:t>
            </a:r>
            <a:r>
              <a:rPr lang="en-US" sz="2000" spc="-15" dirty="0">
                <a:solidFill>
                  <a:srgbClr val="231F20"/>
                </a:solidFill>
                <a:ea typeface="Arial" panose="020B0604020202020204" pitchFamily="34" charset="0"/>
                <a:cs typeface="Arial" panose="020B0604020202020204" pitchFamily="34" charset="0"/>
              </a:rPr>
              <a:t>n</a:t>
            </a:r>
            <a:r>
              <a:rPr lang="en-US" sz="2000" spc="-10" dirty="0">
                <a:solidFill>
                  <a:srgbClr val="231F20"/>
                </a:solidFill>
                <a:ea typeface="Arial" panose="020B0604020202020204" pitchFamily="34" charset="0"/>
                <a:cs typeface="Arial" panose="020B0604020202020204" pitchFamily="34" charset="0"/>
              </a:rPr>
              <a:t>g</a:t>
            </a:r>
            <a:r>
              <a:rPr lang="en-US" sz="2000"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mo</a:t>
            </a:r>
            <a:r>
              <a:rPr lang="en-US" sz="2000" spc="-10" dirty="0">
                <a:solidFill>
                  <a:srgbClr val="231F20"/>
                </a:solidFill>
                <a:ea typeface="Arial" panose="020B0604020202020204" pitchFamily="34" charset="0"/>
                <a:cs typeface="Arial" panose="020B0604020202020204" pitchFamily="34" charset="0"/>
              </a:rPr>
              <a:t>d</a:t>
            </a:r>
            <a:r>
              <a:rPr lang="en-US" sz="2000" spc="-15" dirty="0">
                <a:solidFill>
                  <a:srgbClr val="231F20"/>
                </a:solidFill>
                <a:ea typeface="Arial" panose="020B0604020202020204" pitchFamily="34" charset="0"/>
                <a:cs typeface="Arial" panose="020B0604020202020204" pitchFamily="34" charset="0"/>
              </a:rPr>
              <a:t>e</a:t>
            </a:r>
            <a:r>
              <a:rPr lang="en-US" sz="2000" spc="5" dirty="0">
                <a:solidFill>
                  <a:srgbClr val="231F20"/>
                </a:solidFill>
                <a:ea typeface="Arial" panose="020B0604020202020204" pitchFamily="34" charset="0"/>
                <a:cs typeface="Arial" panose="020B0604020202020204" pitchFamily="34" charset="0"/>
              </a:rPr>
              <a:t>r</a:t>
            </a:r>
            <a:r>
              <a:rPr lang="en-US" sz="2000" dirty="0">
                <a:solidFill>
                  <a:srgbClr val="231F20"/>
                </a:solidFill>
                <a:ea typeface="Arial" panose="020B0604020202020204" pitchFamily="34" charset="0"/>
                <a:cs typeface="Arial" panose="020B0604020202020204" pitchFamily="34" charset="0"/>
              </a:rPr>
              <a:t>n</a:t>
            </a:r>
            <a:r>
              <a:rPr lang="en-US" sz="2000" spc="-90"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O</a:t>
            </a:r>
            <a:r>
              <a:rPr lang="en-US" sz="2000" spc="45" dirty="0">
                <a:solidFill>
                  <a:srgbClr val="231F20"/>
                </a:solidFill>
                <a:ea typeface="Arial" panose="020B0604020202020204" pitchFamily="34" charset="0"/>
                <a:cs typeface="Arial" panose="020B0604020202020204" pitchFamily="34" charset="0"/>
              </a:rPr>
              <a:t>r</a:t>
            </a:r>
            <a:r>
              <a:rPr lang="en-US" sz="2000" spc="-15" dirty="0">
                <a:solidFill>
                  <a:srgbClr val="231F20"/>
                </a:solidFill>
                <a:ea typeface="Arial" panose="020B0604020202020204" pitchFamily="34" charset="0"/>
                <a:cs typeface="Arial" panose="020B0604020202020204" pitchFamily="34" charset="0"/>
              </a:rPr>
              <a:t>t</a:t>
            </a:r>
            <a:r>
              <a:rPr lang="en-US" sz="2000" spc="-10" dirty="0">
                <a:solidFill>
                  <a:srgbClr val="231F20"/>
                </a:solidFill>
                <a:ea typeface="Arial" panose="020B0604020202020204" pitchFamily="34" charset="0"/>
                <a:cs typeface="Arial" panose="020B0604020202020204" pitchFamily="34" charset="0"/>
              </a:rPr>
              <a:t>h</a:t>
            </a:r>
            <a:r>
              <a:rPr lang="en-US" sz="2000" spc="-5" dirty="0">
                <a:solidFill>
                  <a:srgbClr val="231F20"/>
                </a:solidFill>
                <a:ea typeface="Arial" panose="020B0604020202020204" pitchFamily="34" charset="0"/>
                <a:cs typeface="Arial" panose="020B0604020202020204" pitchFamily="34" charset="0"/>
              </a:rPr>
              <a:t>o</a:t>
            </a:r>
            <a:r>
              <a:rPr lang="en-US" sz="2000" spc="-10" dirty="0">
                <a:solidFill>
                  <a:srgbClr val="231F20"/>
                </a:solidFill>
                <a:ea typeface="Arial" panose="020B0604020202020204" pitchFamily="34" charset="0"/>
                <a:cs typeface="Arial" panose="020B0604020202020204" pitchFamily="34" charset="0"/>
              </a:rPr>
              <a:t>d</a:t>
            </a:r>
            <a:r>
              <a:rPr lang="en-US" sz="2000" spc="-35" dirty="0">
                <a:solidFill>
                  <a:srgbClr val="231F20"/>
                </a:solidFill>
                <a:ea typeface="Arial" panose="020B0604020202020204" pitchFamily="34" charset="0"/>
                <a:cs typeface="Arial" panose="020B0604020202020204" pitchFamily="34" charset="0"/>
              </a:rPr>
              <a:t>o</a:t>
            </a:r>
            <a:r>
              <a:rPr lang="en-US" sz="2000" dirty="0">
                <a:solidFill>
                  <a:srgbClr val="231F20"/>
                </a:solidFill>
                <a:ea typeface="Arial" panose="020B0604020202020204" pitchFamily="34" charset="0"/>
                <a:cs typeface="Arial" panose="020B0604020202020204" pitchFamily="34" charset="0"/>
              </a:rPr>
              <a:t>x</a:t>
            </a:r>
            <a:r>
              <a:rPr lang="en-US" sz="2000" spc="-90"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c</a:t>
            </a:r>
            <a:r>
              <a:rPr lang="en-US" sz="2000" spc="-10" dirty="0">
                <a:solidFill>
                  <a:srgbClr val="231F20"/>
                </a:solidFill>
                <a:ea typeface="Arial" panose="020B0604020202020204" pitchFamily="34" charset="0"/>
                <a:cs typeface="Arial" panose="020B0604020202020204" pitchFamily="34" charset="0"/>
              </a:rPr>
              <a:t>o</a:t>
            </a:r>
            <a:r>
              <a:rPr lang="en-US" sz="2000" spc="-15" dirty="0">
                <a:solidFill>
                  <a:srgbClr val="231F20"/>
                </a:solidFill>
                <a:ea typeface="Arial" panose="020B0604020202020204" pitchFamily="34" charset="0"/>
                <a:cs typeface="Arial" panose="020B0604020202020204" pitchFamily="34" charset="0"/>
              </a:rPr>
              <a:t>n</a:t>
            </a:r>
            <a:r>
              <a:rPr lang="en-US" sz="2000" spc="-5" dirty="0">
                <a:solidFill>
                  <a:srgbClr val="231F20"/>
                </a:solidFill>
                <a:ea typeface="Arial" panose="020B0604020202020204" pitchFamily="34" charset="0"/>
                <a:cs typeface="Arial" panose="020B0604020202020204" pitchFamily="34" charset="0"/>
              </a:rPr>
              <a:t>gr</a:t>
            </a:r>
            <a:r>
              <a:rPr lang="en-US" sz="2000" spc="-10" dirty="0">
                <a:solidFill>
                  <a:srgbClr val="231F20"/>
                </a:solidFill>
                <a:ea typeface="Arial" panose="020B0604020202020204" pitchFamily="34" charset="0"/>
                <a:cs typeface="Arial" panose="020B0604020202020204" pitchFamily="34" charset="0"/>
              </a:rPr>
              <a:t>egat</a:t>
            </a:r>
            <a:r>
              <a:rPr lang="en-US" sz="2000" spc="-5" dirty="0">
                <a:solidFill>
                  <a:srgbClr val="231F20"/>
                </a:solidFill>
                <a:ea typeface="Arial" panose="020B0604020202020204" pitchFamily="34" charset="0"/>
                <a:cs typeface="Arial" panose="020B0604020202020204" pitchFamily="34" charset="0"/>
              </a:rPr>
              <a:t>i</a:t>
            </a:r>
            <a:r>
              <a:rPr lang="en-US" sz="2000" spc="-10" dirty="0">
                <a:solidFill>
                  <a:srgbClr val="231F20"/>
                </a:solidFill>
                <a:ea typeface="Arial" panose="020B0604020202020204" pitchFamily="34" charset="0"/>
                <a:cs typeface="Arial" panose="020B0604020202020204" pitchFamily="34" charset="0"/>
              </a:rPr>
              <a:t>o</a:t>
            </a:r>
            <a:r>
              <a:rPr lang="en-US" sz="2000" spc="-15"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a:t>
            </a:r>
            <a:r>
              <a:rPr lang="en-US" sz="2000" spc="-90" dirty="0">
                <a:solidFill>
                  <a:srgbClr val="231F20"/>
                </a:solidFill>
                <a:ea typeface="Arial" panose="020B0604020202020204" pitchFamily="34" charset="0"/>
                <a:cs typeface="Arial" panose="020B0604020202020204" pitchFamily="34" charset="0"/>
              </a:rPr>
              <a:t> </a:t>
            </a:r>
            <a:r>
              <a:rPr lang="en-US" sz="2000" spc="-15" dirty="0">
                <a:solidFill>
                  <a:srgbClr val="231F20"/>
                </a:solidFill>
                <a:ea typeface="Arial" panose="020B0604020202020204" pitchFamily="34" charset="0"/>
                <a:cs typeface="Arial" panose="020B0604020202020204" pitchFamily="34" charset="0"/>
              </a:rPr>
              <a:t>w</a:t>
            </a:r>
            <a:r>
              <a:rPr lang="en-US" sz="2000" spc="-5" dirty="0">
                <a:solidFill>
                  <a:srgbClr val="231F20"/>
                </a:solidFill>
                <a:ea typeface="Arial" panose="020B0604020202020204" pitchFamily="34" charset="0"/>
                <a:cs typeface="Arial" panose="020B0604020202020204" pitchFamily="34" charset="0"/>
              </a:rPr>
              <a:t>i</a:t>
            </a:r>
            <a:r>
              <a:rPr lang="en-US" sz="2000" spc="-15"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h</a:t>
            </a:r>
            <a:r>
              <a:rPr lang="en-US" sz="2000" spc="-90" dirty="0">
                <a:solidFill>
                  <a:srgbClr val="231F20"/>
                </a:solidFill>
                <a:ea typeface="Arial" panose="020B0604020202020204" pitchFamily="34" charset="0"/>
                <a:cs typeface="Arial" panose="020B0604020202020204" pitchFamily="34" charset="0"/>
              </a:rPr>
              <a:t> </a:t>
            </a:r>
            <a:r>
              <a:rPr lang="en-US" sz="2000" spc="-15"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n</a:t>
            </a:r>
            <a:r>
              <a:rPr lang="en-US" sz="2000" spc="-90"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op</a:t>
            </a:r>
            <a:r>
              <a:rPr lang="en-US" sz="2000" spc="-15"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n-</a:t>
            </a:r>
            <a:r>
              <a:rPr lang="en-US" sz="2000" spc="-5" dirty="0">
                <a:solidFill>
                  <a:srgbClr val="231F20"/>
                </a:solidFill>
                <a:ea typeface="Arial" panose="020B0604020202020204" pitchFamily="34" charset="0"/>
                <a:cs typeface="Arial" panose="020B0604020202020204" pitchFamily="34" charset="0"/>
              </a:rPr>
              <a:t>d</a:t>
            </a:r>
            <a:r>
              <a:rPr lang="en-US" sz="2000" dirty="0">
                <a:solidFill>
                  <a:srgbClr val="231F20"/>
                </a:solidFill>
                <a:ea typeface="Arial" panose="020B0604020202020204" pitchFamily="34" charset="0"/>
                <a:cs typeface="Arial" panose="020B0604020202020204" pitchFamily="34" charset="0"/>
              </a:rPr>
              <a:t>o</a:t>
            </a:r>
            <a:r>
              <a:rPr lang="en-US" sz="2000" spc="-5" dirty="0">
                <a:solidFill>
                  <a:srgbClr val="231F20"/>
                </a:solidFill>
                <a:ea typeface="Arial" panose="020B0604020202020204" pitchFamily="34" charset="0"/>
                <a:cs typeface="Arial" panose="020B0604020202020204" pitchFamily="34" charset="0"/>
              </a:rPr>
              <a:t>o</a:t>
            </a:r>
            <a:r>
              <a:rPr lang="en-US" sz="2000" dirty="0">
                <a:solidFill>
                  <a:srgbClr val="231F20"/>
                </a:solidFill>
                <a:ea typeface="Arial" panose="020B0604020202020204" pitchFamily="34" charset="0"/>
                <a:cs typeface="Arial" panose="020B0604020202020204" pitchFamily="34" charset="0"/>
              </a:rPr>
              <a:t>r</a:t>
            </a:r>
            <a:r>
              <a:rPr lang="en-US" sz="2000" spc="145"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p</a:t>
            </a:r>
            <a:r>
              <a:rPr lang="en-US" sz="2000" dirty="0">
                <a:solidFill>
                  <a:srgbClr val="231F20"/>
                </a:solidFill>
                <a:ea typeface="Arial" panose="020B0604020202020204" pitchFamily="34" charset="0"/>
                <a:cs typeface="Arial" panose="020B0604020202020204" pitchFamily="34" charset="0"/>
              </a:rPr>
              <a:t>o</a:t>
            </a:r>
            <a:r>
              <a:rPr lang="en-US" sz="2000" spc="-5" dirty="0">
                <a:solidFill>
                  <a:srgbClr val="231F20"/>
                </a:solidFill>
                <a:ea typeface="Arial" panose="020B0604020202020204" pitchFamily="34" charset="0"/>
                <a:cs typeface="Arial" panose="020B0604020202020204" pitchFamily="34" charset="0"/>
              </a:rPr>
              <a:t>l</a:t>
            </a:r>
            <a:r>
              <a:rPr lang="en-US" sz="2000" spc="-10" dirty="0">
                <a:solidFill>
                  <a:srgbClr val="231F20"/>
                </a:solidFill>
                <a:ea typeface="Arial" panose="020B0604020202020204" pitchFamily="34" charset="0"/>
                <a:cs typeface="Arial" panose="020B0604020202020204" pitchFamily="34" charset="0"/>
              </a:rPr>
              <a:t>i</a:t>
            </a:r>
            <a:r>
              <a:rPr lang="en-US" sz="2000" spc="-20" dirty="0">
                <a:solidFill>
                  <a:srgbClr val="231F20"/>
                </a:solidFill>
                <a:ea typeface="Arial" panose="020B0604020202020204" pitchFamily="34" charset="0"/>
                <a:cs typeface="Arial" panose="020B0604020202020204" pitchFamily="34" charset="0"/>
              </a:rPr>
              <a:t>c</a:t>
            </a:r>
            <a:r>
              <a:rPr lang="en-US" sz="2000" spc="-70" dirty="0">
                <a:solidFill>
                  <a:srgbClr val="231F20"/>
                </a:solidFill>
                <a:ea typeface="Arial" panose="020B0604020202020204" pitchFamily="34" charset="0"/>
                <a:cs typeface="Arial" panose="020B0604020202020204" pitchFamily="34" charset="0"/>
              </a:rPr>
              <a:t>y</a:t>
            </a:r>
            <a:r>
              <a:rPr lang="en-US" sz="2000" dirty="0">
                <a:solidFill>
                  <a:srgbClr val="231F20"/>
                </a:solidFill>
                <a:ea typeface="Arial" panose="020B0604020202020204" pitchFamily="34" charset="0"/>
                <a:cs typeface="Arial" panose="020B0604020202020204" pitchFamily="34" charset="0"/>
              </a:rPr>
              <a:t>. There is a daily morning minyan and a full schedule of services on Shabbat and holidays.  It is a place for Jewish learning, offering Daf Yomi, Jewish History, Chumash, Halakhah, and Hebrew classes. T</a:t>
            </a:r>
            <a:r>
              <a:rPr lang="en-US" sz="2000" spc="-30" dirty="0">
                <a:solidFill>
                  <a:srgbClr val="231F20"/>
                </a:solidFill>
                <a:ea typeface="Arial" panose="020B0604020202020204" pitchFamily="34" charset="0"/>
                <a:cs typeface="Arial" panose="020B0604020202020204" pitchFamily="34" charset="0"/>
              </a:rPr>
              <a:t>h</a:t>
            </a:r>
            <a:r>
              <a:rPr lang="en-US" sz="2000" dirty="0">
                <a:solidFill>
                  <a:srgbClr val="231F20"/>
                </a:solidFill>
                <a:ea typeface="Arial" panose="020B0604020202020204" pitchFamily="34" charset="0"/>
                <a:cs typeface="Arial" panose="020B0604020202020204" pitchFamily="34" charset="0"/>
              </a:rPr>
              <a:t>e</a:t>
            </a:r>
            <a:r>
              <a:rPr lang="en-US" sz="2000" spc="-140" dirty="0">
                <a:solidFill>
                  <a:srgbClr val="231F20"/>
                </a:solidFill>
                <a:ea typeface="Arial" panose="020B0604020202020204" pitchFamily="34" charset="0"/>
                <a:cs typeface="Arial" panose="020B0604020202020204" pitchFamily="34" charset="0"/>
              </a:rPr>
              <a:t> </a:t>
            </a:r>
            <a:r>
              <a:rPr lang="en-US" sz="2000" spc="-15" dirty="0">
                <a:solidFill>
                  <a:srgbClr val="231F20"/>
                </a:solidFill>
                <a:ea typeface="Arial" panose="020B0604020202020204" pitchFamily="34" charset="0"/>
                <a:cs typeface="Arial" panose="020B0604020202020204" pitchFamily="34" charset="0"/>
              </a:rPr>
              <a:t>c</a:t>
            </a:r>
            <a:r>
              <a:rPr lang="en-US" sz="2000" spc="-25" dirty="0">
                <a:solidFill>
                  <a:srgbClr val="231F20"/>
                </a:solidFill>
                <a:ea typeface="Arial" panose="020B0604020202020204" pitchFamily="34" charset="0"/>
                <a:cs typeface="Arial" panose="020B0604020202020204" pitchFamily="34" charset="0"/>
              </a:rPr>
              <a:t>o</a:t>
            </a:r>
            <a:r>
              <a:rPr lang="en-US" sz="2000" spc="-30" dirty="0">
                <a:solidFill>
                  <a:srgbClr val="231F20"/>
                </a:solidFill>
                <a:ea typeface="Arial" panose="020B0604020202020204" pitchFamily="34" charset="0"/>
                <a:cs typeface="Arial" panose="020B0604020202020204" pitchFamily="34" charset="0"/>
              </a:rPr>
              <a:t>n</a:t>
            </a:r>
            <a:r>
              <a:rPr lang="en-US" sz="2000" spc="-20" dirty="0">
                <a:solidFill>
                  <a:srgbClr val="231F20"/>
                </a:solidFill>
                <a:ea typeface="Arial" panose="020B0604020202020204" pitchFamily="34" charset="0"/>
                <a:cs typeface="Arial" panose="020B0604020202020204" pitchFamily="34" charset="0"/>
              </a:rPr>
              <a:t>gr</a:t>
            </a:r>
            <a:r>
              <a:rPr lang="en-US" sz="2000" spc="-25" dirty="0">
                <a:solidFill>
                  <a:srgbClr val="231F20"/>
                </a:solidFill>
                <a:ea typeface="Arial" panose="020B0604020202020204" pitchFamily="34" charset="0"/>
                <a:cs typeface="Arial" panose="020B0604020202020204" pitchFamily="34" charset="0"/>
              </a:rPr>
              <a:t>ega</a:t>
            </a:r>
            <a:r>
              <a:rPr lang="en-US" sz="2000" spc="-30" dirty="0">
                <a:solidFill>
                  <a:srgbClr val="231F20"/>
                </a:solidFill>
                <a:ea typeface="Arial" panose="020B0604020202020204" pitchFamily="34" charset="0"/>
                <a:cs typeface="Arial" panose="020B0604020202020204" pitchFamily="34" charset="0"/>
              </a:rPr>
              <a:t>t</a:t>
            </a:r>
            <a:r>
              <a:rPr lang="en-US" sz="2000" spc="-25" dirty="0">
                <a:solidFill>
                  <a:srgbClr val="231F20"/>
                </a:solidFill>
                <a:ea typeface="Arial" panose="020B0604020202020204" pitchFamily="34" charset="0"/>
                <a:cs typeface="Arial" panose="020B0604020202020204" pitchFamily="34" charset="0"/>
              </a:rPr>
              <a:t>io</a:t>
            </a:r>
            <a:r>
              <a:rPr lang="en-US" sz="2000" dirty="0">
                <a:solidFill>
                  <a:srgbClr val="231F20"/>
                </a:solidFill>
                <a:ea typeface="Arial" panose="020B0604020202020204" pitchFamily="34" charset="0"/>
                <a:cs typeface="Arial" panose="020B0604020202020204" pitchFamily="34" charset="0"/>
              </a:rPr>
              <a:t>n</a:t>
            </a:r>
            <a:r>
              <a:rPr lang="en-US" sz="2000" spc="-140" dirty="0">
                <a:solidFill>
                  <a:srgbClr val="231F20"/>
                </a:solidFill>
                <a:ea typeface="Arial" panose="020B0604020202020204" pitchFamily="34" charset="0"/>
                <a:cs typeface="Arial" panose="020B0604020202020204" pitchFamily="34" charset="0"/>
              </a:rPr>
              <a:t> </a:t>
            </a:r>
            <a:r>
              <a:rPr lang="en-US" sz="2000" spc="-25" dirty="0">
                <a:solidFill>
                  <a:srgbClr val="231F20"/>
                </a:solidFill>
                <a:ea typeface="Arial" panose="020B0604020202020204" pitchFamily="34" charset="0"/>
                <a:cs typeface="Arial" panose="020B0604020202020204" pitchFamily="34" charset="0"/>
              </a:rPr>
              <a:t>a</a:t>
            </a:r>
            <a:r>
              <a:rPr lang="en-US" sz="2000" spc="-35" dirty="0">
                <a:solidFill>
                  <a:srgbClr val="231F20"/>
                </a:solidFill>
                <a:ea typeface="Arial" panose="020B0604020202020204" pitchFamily="34" charset="0"/>
                <a:cs typeface="Arial" panose="020B0604020202020204" pitchFamily="34" charset="0"/>
              </a:rPr>
              <a:t>l</a:t>
            </a:r>
            <a:r>
              <a:rPr lang="en-US" sz="2000" spc="-20" dirty="0">
                <a:solidFill>
                  <a:srgbClr val="231F20"/>
                </a:solidFill>
                <a:ea typeface="Arial" panose="020B0604020202020204" pitchFamily="34" charset="0"/>
                <a:cs typeface="Arial" panose="020B0604020202020204" pitchFamily="34" charset="0"/>
              </a:rPr>
              <a:t>s</a:t>
            </a:r>
            <a:r>
              <a:rPr lang="en-US" sz="2000" dirty="0">
                <a:solidFill>
                  <a:srgbClr val="231F20"/>
                </a:solidFill>
                <a:ea typeface="Arial" panose="020B0604020202020204" pitchFamily="34" charset="0"/>
                <a:cs typeface="Arial" panose="020B0604020202020204" pitchFamily="34" charset="0"/>
              </a:rPr>
              <a:t>o</a:t>
            </a:r>
            <a:r>
              <a:rPr lang="en-US" sz="2000" spc="-140" dirty="0">
                <a:solidFill>
                  <a:srgbClr val="231F20"/>
                </a:solidFill>
                <a:ea typeface="Arial" panose="020B0604020202020204" pitchFamily="34" charset="0"/>
                <a:cs typeface="Arial" panose="020B0604020202020204" pitchFamily="34" charset="0"/>
              </a:rPr>
              <a:t> </a:t>
            </a:r>
            <a:r>
              <a:rPr lang="en-US" sz="2000" spc="-30" dirty="0">
                <a:solidFill>
                  <a:srgbClr val="231F20"/>
                </a:solidFill>
                <a:ea typeface="Arial" panose="020B0604020202020204" pitchFamily="34" charset="0"/>
                <a:cs typeface="Arial" panose="020B0604020202020204" pitchFamily="34" charset="0"/>
              </a:rPr>
              <a:t>f</a:t>
            </a:r>
            <a:r>
              <a:rPr lang="en-US" sz="2000" spc="-35" dirty="0">
                <a:solidFill>
                  <a:srgbClr val="231F20"/>
                </a:solidFill>
                <a:ea typeface="Arial" panose="020B0604020202020204" pitchFamily="34" charset="0"/>
                <a:cs typeface="Arial" panose="020B0604020202020204" pitchFamily="34" charset="0"/>
              </a:rPr>
              <a:t>e</a:t>
            </a:r>
            <a:r>
              <a:rPr lang="en-US" sz="2000" spc="-25" dirty="0">
                <a:solidFill>
                  <a:srgbClr val="231F20"/>
                </a:solidFill>
                <a:ea typeface="Arial" panose="020B0604020202020204" pitchFamily="34" charset="0"/>
                <a:cs typeface="Arial" panose="020B0604020202020204" pitchFamily="34" charset="0"/>
              </a:rPr>
              <a:t>a</a:t>
            </a:r>
            <a:r>
              <a:rPr lang="en-US" sz="2000" spc="-40" dirty="0">
                <a:solidFill>
                  <a:srgbClr val="231F20"/>
                </a:solidFill>
                <a:ea typeface="Arial" panose="020B0604020202020204" pitchFamily="34" charset="0"/>
                <a:cs typeface="Arial" panose="020B0604020202020204" pitchFamily="34" charset="0"/>
              </a:rPr>
              <a:t>t</a:t>
            </a:r>
            <a:r>
              <a:rPr lang="en-US" sz="2000" spc="-25" dirty="0">
                <a:solidFill>
                  <a:srgbClr val="231F20"/>
                </a:solidFill>
                <a:ea typeface="Arial" panose="020B0604020202020204" pitchFamily="34" charset="0"/>
                <a:cs typeface="Arial" panose="020B0604020202020204" pitchFamily="34" charset="0"/>
              </a:rPr>
              <a:t>u</a:t>
            </a:r>
            <a:r>
              <a:rPr lang="en-US" sz="2000" spc="-20" dirty="0">
                <a:solidFill>
                  <a:srgbClr val="231F20"/>
                </a:solidFill>
                <a:ea typeface="Arial" panose="020B0604020202020204" pitchFamily="34" charset="0"/>
                <a:cs typeface="Arial" panose="020B0604020202020204" pitchFamily="34" charset="0"/>
              </a:rPr>
              <a:t>r</a:t>
            </a:r>
            <a:r>
              <a:rPr lang="en-US" sz="2000" spc="-40"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s </a:t>
            </a:r>
            <a:r>
              <a:rPr lang="en-US" sz="2000" spc="-10"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n</a:t>
            </a:r>
            <a:r>
              <a:rPr lang="en-US" sz="2000" spc="-85"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a</a:t>
            </a:r>
            <a:r>
              <a:rPr lang="en-US" sz="2000" spc="5" dirty="0">
                <a:solidFill>
                  <a:srgbClr val="231F20"/>
                </a:solidFill>
                <a:ea typeface="Arial" panose="020B0604020202020204" pitchFamily="34" charset="0"/>
                <a:cs typeface="Arial" panose="020B0604020202020204" pitchFamily="34" charset="0"/>
              </a:rPr>
              <a:t>c</a:t>
            </a:r>
            <a:r>
              <a:rPr lang="en-US" sz="2000" spc="-10" dirty="0">
                <a:solidFill>
                  <a:srgbClr val="231F20"/>
                </a:solidFill>
                <a:ea typeface="Arial" panose="020B0604020202020204" pitchFamily="34" charset="0"/>
                <a:cs typeface="Arial" panose="020B0604020202020204" pitchFamily="34" charset="0"/>
              </a:rPr>
              <a:t>ti</a:t>
            </a:r>
            <a:r>
              <a:rPr lang="en-US" sz="2000" spc="-25" dirty="0">
                <a:solidFill>
                  <a:srgbClr val="231F20"/>
                </a:solidFill>
                <a:ea typeface="Arial" panose="020B0604020202020204" pitchFamily="34" charset="0"/>
                <a:cs typeface="Arial" panose="020B0604020202020204" pitchFamily="34" charset="0"/>
              </a:rPr>
              <a:t>v</a:t>
            </a:r>
            <a:r>
              <a:rPr lang="en-US" sz="2000" dirty="0">
                <a:solidFill>
                  <a:srgbClr val="231F20"/>
                </a:solidFill>
                <a:ea typeface="Arial" panose="020B0604020202020204" pitchFamily="34" charset="0"/>
                <a:cs typeface="Arial" panose="020B0604020202020204" pitchFamily="34" charset="0"/>
              </a:rPr>
              <a:t>e</a:t>
            </a:r>
            <a:r>
              <a:rPr lang="en-US" sz="2000" spc="-85"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s</a:t>
            </a:r>
            <a:r>
              <a:rPr lang="en-US" sz="2000" spc="-15" dirty="0">
                <a:solidFill>
                  <a:srgbClr val="231F20"/>
                </a:solidFill>
                <a:ea typeface="Arial" panose="020B0604020202020204" pitchFamily="34" charset="0"/>
                <a:cs typeface="Arial" panose="020B0604020202020204" pitchFamily="34" charset="0"/>
              </a:rPr>
              <a:t>i</a:t>
            </a:r>
            <a:r>
              <a:rPr lang="en-US" sz="2000" dirty="0">
                <a:solidFill>
                  <a:srgbClr val="231F20"/>
                </a:solidFill>
                <a:ea typeface="Arial" panose="020B0604020202020204" pitchFamily="34" charset="0"/>
                <a:cs typeface="Arial" panose="020B0604020202020204" pitchFamily="34" charset="0"/>
              </a:rPr>
              <a:t>s</a:t>
            </a:r>
            <a:r>
              <a:rPr lang="en-US" sz="2000" spc="-15" dirty="0">
                <a:solidFill>
                  <a:srgbClr val="231F20"/>
                </a:solidFill>
                <a:ea typeface="Arial" panose="020B0604020202020204" pitchFamily="34" charset="0"/>
                <a:cs typeface="Arial" panose="020B0604020202020204" pitchFamily="34" charset="0"/>
              </a:rPr>
              <a:t>te</a:t>
            </a:r>
            <a:r>
              <a:rPr lang="en-US" sz="2000" spc="5" dirty="0">
                <a:solidFill>
                  <a:srgbClr val="231F20"/>
                </a:solidFill>
                <a:ea typeface="Arial" panose="020B0604020202020204" pitchFamily="34" charset="0"/>
                <a:cs typeface="Arial" panose="020B0604020202020204" pitchFamily="34" charset="0"/>
              </a:rPr>
              <a:t>r</a:t>
            </a:r>
            <a:r>
              <a:rPr lang="en-US" sz="2000" spc="-10" dirty="0">
                <a:solidFill>
                  <a:srgbClr val="231F20"/>
                </a:solidFill>
                <a:ea typeface="Arial" panose="020B0604020202020204" pitchFamily="34" charset="0"/>
                <a:cs typeface="Arial" panose="020B0604020202020204" pitchFamily="34" charset="0"/>
              </a:rPr>
              <a:t>h</a:t>
            </a:r>
            <a:r>
              <a:rPr lang="en-US" sz="2000" dirty="0">
                <a:solidFill>
                  <a:srgbClr val="231F20"/>
                </a:solidFill>
                <a:ea typeface="Arial" panose="020B0604020202020204" pitchFamily="34" charset="0"/>
                <a:cs typeface="Arial" panose="020B0604020202020204" pitchFamily="34" charset="0"/>
              </a:rPr>
              <a:t>oo</a:t>
            </a:r>
            <a:r>
              <a:rPr lang="en-US" sz="2000" spc="-15" dirty="0">
                <a:solidFill>
                  <a:srgbClr val="231F20"/>
                </a:solidFill>
                <a:ea typeface="Arial" panose="020B0604020202020204" pitchFamily="34" charset="0"/>
                <a:cs typeface="Arial" panose="020B0604020202020204" pitchFamily="34" charset="0"/>
              </a:rPr>
              <a:t>d</a:t>
            </a:r>
            <a:r>
              <a:rPr lang="en-US" sz="2000" dirty="0">
                <a:solidFill>
                  <a:srgbClr val="231F20"/>
                </a:solidFill>
                <a:ea typeface="Arial" panose="020B0604020202020204" pitchFamily="34" charset="0"/>
                <a:cs typeface="Arial" panose="020B0604020202020204" pitchFamily="34" charset="0"/>
              </a:rPr>
              <a:t> and a vibrant youth department.</a:t>
            </a:r>
            <a:r>
              <a:rPr lang="en-US" sz="2000" spc="-85"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o</a:t>
            </a:r>
            <a:r>
              <a:rPr lang="en-US" sz="2000" spc="-85"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o</a:t>
            </a:r>
            <a:r>
              <a:rPr lang="en-US" sz="2000" spc="-10"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e</a:t>
            </a:r>
            <a:r>
              <a:rPr lang="en-US" sz="2000" spc="-85" dirty="0">
                <a:solidFill>
                  <a:srgbClr val="231F20"/>
                </a:solidFill>
                <a:ea typeface="Arial" panose="020B0604020202020204" pitchFamily="34" charset="0"/>
                <a:cs typeface="Arial" panose="020B0604020202020204" pitchFamily="34" charset="0"/>
              </a:rPr>
              <a:t> </a:t>
            </a:r>
            <a:r>
              <a:rPr lang="en-US" sz="2000" spc="-15" dirty="0">
                <a:solidFill>
                  <a:srgbClr val="231F20"/>
                </a:solidFill>
                <a:ea typeface="Arial" panose="020B0604020202020204" pitchFamily="34" charset="0"/>
                <a:cs typeface="Arial" panose="020B0604020202020204" pitchFamily="34" charset="0"/>
              </a:rPr>
              <a:t>i</a:t>
            </a:r>
            <a:r>
              <a:rPr lang="en-US" sz="2000" dirty="0">
                <a:solidFill>
                  <a:srgbClr val="231F20"/>
                </a:solidFill>
                <a:ea typeface="Arial" panose="020B0604020202020204" pitchFamily="34" charset="0"/>
                <a:cs typeface="Arial" panose="020B0604020202020204" pitchFamily="34" charset="0"/>
              </a:rPr>
              <a:t>s</a:t>
            </a:r>
            <a:r>
              <a:rPr lang="en-US" sz="2000" spc="-85" dirty="0">
                <a:solidFill>
                  <a:srgbClr val="231F20"/>
                </a:solidFill>
                <a:ea typeface="Arial" panose="020B0604020202020204" pitchFamily="34" charset="0"/>
                <a:cs typeface="Arial" panose="020B0604020202020204" pitchFamily="34" charset="0"/>
              </a:rPr>
              <a:t> </a:t>
            </a:r>
            <a:r>
              <a:rPr lang="en-US" sz="2000" spc="-40" dirty="0">
                <a:solidFill>
                  <a:srgbClr val="231F20"/>
                </a:solidFill>
                <a:ea typeface="Arial" panose="020B0604020202020204" pitchFamily="34" charset="0"/>
                <a:cs typeface="Arial" panose="020B0604020202020204" pitchFamily="34" charset="0"/>
              </a:rPr>
              <a:t>e</a:t>
            </a:r>
            <a:r>
              <a:rPr lang="en-US" sz="2000" spc="-35" dirty="0">
                <a:solidFill>
                  <a:srgbClr val="231F20"/>
                </a:solidFill>
                <a:ea typeface="Arial" panose="020B0604020202020204" pitchFamily="34" charset="0"/>
                <a:cs typeface="Arial" panose="020B0604020202020204" pitchFamily="34" charset="0"/>
              </a:rPr>
              <a:t>x</a:t>
            </a:r>
            <a:r>
              <a:rPr lang="en-US" sz="2000" spc="5" dirty="0">
                <a:solidFill>
                  <a:srgbClr val="231F20"/>
                </a:solidFill>
                <a:ea typeface="Arial" panose="020B0604020202020204" pitchFamily="34" charset="0"/>
                <a:cs typeface="Arial" panose="020B0604020202020204" pitchFamily="34" charset="0"/>
              </a:rPr>
              <a:t>c</a:t>
            </a:r>
            <a:r>
              <a:rPr lang="en-US" sz="2000" spc="-10" dirty="0">
                <a:solidFill>
                  <a:srgbClr val="231F20"/>
                </a:solidFill>
                <a:ea typeface="Arial" panose="020B0604020202020204" pitchFamily="34" charset="0"/>
                <a:cs typeface="Arial" panose="020B0604020202020204" pitchFamily="34" charset="0"/>
              </a:rPr>
              <a:t>l</a:t>
            </a:r>
            <a:r>
              <a:rPr lang="en-US" sz="2000" spc="-5" dirty="0">
                <a:solidFill>
                  <a:srgbClr val="231F20"/>
                </a:solidFill>
                <a:ea typeface="Arial" panose="020B0604020202020204" pitchFamily="34" charset="0"/>
                <a:cs typeface="Arial" panose="020B0604020202020204" pitchFamily="34" charset="0"/>
              </a:rPr>
              <a:t>u</a:t>
            </a:r>
            <a:r>
              <a:rPr lang="en-US" sz="2000" spc="-10" dirty="0">
                <a:solidFill>
                  <a:srgbClr val="231F20"/>
                </a:solidFill>
                <a:ea typeface="Arial" panose="020B0604020202020204" pitchFamily="34" charset="0"/>
                <a:cs typeface="Arial" panose="020B0604020202020204" pitchFamily="34" charset="0"/>
              </a:rPr>
              <a:t>de</a:t>
            </a:r>
            <a:r>
              <a:rPr lang="en-US" sz="2000" dirty="0">
                <a:solidFill>
                  <a:srgbClr val="231F20"/>
                </a:solidFill>
                <a:ea typeface="Arial" panose="020B0604020202020204" pitchFamily="34" charset="0"/>
                <a:cs typeface="Arial" panose="020B0604020202020204" pitchFamily="34" charset="0"/>
              </a:rPr>
              <a:t>d</a:t>
            </a:r>
            <a:r>
              <a:rPr lang="en-US" sz="2000" spc="-85"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f</a:t>
            </a:r>
            <a:r>
              <a:rPr lang="en-US" sz="2000" dirty="0">
                <a:solidFill>
                  <a:srgbClr val="231F20"/>
                </a:solidFill>
                <a:ea typeface="Arial" panose="020B0604020202020204" pitchFamily="34" charset="0"/>
                <a:cs typeface="Arial" panose="020B0604020202020204" pitchFamily="34" charset="0"/>
              </a:rPr>
              <a:t>r</a:t>
            </a:r>
            <a:r>
              <a:rPr lang="en-US" sz="2000" spc="-5" dirty="0">
                <a:solidFill>
                  <a:srgbClr val="231F20"/>
                </a:solidFill>
                <a:ea typeface="Arial" panose="020B0604020202020204" pitchFamily="34" charset="0"/>
                <a:cs typeface="Arial" panose="020B0604020202020204" pitchFamily="34" charset="0"/>
              </a:rPr>
              <a:t>o</a:t>
            </a:r>
            <a:r>
              <a:rPr lang="en-US" sz="2000" dirty="0">
                <a:solidFill>
                  <a:srgbClr val="231F20"/>
                </a:solidFill>
                <a:ea typeface="Arial" panose="020B0604020202020204" pitchFamily="34" charset="0"/>
                <a:cs typeface="Arial" panose="020B0604020202020204" pitchFamily="34" charset="0"/>
              </a:rPr>
              <a:t>m </a:t>
            </a:r>
            <a:r>
              <a:rPr lang="en-US" sz="2000" spc="5" dirty="0">
                <a:solidFill>
                  <a:srgbClr val="231F20"/>
                </a:solidFill>
                <a:ea typeface="Arial" panose="020B0604020202020204" pitchFamily="34" charset="0"/>
                <a:cs typeface="Arial" panose="020B0604020202020204" pitchFamily="34" charset="0"/>
              </a:rPr>
              <a:t>m</a:t>
            </a:r>
            <a:r>
              <a:rPr lang="en-US" sz="2000" spc="-5"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m</a:t>
            </a:r>
            <a:r>
              <a:rPr lang="en-US" sz="2000" spc="5" dirty="0">
                <a:solidFill>
                  <a:srgbClr val="231F20"/>
                </a:solidFill>
                <a:ea typeface="Arial" panose="020B0604020202020204" pitchFamily="34" charset="0"/>
                <a:cs typeface="Arial" panose="020B0604020202020204" pitchFamily="34" charset="0"/>
              </a:rPr>
              <a:t>b</a:t>
            </a:r>
            <a:r>
              <a:rPr lang="en-US" sz="2000" spc="-5" dirty="0">
                <a:solidFill>
                  <a:srgbClr val="231F20"/>
                </a:solidFill>
                <a:ea typeface="Arial" panose="020B0604020202020204" pitchFamily="34" charset="0"/>
                <a:cs typeface="Arial" panose="020B0604020202020204" pitchFamily="34" charset="0"/>
              </a:rPr>
              <a:t>e</a:t>
            </a:r>
            <a:r>
              <a:rPr lang="en-US" sz="2000" spc="10" dirty="0">
                <a:solidFill>
                  <a:srgbClr val="231F20"/>
                </a:solidFill>
                <a:ea typeface="Arial" panose="020B0604020202020204" pitchFamily="34" charset="0"/>
                <a:cs typeface="Arial" panose="020B0604020202020204" pitchFamily="34" charset="0"/>
              </a:rPr>
              <a:t>rs</a:t>
            </a:r>
            <a:r>
              <a:rPr lang="en-US" sz="2000" dirty="0">
                <a:solidFill>
                  <a:srgbClr val="231F20"/>
                </a:solidFill>
                <a:ea typeface="Arial" panose="020B0604020202020204" pitchFamily="34" charset="0"/>
                <a:cs typeface="Arial" panose="020B0604020202020204" pitchFamily="34" charset="0"/>
              </a:rPr>
              <a:t>h</a:t>
            </a:r>
            <a:r>
              <a:rPr lang="en-US" sz="2000" spc="5" dirty="0">
                <a:solidFill>
                  <a:srgbClr val="231F20"/>
                </a:solidFill>
                <a:ea typeface="Arial" panose="020B0604020202020204" pitchFamily="34" charset="0"/>
                <a:cs typeface="Arial" panose="020B0604020202020204" pitchFamily="34" charset="0"/>
              </a:rPr>
              <a:t>i</a:t>
            </a:r>
            <a:r>
              <a:rPr lang="en-US" sz="2000" dirty="0">
                <a:solidFill>
                  <a:srgbClr val="231F20"/>
                </a:solidFill>
                <a:ea typeface="Arial" panose="020B0604020202020204" pitchFamily="34" charset="0"/>
                <a:cs typeface="Arial" panose="020B0604020202020204" pitchFamily="34" charset="0"/>
              </a:rPr>
              <a:t>p</a:t>
            </a:r>
            <a:r>
              <a:rPr lang="en-US" sz="2000" spc="5" dirty="0">
                <a:solidFill>
                  <a:srgbClr val="231F20"/>
                </a:solidFill>
                <a:ea typeface="Arial" panose="020B0604020202020204" pitchFamily="34" charset="0"/>
                <a:cs typeface="Arial" panose="020B0604020202020204" pitchFamily="34" charset="0"/>
              </a:rPr>
              <a:t> on account </a:t>
            </a:r>
            <a:r>
              <a:rPr lang="en-US" sz="2000" dirty="0">
                <a:solidFill>
                  <a:srgbClr val="231F20"/>
                </a:solidFill>
                <a:ea typeface="Arial" panose="020B0604020202020204" pitchFamily="34" charset="0"/>
                <a:cs typeface="Arial" panose="020B0604020202020204" pitchFamily="34" charset="0"/>
              </a:rPr>
              <a:t>of f</a:t>
            </a:r>
            <a:r>
              <a:rPr lang="en-US" sz="2000" spc="15" dirty="0">
                <a:solidFill>
                  <a:srgbClr val="231F20"/>
                </a:solidFill>
                <a:ea typeface="Arial" panose="020B0604020202020204" pitchFamily="34" charset="0"/>
                <a:cs typeface="Arial" panose="020B0604020202020204" pitchFamily="34" charset="0"/>
              </a:rPr>
              <a:t>i</a:t>
            </a:r>
            <a:r>
              <a:rPr lang="en-US" sz="2000" spc="-5"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a</a:t>
            </a:r>
            <a:r>
              <a:rPr lang="en-US" sz="2000" spc="-5" dirty="0">
                <a:solidFill>
                  <a:srgbClr val="231F20"/>
                </a:solidFill>
                <a:ea typeface="Arial" panose="020B0604020202020204" pitchFamily="34" charset="0"/>
                <a:cs typeface="Arial" panose="020B0604020202020204" pitchFamily="34" charset="0"/>
              </a:rPr>
              <a:t>n</a:t>
            </a:r>
            <a:r>
              <a:rPr lang="en-US" sz="2000" spc="15" dirty="0">
                <a:solidFill>
                  <a:srgbClr val="231F20"/>
                </a:solidFill>
                <a:ea typeface="Arial" panose="020B0604020202020204" pitchFamily="34" charset="0"/>
                <a:cs typeface="Arial" panose="020B0604020202020204" pitchFamily="34" charset="0"/>
              </a:rPr>
              <a:t>c</a:t>
            </a:r>
            <a:r>
              <a:rPr lang="en-US" sz="2000" dirty="0">
                <a:solidFill>
                  <a:srgbClr val="231F20"/>
                </a:solidFill>
                <a:ea typeface="Arial" panose="020B0604020202020204" pitchFamily="34" charset="0"/>
                <a:cs typeface="Arial" panose="020B0604020202020204" pitchFamily="34" charset="0"/>
              </a:rPr>
              <a:t>i</a:t>
            </a:r>
            <a:r>
              <a:rPr lang="en-US" sz="2000" spc="5"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l</a:t>
            </a:r>
            <a:r>
              <a:rPr lang="en-US" sz="2000" spc="5" dirty="0">
                <a:solidFill>
                  <a:srgbClr val="231F20"/>
                </a:solidFill>
                <a:ea typeface="Arial" panose="020B0604020202020204" pitchFamily="34" charset="0"/>
                <a:cs typeface="Arial" panose="020B0604020202020204" pitchFamily="34" charset="0"/>
              </a:rPr>
              <a:t> hardship</a:t>
            </a:r>
            <a:r>
              <a:rPr lang="en-US" sz="2000" dirty="0">
                <a:solidFill>
                  <a:srgbClr val="231F20"/>
                </a:solidFill>
                <a:ea typeface="Arial" panose="020B0604020202020204" pitchFamily="34" charset="0"/>
                <a:cs typeface="Arial" panose="020B0604020202020204" pitchFamily="34" charset="0"/>
              </a:rPr>
              <a:t>. </a:t>
            </a:r>
            <a:r>
              <a:rPr lang="en-US" sz="2000" spc="20" dirty="0">
                <a:solidFill>
                  <a:srgbClr val="231F20"/>
                </a:solidFill>
                <a:ea typeface="Arial" panose="020B0604020202020204" pitchFamily="34" charset="0"/>
                <a:cs typeface="Arial" panose="020B0604020202020204" pitchFamily="34" charset="0"/>
              </a:rPr>
              <a:t>T</a:t>
            </a:r>
            <a:r>
              <a:rPr lang="en-US" sz="2000" spc="10" dirty="0">
                <a:solidFill>
                  <a:srgbClr val="231F20"/>
                </a:solidFill>
                <a:ea typeface="Arial" panose="020B0604020202020204" pitchFamily="34" charset="0"/>
                <a:cs typeface="Arial" panose="020B0604020202020204" pitchFamily="34" charset="0"/>
              </a:rPr>
              <a:t>h</a:t>
            </a:r>
            <a:r>
              <a:rPr lang="en-US" sz="2000" dirty="0">
                <a:solidFill>
                  <a:srgbClr val="231F20"/>
                </a:solidFill>
                <a:ea typeface="Arial" panose="020B0604020202020204" pitchFamily="34" charset="0"/>
                <a:cs typeface="Arial" panose="020B0604020202020204" pitchFamily="34" charset="0"/>
              </a:rPr>
              <a:t>e </a:t>
            </a:r>
            <a:r>
              <a:rPr lang="en-US" sz="2000" spc="-5" dirty="0">
                <a:solidFill>
                  <a:srgbClr val="231F20"/>
                </a:solidFill>
                <a:ea typeface="Arial" panose="020B0604020202020204" pitchFamily="34" charset="0"/>
                <a:cs typeface="Arial" panose="020B0604020202020204" pitchFamily="34" charset="0"/>
              </a:rPr>
              <a:t>s</a:t>
            </a:r>
            <a:r>
              <a:rPr lang="en-US" sz="2000" spc="15" dirty="0">
                <a:solidFill>
                  <a:srgbClr val="231F20"/>
                </a:solidFill>
                <a:ea typeface="Arial" panose="020B0604020202020204" pitchFamily="34" charset="0"/>
                <a:cs typeface="Arial" panose="020B0604020202020204" pitchFamily="34" charset="0"/>
              </a:rPr>
              <a:t>y</a:t>
            </a:r>
            <a:r>
              <a:rPr lang="en-US" sz="2000" spc="5" dirty="0">
                <a:solidFill>
                  <a:srgbClr val="231F20"/>
                </a:solidFill>
                <a:ea typeface="Arial" panose="020B0604020202020204" pitchFamily="34" charset="0"/>
                <a:cs typeface="Arial" panose="020B0604020202020204" pitchFamily="34" charset="0"/>
              </a:rPr>
              <a:t>n</a:t>
            </a:r>
            <a:r>
              <a:rPr lang="en-US" sz="2000" spc="10" dirty="0">
                <a:solidFill>
                  <a:srgbClr val="231F20"/>
                </a:solidFill>
                <a:ea typeface="Arial" panose="020B0604020202020204" pitchFamily="34" charset="0"/>
                <a:cs typeface="Arial" panose="020B0604020202020204" pitchFamily="34" charset="0"/>
              </a:rPr>
              <a:t>a</a:t>
            </a:r>
            <a:r>
              <a:rPr lang="en-US" sz="2000" spc="20" dirty="0">
                <a:solidFill>
                  <a:srgbClr val="231F20"/>
                </a:solidFill>
                <a:ea typeface="Arial" panose="020B0604020202020204" pitchFamily="34" charset="0"/>
                <a:cs typeface="Arial" panose="020B0604020202020204" pitchFamily="34" charset="0"/>
              </a:rPr>
              <a:t>g</a:t>
            </a:r>
            <a:r>
              <a:rPr lang="en-US" sz="2000" spc="15" dirty="0">
                <a:solidFill>
                  <a:srgbClr val="231F20"/>
                </a:solidFill>
                <a:ea typeface="Arial" panose="020B0604020202020204" pitchFamily="34" charset="0"/>
                <a:cs typeface="Arial" panose="020B0604020202020204" pitchFamily="34" charset="0"/>
              </a:rPr>
              <a:t>og</a:t>
            </a:r>
            <a:r>
              <a:rPr lang="en-US" sz="2000" spc="10" dirty="0">
                <a:solidFill>
                  <a:srgbClr val="231F20"/>
                </a:solidFill>
                <a:ea typeface="Arial" panose="020B0604020202020204" pitchFamily="34" charset="0"/>
                <a:cs typeface="Arial" panose="020B0604020202020204" pitchFamily="34" charset="0"/>
              </a:rPr>
              <a:t>u</a:t>
            </a:r>
            <a:r>
              <a:rPr lang="en-US" sz="2000" dirty="0">
                <a:solidFill>
                  <a:srgbClr val="231F20"/>
                </a:solidFill>
                <a:ea typeface="Arial" panose="020B0604020202020204" pitchFamily="34" charset="0"/>
                <a:cs typeface="Arial" panose="020B0604020202020204" pitchFamily="34" charset="0"/>
              </a:rPr>
              <a:t>e </a:t>
            </a:r>
            <a:r>
              <a:rPr lang="en-US" sz="2000" spc="20" dirty="0">
                <a:solidFill>
                  <a:srgbClr val="231F20"/>
                </a:solidFill>
                <a:ea typeface="Arial" panose="020B0604020202020204" pitchFamily="34" charset="0"/>
                <a:cs typeface="Arial" panose="020B0604020202020204" pitchFamily="34" charset="0"/>
              </a:rPr>
              <a:t>c</a:t>
            </a:r>
            <a:r>
              <a:rPr lang="en-US" sz="2000" spc="10"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n </a:t>
            </a:r>
            <a:r>
              <a:rPr lang="en-US" sz="2000" spc="10" dirty="0">
                <a:solidFill>
                  <a:srgbClr val="231F20"/>
                </a:solidFill>
                <a:ea typeface="Arial" panose="020B0604020202020204" pitchFamily="34" charset="0"/>
                <a:cs typeface="Arial" panose="020B0604020202020204" pitchFamily="34" charset="0"/>
              </a:rPr>
              <a:t>a</a:t>
            </a:r>
            <a:r>
              <a:rPr lang="en-US" sz="2000" spc="20" dirty="0">
                <a:solidFill>
                  <a:srgbClr val="231F20"/>
                </a:solidFill>
                <a:ea typeface="Arial" panose="020B0604020202020204" pitchFamily="34" charset="0"/>
                <a:cs typeface="Arial" panose="020B0604020202020204" pitchFamily="34" charset="0"/>
              </a:rPr>
              <a:t>c</a:t>
            </a:r>
            <a:r>
              <a:rPr lang="en-US" sz="2000" spc="25" dirty="0">
                <a:solidFill>
                  <a:srgbClr val="231F20"/>
                </a:solidFill>
                <a:ea typeface="Arial" panose="020B0604020202020204" pitchFamily="34" charset="0"/>
                <a:cs typeface="Arial" panose="020B0604020202020204" pitchFamily="34" charset="0"/>
              </a:rPr>
              <a:t>c</a:t>
            </a:r>
            <a:r>
              <a:rPr lang="en-US" sz="2000" spc="15" dirty="0">
                <a:solidFill>
                  <a:srgbClr val="231F20"/>
                </a:solidFill>
                <a:ea typeface="Arial" panose="020B0604020202020204" pitchFamily="34" charset="0"/>
                <a:cs typeface="Arial" panose="020B0604020202020204" pitchFamily="34" charset="0"/>
              </a:rPr>
              <a:t>omm</a:t>
            </a:r>
            <a:r>
              <a:rPr lang="en-US" sz="2000" spc="20" dirty="0">
                <a:solidFill>
                  <a:srgbClr val="231F20"/>
                </a:solidFill>
                <a:ea typeface="Arial" panose="020B0604020202020204" pitchFamily="34" charset="0"/>
                <a:cs typeface="Arial" panose="020B0604020202020204" pitchFamily="34" charset="0"/>
              </a:rPr>
              <a:t>o</a:t>
            </a:r>
            <a:r>
              <a:rPr lang="en-US" sz="2000" spc="10" dirty="0">
                <a:solidFill>
                  <a:srgbClr val="231F20"/>
                </a:solidFill>
                <a:ea typeface="Arial" panose="020B0604020202020204" pitchFamily="34" charset="0"/>
                <a:cs typeface="Arial" panose="020B0604020202020204" pitchFamily="34" charset="0"/>
              </a:rPr>
              <a:t>da</a:t>
            </a:r>
            <a:r>
              <a:rPr lang="en-US" sz="2000" spc="5"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e </a:t>
            </a:r>
            <a:r>
              <a:rPr lang="en-US" sz="2000" spc="-10" dirty="0">
                <a:solidFill>
                  <a:srgbClr val="231F20"/>
                </a:solidFill>
                <a:ea typeface="Arial" panose="020B0604020202020204" pitchFamily="34" charset="0"/>
                <a:cs typeface="Arial" panose="020B0604020202020204" pitchFamily="34" charset="0"/>
              </a:rPr>
              <a:t>e</a:t>
            </a:r>
            <a:r>
              <a:rPr lang="en-US" sz="2000" spc="-5" dirty="0">
                <a:solidFill>
                  <a:srgbClr val="231F20"/>
                </a:solidFill>
                <a:ea typeface="Arial" panose="020B0604020202020204" pitchFamily="34" charset="0"/>
                <a:cs typeface="Arial" panose="020B0604020202020204" pitchFamily="34" charset="0"/>
              </a:rPr>
              <a:t>v</a:t>
            </a:r>
            <a:r>
              <a:rPr lang="en-US" sz="2000" spc="5" dirty="0">
                <a:solidFill>
                  <a:srgbClr val="231F20"/>
                </a:solidFill>
                <a:ea typeface="Arial" panose="020B0604020202020204" pitchFamily="34" charset="0"/>
                <a:cs typeface="Arial" panose="020B0604020202020204" pitchFamily="34" charset="0"/>
              </a:rPr>
              <a:t>e</a:t>
            </a:r>
            <a:r>
              <a:rPr lang="en-US" sz="2000" spc="10"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ts </a:t>
            </a:r>
            <a:r>
              <a:rPr lang="en-US" sz="2000" spc="-10" dirty="0">
                <a:solidFill>
                  <a:srgbClr val="231F20"/>
                </a:solidFill>
                <a:ea typeface="Arial" panose="020B0604020202020204" pitchFamily="34" charset="0"/>
                <a:cs typeface="Arial" panose="020B0604020202020204" pitchFamily="34" charset="0"/>
              </a:rPr>
              <a:t>f</a:t>
            </a:r>
            <a:r>
              <a:rPr lang="en-US" sz="2000" spc="-5" dirty="0">
                <a:solidFill>
                  <a:srgbClr val="231F20"/>
                </a:solidFill>
                <a:ea typeface="Arial" panose="020B0604020202020204" pitchFamily="34" charset="0"/>
                <a:cs typeface="Arial" panose="020B0604020202020204" pitchFamily="34" charset="0"/>
              </a:rPr>
              <a:t>o</a:t>
            </a:r>
            <a:r>
              <a:rPr lang="en-US" sz="2000" dirty="0">
                <a:solidFill>
                  <a:srgbClr val="231F20"/>
                </a:solidFill>
                <a:ea typeface="Arial" panose="020B0604020202020204" pitchFamily="34" charset="0"/>
                <a:cs typeface="Arial" panose="020B0604020202020204" pitchFamily="34" charset="0"/>
              </a:rPr>
              <a:t>r </a:t>
            </a:r>
            <a:r>
              <a:rPr lang="en-US" sz="2000" spc="-5" dirty="0">
                <a:solidFill>
                  <a:srgbClr val="231F20"/>
                </a:solidFill>
                <a:ea typeface="Arial" panose="020B0604020202020204" pitchFamily="34" charset="0"/>
                <a:cs typeface="Arial" panose="020B0604020202020204" pitchFamily="34" charset="0"/>
              </a:rPr>
              <a:t>u</a:t>
            </a:r>
            <a:r>
              <a:rPr lang="en-US" sz="2000" dirty="0">
                <a:solidFill>
                  <a:srgbClr val="231F20"/>
                </a:solidFill>
                <a:ea typeface="Arial" panose="020B0604020202020204" pitchFamily="34" charset="0"/>
                <a:cs typeface="Arial" panose="020B0604020202020204" pitchFamily="34" charset="0"/>
              </a:rPr>
              <a:t>p </a:t>
            </a:r>
            <a:r>
              <a:rPr lang="en-US" sz="2000" spc="-15"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o </a:t>
            </a:r>
            <a:r>
              <a:rPr lang="en-US" sz="2000" spc="-15" dirty="0">
                <a:solidFill>
                  <a:srgbClr val="231F20"/>
                </a:solidFill>
                <a:ea typeface="Arial" panose="020B0604020202020204" pitchFamily="34" charset="0"/>
                <a:cs typeface="Arial" panose="020B0604020202020204" pitchFamily="34" charset="0"/>
              </a:rPr>
              <a:t>22</a:t>
            </a:r>
            <a:r>
              <a:rPr lang="en-US" sz="2000" dirty="0">
                <a:solidFill>
                  <a:srgbClr val="231F20"/>
                </a:solidFill>
                <a:ea typeface="Arial" panose="020B0604020202020204" pitchFamily="34" charset="0"/>
                <a:cs typeface="Arial" panose="020B0604020202020204" pitchFamily="34" charset="0"/>
              </a:rPr>
              <a:t>5 </a:t>
            </a:r>
            <a:r>
              <a:rPr lang="en-US" sz="2000" spc="5" dirty="0">
                <a:solidFill>
                  <a:srgbClr val="231F20"/>
                </a:solidFill>
                <a:ea typeface="Arial" panose="020B0604020202020204" pitchFamily="34" charset="0"/>
                <a:cs typeface="Arial" panose="020B0604020202020204" pitchFamily="34" charset="0"/>
              </a:rPr>
              <a:t>peo</a:t>
            </a:r>
            <a:r>
              <a:rPr lang="en-US" sz="2000" spc="10" dirty="0">
                <a:solidFill>
                  <a:srgbClr val="231F20"/>
                </a:solidFill>
                <a:ea typeface="Arial" panose="020B0604020202020204" pitchFamily="34" charset="0"/>
                <a:cs typeface="Arial" panose="020B0604020202020204" pitchFamily="34" charset="0"/>
              </a:rPr>
              <a:t>p</a:t>
            </a:r>
            <a:r>
              <a:rPr lang="en-US" sz="2000" spc="5" dirty="0">
                <a:solidFill>
                  <a:srgbClr val="231F20"/>
                </a:solidFill>
                <a:ea typeface="Arial" panose="020B0604020202020204" pitchFamily="34" charset="0"/>
                <a:cs typeface="Arial" panose="020B0604020202020204" pitchFamily="34" charset="0"/>
              </a:rPr>
              <a:t>l</a:t>
            </a:r>
            <a:r>
              <a:rPr lang="en-US" sz="2000" spc="-10"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T</a:t>
            </a:r>
            <a:r>
              <a:rPr lang="en-US" sz="2000" spc="5" dirty="0">
                <a:solidFill>
                  <a:srgbClr val="231F20"/>
                </a:solidFill>
                <a:ea typeface="Arial" panose="020B0604020202020204" pitchFamily="34" charset="0"/>
                <a:cs typeface="Arial" panose="020B0604020202020204" pitchFamily="34" charset="0"/>
              </a:rPr>
              <a:t>h</a:t>
            </a:r>
            <a:r>
              <a:rPr lang="en-US" sz="2000" dirty="0">
                <a:solidFill>
                  <a:srgbClr val="231F20"/>
                </a:solidFill>
                <a:ea typeface="Arial" panose="020B0604020202020204" pitchFamily="34" charset="0"/>
                <a:cs typeface="Arial" panose="020B0604020202020204" pitchFamily="34" charset="0"/>
              </a:rPr>
              <a:t>e </a:t>
            </a:r>
            <a:r>
              <a:rPr lang="en-US" sz="2000" spc="-15" dirty="0">
                <a:solidFill>
                  <a:srgbClr val="231F20"/>
                </a:solidFill>
                <a:ea typeface="Arial" panose="020B0604020202020204" pitchFamily="34" charset="0"/>
                <a:cs typeface="Arial" panose="020B0604020202020204" pitchFamily="34" charset="0"/>
              </a:rPr>
              <a:t>s</a:t>
            </a:r>
            <a:r>
              <a:rPr lang="en-US" sz="2000" spc="5" dirty="0">
                <a:solidFill>
                  <a:srgbClr val="231F20"/>
                </a:solidFill>
                <a:ea typeface="Arial" panose="020B0604020202020204" pitchFamily="34" charset="0"/>
                <a:cs typeface="Arial" panose="020B0604020202020204" pitchFamily="34" charset="0"/>
              </a:rPr>
              <a:t>y</a:t>
            </a:r>
            <a:r>
              <a:rPr lang="en-US" sz="2000" spc="-5" dirty="0">
                <a:solidFill>
                  <a:srgbClr val="231F20"/>
                </a:solidFill>
                <a:ea typeface="Arial" panose="020B0604020202020204" pitchFamily="34" charset="0"/>
                <a:cs typeface="Arial" panose="020B0604020202020204" pitchFamily="34" charset="0"/>
              </a:rPr>
              <a:t>n</a:t>
            </a:r>
            <a:r>
              <a:rPr lang="en-US" sz="2000" spc="5" dirty="0">
                <a:solidFill>
                  <a:srgbClr val="231F20"/>
                </a:solidFill>
                <a:ea typeface="Arial" panose="020B0604020202020204" pitchFamily="34" charset="0"/>
                <a:cs typeface="Arial" panose="020B0604020202020204" pitchFamily="34" charset="0"/>
              </a:rPr>
              <a:t>a</a:t>
            </a:r>
            <a:r>
              <a:rPr lang="en-US" sz="2000" spc="10" dirty="0">
                <a:solidFill>
                  <a:srgbClr val="231F20"/>
                </a:solidFill>
                <a:ea typeface="Arial" panose="020B0604020202020204" pitchFamily="34" charset="0"/>
                <a:cs typeface="Arial" panose="020B0604020202020204" pitchFamily="34" charset="0"/>
              </a:rPr>
              <a:t>go</a:t>
            </a:r>
            <a:r>
              <a:rPr lang="en-US" sz="2000" spc="5" dirty="0">
                <a:solidFill>
                  <a:srgbClr val="231F20"/>
                </a:solidFill>
                <a:ea typeface="Arial" panose="020B0604020202020204" pitchFamily="34" charset="0"/>
                <a:cs typeface="Arial" panose="020B0604020202020204" pitchFamily="34" charset="0"/>
              </a:rPr>
              <a:t>gu</a:t>
            </a:r>
            <a:r>
              <a:rPr lang="en-US" sz="2000" dirty="0">
                <a:solidFill>
                  <a:srgbClr val="231F20"/>
                </a:solidFill>
                <a:ea typeface="Arial" panose="020B0604020202020204" pitchFamily="34" charset="0"/>
                <a:cs typeface="Arial" panose="020B0604020202020204" pitchFamily="34" charset="0"/>
              </a:rPr>
              <a:t>e m</a:t>
            </a:r>
            <a:r>
              <a:rPr lang="en-US" sz="2000" spc="5" dirty="0">
                <a:solidFill>
                  <a:srgbClr val="231F20"/>
                </a:solidFill>
                <a:ea typeface="Arial" panose="020B0604020202020204" pitchFamily="34" charset="0"/>
                <a:cs typeface="Arial" panose="020B0604020202020204" pitchFamily="34" charset="0"/>
              </a:rPr>
              <a:t>a</a:t>
            </a:r>
            <a:r>
              <a:rPr lang="en-US" sz="2000" spc="10" dirty="0">
                <a:solidFill>
                  <a:srgbClr val="231F20"/>
                </a:solidFill>
                <a:ea typeface="Arial" panose="020B0604020202020204" pitchFamily="34" charset="0"/>
                <a:cs typeface="Arial" panose="020B0604020202020204" pitchFamily="34" charset="0"/>
              </a:rPr>
              <a:t>i</a:t>
            </a:r>
            <a:r>
              <a:rPr lang="en-US" sz="2000" dirty="0">
                <a:solidFill>
                  <a:srgbClr val="231F20"/>
                </a:solidFill>
                <a:ea typeface="Arial" panose="020B0604020202020204" pitchFamily="34" charset="0"/>
                <a:cs typeface="Arial" panose="020B0604020202020204" pitchFamily="34" charset="0"/>
              </a:rPr>
              <a:t>n</a:t>
            </a:r>
            <a:r>
              <a:rPr lang="en-US" sz="2000" spc="-5" dirty="0">
                <a:solidFill>
                  <a:srgbClr val="231F20"/>
                </a:solidFill>
                <a:ea typeface="Arial" panose="020B0604020202020204" pitchFamily="34" charset="0"/>
                <a:cs typeface="Arial" panose="020B0604020202020204" pitchFamily="34" charset="0"/>
              </a:rPr>
              <a:t>t</a:t>
            </a:r>
            <a:r>
              <a:rPr lang="en-US" sz="2000" spc="5" dirty="0">
                <a:solidFill>
                  <a:srgbClr val="231F20"/>
                </a:solidFill>
                <a:ea typeface="Arial" panose="020B0604020202020204" pitchFamily="34" charset="0"/>
                <a:cs typeface="Arial" panose="020B0604020202020204" pitchFamily="34" charset="0"/>
              </a:rPr>
              <a:t>a</a:t>
            </a:r>
            <a:r>
              <a:rPr lang="en-US" sz="2000" spc="10" dirty="0">
                <a:solidFill>
                  <a:srgbClr val="231F20"/>
                </a:solidFill>
                <a:ea typeface="Arial" panose="020B0604020202020204" pitchFamily="34" charset="0"/>
                <a:cs typeface="Arial" panose="020B0604020202020204" pitchFamily="34" charset="0"/>
              </a:rPr>
              <a:t>i</a:t>
            </a:r>
            <a:r>
              <a:rPr lang="en-US" sz="2000" spc="-5"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s </a:t>
            </a:r>
            <a:r>
              <a:rPr lang="en-US" sz="2000" spc="5"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n e</a:t>
            </a:r>
            <a:r>
              <a:rPr lang="en-US" sz="2000" spc="20" dirty="0">
                <a:solidFill>
                  <a:srgbClr val="231F20"/>
                </a:solidFill>
                <a:ea typeface="Arial" panose="020B0604020202020204" pitchFamily="34" charset="0"/>
                <a:cs typeface="Arial" panose="020B0604020202020204" pitchFamily="34" charset="0"/>
              </a:rPr>
              <a:t>r</a:t>
            </a:r>
            <a:r>
              <a:rPr lang="en-US" sz="2000" spc="5" dirty="0">
                <a:solidFill>
                  <a:srgbClr val="231F20"/>
                </a:solidFill>
                <a:ea typeface="Arial" panose="020B0604020202020204" pitchFamily="34" charset="0"/>
                <a:cs typeface="Arial" panose="020B0604020202020204" pitchFamily="34" charset="0"/>
              </a:rPr>
              <a:t>u</a:t>
            </a:r>
            <a:r>
              <a:rPr lang="en-US" sz="2000" dirty="0">
                <a:solidFill>
                  <a:srgbClr val="231F20"/>
                </a:solidFill>
                <a:ea typeface="Arial" panose="020B0604020202020204" pitchFamily="34" charset="0"/>
                <a:cs typeface="Arial" panose="020B0604020202020204" pitchFamily="34" charset="0"/>
              </a:rPr>
              <a:t>v </a:t>
            </a:r>
            <a:r>
              <a:rPr lang="en-US" sz="2000" spc="-10" dirty="0">
                <a:solidFill>
                  <a:srgbClr val="231F20"/>
                </a:solidFill>
                <a:ea typeface="Arial" panose="020B0604020202020204" pitchFamily="34" charset="0"/>
                <a:cs typeface="Arial" panose="020B0604020202020204" pitchFamily="34" charset="0"/>
              </a:rPr>
              <a:t>an</a:t>
            </a:r>
            <a:r>
              <a:rPr lang="en-US" sz="2000" dirty="0">
                <a:solidFill>
                  <a:srgbClr val="231F20"/>
                </a:solidFill>
                <a:ea typeface="Arial" panose="020B0604020202020204" pitchFamily="34" charset="0"/>
                <a:cs typeface="Arial" panose="020B0604020202020204" pitchFamily="34" charset="0"/>
              </a:rPr>
              <a:t>d </a:t>
            </a:r>
            <a:r>
              <a:rPr lang="en-US" sz="2000" spc="-15" dirty="0">
                <a:solidFill>
                  <a:srgbClr val="231F20"/>
                </a:solidFill>
                <a:ea typeface="Arial" panose="020B0604020202020204" pitchFamily="34" charset="0"/>
                <a:cs typeface="Arial" panose="020B0604020202020204" pitchFamily="34" charset="0"/>
              </a:rPr>
              <a:t>ha</a:t>
            </a:r>
            <a:r>
              <a:rPr lang="en-US" sz="2000" dirty="0">
                <a:solidFill>
                  <a:srgbClr val="231F20"/>
                </a:solidFill>
                <a:ea typeface="Arial" panose="020B0604020202020204" pitchFamily="34" charset="0"/>
                <a:cs typeface="Arial" panose="020B0604020202020204" pitchFamily="34" charset="0"/>
              </a:rPr>
              <a:t>s a </a:t>
            </a:r>
            <a:r>
              <a:rPr lang="en-US" sz="2000" spc="-5" dirty="0">
                <a:solidFill>
                  <a:srgbClr val="231F20"/>
                </a:solidFill>
                <a:ea typeface="Arial" panose="020B0604020202020204" pitchFamily="34" charset="0"/>
                <a:cs typeface="Arial" panose="020B0604020202020204" pitchFamily="34" charset="0"/>
              </a:rPr>
              <a:t>f</a:t>
            </a:r>
            <a:r>
              <a:rPr lang="en-US" sz="2000" dirty="0">
                <a:solidFill>
                  <a:srgbClr val="231F20"/>
                </a:solidFill>
                <a:ea typeface="Arial" panose="020B0604020202020204" pitchFamily="34" charset="0"/>
                <a:cs typeface="Arial" panose="020B0604020202020204" pitchFamily="34" charset="0"/>
              </a:rPr>
              <a:t>ull-</a:t>
            </a:r>
            <a:r>
              <a:rPr lang="en-US" sz="2000" spc="-5" dirty="0">
                <a:solidFill>
                  <a:srgbClr val="231F20"/>
                </a:solidFill>
                <a:ea typeface="Arial" panose="020B0604020202020204" pitchFamily="34" charset="0"/>
                <a:cs typeface="Arial" panose="020B0604020202020204" pitchFamily="34" charset="0"/>
              </a:rPr>
              <a:t>l</a:t>
            </a:r>
            <a:r>
              <a:rPr lang="en-US" sz="2000" spc="-15" dirty="0">
                <a:solidFill>
                  <a:srgbClr val="231F20"/>
                </a:solidFill>
                <a:ea typeface="Arial" panose="020B0604020202020204" pitchFamily="34" charset="0"/>
                <a:cs typeface="Arial" panose="020B0604020202020204" pitchFamily="34" charset="0"/>
              </a:rPr>
              <a:t>e</a:t>
            </a:r>
            <a:r>
              <a:rPr lang="en-US" sz="2000" spc="-10"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g</a:t>
            </a:r>
            <a:r>
              <a:rPr lang="en-US" sz="2000" spc="-10"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h </a:t>
            </a:r>
            <a:r>
              <a:rPr lang="en-US" sz="2000" spc="-10" dirty="0">
                <a:solidFill>
                  <a:srgbClr val="231F20"/>
                </a:solidFill>
                <a:ea typeface="Arial" panose="020B0604020202020204" pitchFamily="34" charset="0"/>
                <a:cs typeface="Arial" panose="020B0604020202020204" pitchFamily="34" charset="0"/>
              </a:rPr>
              <a:t>g</a:t>
            </a:r>
            <a:r>
              <a:rPr lang="en-US" sz="2000" spc="-5" dirty="0">
                <a:solidFill>
                  <a:srgbClr val="231F20"/>
                </a:solidFill>
                <a:ea typeface="Arial" panose="020B0604020202020204" pitchFamily="34" charset="0"/>
                <a:cs typeface="Arial" panose="020B0604020202020204" pitchFamily="34" charset="0"/>
              </a:rPr>
              <a:t>ym</a:t>
            </a:r>
            <a:r>
              <a:rPr lang="en-US" sz="2000" spc="-15" dirty="0">
                <a:solidFill>
                  <a:srgbClr val="231F20"/>
                </a:solidFill>
                <a:ea typeface="Arial" panose="020B0604020202020204" pitchFamily="34" charset="0"/>
                <a:cs typeface="Arial" panose="020B0604020202020204" pitchFamily="34" charset="0"/>
              </a:rPr>
              <a:t>na</a:t>
            </a:r>
            <a:r>
              <a:rPr lang="en-US" sz="2000" spc="5" dirty="0">
                <a:solidFill>
                  <a:srgbClr val="231F20"/>
                </a:solidFill>
                <a:ea typeface="Arial" panose="020B0604020202020204" pitchFamily="34" charset="0"/>
                <a:cs typeface="Arial" panose="020B0604020202020204" pitchFamily="34" charset="0"/>
              </a:rPr>
              <a:t>s</a:t>
            </a:r>
            <a:r>
              <a:rPr lang="en-US" sz="2000" spc="-10" dirty="0">
                <a:solidFill>
                  <a:srgbClr val="231F20"/>
                </a:solidFill>
                <a:ea typeface="Arial" panose="020B0604020202020204" pitchFamily="34" charset="0"/>
                <a:cs typeface="Arial" panose="020B0604020202020204" pitchFamily="34" charset="0"/>
              </a:rPr>
              <a:t>i</a:t>
            </a:r>
            <a:r>
              <a:rPr lang="en-US" sz="2000" spc="-5" dirty="0">
                <a:solidFill>
                  <a:srgbClr val="231F20"/>
                </a:solidFill>
                <a:ea typeface="Arial" panose="020B0604020202020204" pitchFamily="34" charset="0"/>
                <a:cs typeface="Arial" panose="020B0604020202020204" pitchFamily="34" charset="0"/>
              </a:rPr>
              <a:t>u</a:t>
            </a:r>
            <a:r>
              <a:rPr lang="en-US" sz="2000" dirty="0">
                <a:solidFill>
                  <a:srgbClr val="231F20"/>
                </a:solidFill>
                <a:ea typeface="Arial" panose="020B0604020202020204" pitchFamily="34" charset="0"/>
                <a:cs typeface="Arial" panose="020B0604020202020204" pitchFamily="34" charset="0"/>
              </a:rPr>
              <a:t>m </a:t>
            </a:r>
            <a:r>
              <a:rPr lang="en-US" sz="2000" spc="-10" dirty="0">
                <a:solidFill>
                  <a:srgbClr val="231F20"/>
                </a:solidFill>
                <a:ea typeface="Arial" panose="020B0604020202020204" pitchFamily="34" charset="0"/>
                <a:cs typeface="Arial" panose="020B0604020202020204" pitchFamily="34" charset="0"/>
              </a:rPr>
              <a:t>t</a:t>
            </a:r>
            <a:r>
              <a:rPr lang="en-US" sz="2000" spc="-15" dirty="0">
                <a:solidFill>
                  <a:srgbClr val="231F20"/>
                </a:solidFill>
                <a:ea typeface="Arial" panose="020B0604020202020204" pitchFamily="34" charset="0"/>
                <a:cs typeface="Arial" panose="020B0604020202020204" pitchFamily="34" charset="0"/>
              </a:rPr>
              <a:t>h</a:t>
            </a:r>
            <a:r>
              <a:rPr lang="en-US" sz="2000" spc="-5"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t </a:t>
            </a:r>
            <a:r>
              <a:rPr lang="en-US" sz="2000" spc="-5" dirty="0">
                <a:solidFill>
                  <a:srgbClr val="231F20"/>
                </a:solidFill>
                <a:ea typeface="Arial" panose="020B0604020202020204" pitchFamily="34" charset="0"/>
                <a:cs typeface="Arial" panose="020B0604020202020204" pitchFamily="34" charset="0"/>
              </a:rPr>
              <a:t>h</a:t>
            </a:r>
            <a:r>
              <a:rPr lang="en-US" sz="2000" spc="-10" dirty="0">
                <a:solidFill>
                  <a:srgbClr val="231F20"/>
                </a:solidFill>
                <a:ea typeface="Arial" panose="020B0604020202020204" pitchFamily="34" charset="0"/>
                <a:cs typeface="Arial" panose="020B0604020202020204" pitchFamily="34" charset="0"/>
              </a:rPr>
              <a:t>o</a:t>
            </a:r>
            <a:r>
              <a:rPr lang="en-US" sz="2000" dirty="0">
                <a:solidFill>
                  <a:srgbClr val="231F20"/>
                </a:solidFill>
                <a:ea typeface="Arial" panose="020B0604020202020204" pitchFamily="34" charset="0"/>
                <a:cs typeface="Arial" panose="020B0604020202020204" pitchFamily="34" charset="0"/>
              </a:rPr>
              <a:t>s</a:t>
            </a:r>
            <a:r>
              <a:rPr lang="en-US" sz="2000" spc="-20"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s soc</a:t>
            </a:r>
            <a:r>
              <a:rPr lang="en-US" sz="2000" spc="5" dirty="0">
                <a:solidFill>
                  <a:srgbClr val="231F20"/>
                </a:solidFill>
                <a:ea typeface="Arial" panose="020B0604020202020204" pitchFamily="34" charset="0"/>
                <a:cs typeface="Arial" panose="020B0604020202020204" pitchFamily="34" charset="0"/>
              </a:rPr>
              <a:t>c</a:t>
            </a:r>
            <a:r>
              <a:rPr lang="en-US" sz="2000" spc="-15" dirty="0">
                <a:solidFill>
                  <a:srgbClr val="231F20"/>
                </a:solidFill>
                <a:ea typeface="Arial" panose="020B0604020202020204" pitchFamily="34" charset="0"/>
                <a:cs typeface="Arial" panose="020B0604020202020204" pitchFamily="34" charset="0"/>
              </a:rPr>
              <a:t>e</a:t>
            </a:r>
            <a:r>
              <a:rPr lang="en-US" sz="2000" spc="-70" dirty="0">
                <a:solidFill>
                  <a:srgbClr val="231F20"/>
                </a:solidFill>
                <a:ea typeface="Arial" panose="020B0604020202020204" pitchFamily="34" charset="0"/>
                <a:cs typeface="Arial" panose="020B0604020202020204" pitchFamily="34" charset="0"/>
              </a:rPr>
              <a:t>r</a:t>
            </a:r>
            <a:r>
              <a:rPr lang="en-US" sz="2000" dirty="0">
                <a:solidFill>
                  <a:srgbClr val="231F20"/>
                </a:solidFill>
                <a:ea typeface="Arial" panose="020B0604020202020204" pitchFamily="34" charset="0"/>
                <a:cs typeface="Arial" panose="020B0604020202020204" pitchFamily="34" charset="0"/>
              </a:rPr>
              <a:t>,</a:t>
            </a:r>
            <a:r>
              <a:rPr lang="en-US" sz="2000" spc="5" dirty="0">
                <a:solidFill>
                  <a:srgbClr val="231F20"/>
                </a:solidFill>
                <a:ea typeface="Arial" panose="020B0604020202020204" pitchFamily="34" charset="0"/>
                <a:cs typeface="Arial" panose="020B0604020202020204" pitchFamily="34" charset="0"/>
              </a:rPr>
              <a:t> </a:t>
            </a:r>
            <a:r>
              <a:rPr lang="en-US" sz="2000" spc="-25" dirty="0">
                <a:solidFill>
                  <a:srgbClr val="231F20"/>
                </a:solidFill>
                <a:ea typeface="Arial" panose="020B0604020202020204" pitchFamily="34" charset="0"/>
                <a:cs typeface="Arial" panose="020B0604020202020204" pitchFamily="34" charset="0"/>
              </a:rPr>
              <a:t>k</a:t>
            </a:r>
            <a:r>
              <a:rPr lang="en-US" sz="2000" spc="-10"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r</a:t>
            </a:r>
            <a:r>
              <a:rPr lang="en-US" sz="2000" spc="-10" dirty="0">
                <a:solidFill>
                  <a:srgbClr val="231F20"/>
                </a:solidFill>
                <a:ea typeface="Arial" panose="020B0604020202020204" pitchFamily="34" charset="0"/>
                <a:cs typeface="Arial" panose="020B0604020202020204" pitchFamily="34" charset="0"/>
              </a:rPr>
              <a:t>a</a:t>
            </a:r>
            <a:r>
              <a:rPr lang="en-US" sz="2000" spc="-15" dirty="0">
                <a:solidFill>
                  <a:srgbClr val="231F20"/>
                </a:solidFill>
                <a:ea typeface="Arial" panose="020B0604020202020204" pitchFamily="34" charset="0"/>
                <a:cs typeface="Arial" panose="020B0604020202020204" pitchFamily="34" charset="0"/>
              </a:rPr>
              <a:t>te</a:t>
            </a:r>
            <a:r>
              <a:rPr lang="en-US" sz="2000" dirty="0">
                <a:solidFill>
                  <a:srgbClr val="231F20"/>
                </a:solidFill>
                <a:ea typeface="Arial" panose="020B0604020202020204" pitchFamily="34" charset="0"/>
                <a:cs typeface="Arial" panose="020B0604020202020204" pitchFamily="34" charset="0"/>
              </a:rPr>
              <a:t>,</a:t>
            </a:r>
            <a:r>
              <a:rPr lang="en-US" sz="2000" spc="5"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an</a:t>
            </a:r>
            <a:r>
              <a:rPr lang="en-US" sz="2000" dirty="0">
                <a:solidFill>
                  <a:srgbClr val="231F20"/>
                </a:solidFill>
                <a:ea typeface="Arial" panose="020B0604020202020204" pitchFamily="34" charset="0"/>
                <a:cs typeface="Arial" panose="020B0604020202020204" pitchFamily="34" charset="0"/>
              </a:rPr>
              <a:t>d </a:t>
            </a:r>
            <a:r>
              <a:rPr lang="en-US" sz="2000" spc="-10" dirty="0">
                <a:solidFill>
                  <a:srgbClr val="231F20"/>
                </a:solidFill>
                <a:ea typeface="Arial" panose="020B0604020202020204" pitchFamily="34" charset="0"/>
                <a:cs typeface="Arial" panose="020B0604020202020204" pitchFamily="34" charset="0"/>
              </a:rPr>
              <a:t>b</a:t>
            </a:r>
            <a:r>
              <a:rPr lang="en-US" sz="2000" spc="-15"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s</a:t>
            </a:r>
            <a:r>
              <a:rPr lang="en-US" sz="2000" spc="-25" dirty="0">
                <a:solidFill>
                  <a:srgbClr val="231F20"/>
                </a:solidFill>
                <a:ea typeface="Arial" panose="020B0604020202020204" pitchFamily="34" charset="0"/>
                <a:cs typeface="Arial" panose="020B0604020202020204" pitchFamily="34" charset="0"/>
              </a:rPr>
              <a:t>k</a:t>
            </a:r>
            <a:r>
              <a:rPr lang="en-US" sz="2000" spc="-10" dirty="0">
                <a:solidFill>
                  <a:srgbClr val="231F20"/>
                </a:solidFill>
                <a:ea typeface="Arial" panose="020B0604020202020204" pitchFamily="34" charset="0"/>
                <a:cs typeface="Arial" panose="020B0604020202020204" pitchFamily="34" charset="0"/>
              </a:rPr>
              <a:t>etb</a:t>
            </a:r>
            <a:r>
              <a:rPr lang="en-US" sz="2000" spc="-5"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ll </a:t>
            </a:r>
            <a:r>
              <a:rPr lang="en-US" sz="2000" spc="-5" dirty="0">
                <a:solidFill>
                  <a:srgbClr val="231F20"/>
                </a:solidFill>
                <a:ea typeface="Arial" panose="020B0604020202020204" pitchFamily="34" charset="0"/>
                <a:cs typeface="Arial" panose="020B0604020202020204" pitchFamily="34" charset="0"/>
              </a:rPr>
              <a:t>l</a:t>
            </a:r>
            <a:r>
              <a:rPr lang="en-US" sz="2000" spc="-15" dirty="0">
                <a:solidFill>
                  <a:srgbClr val="231F20"/>
                </a:solidFill>
                <a:ea typeface="Arial" panose="020B0604020202020204" pitchFamily="34" charset="0"/>
                <a:cs typeface="Arial" panose="020B0604020202020204" pitchFamily="34" charset="0"/>
              </a:rPr>
              <a:t>e</a:t>
            </a:r>
            <a:r>
              <a:rPr lang="en-US" sz="2000" spc="-10" dirty="0">
                <a:solidFill>
                  <a:srgbClr val="231F20"/>
                </a:solidFill>
                <a:ea typeface="Arial" panose="020B0604020202020204" pitchFamily="34" charset="0"/>
                <a:cs typeface="Arial" panose="020B0604020202020204" pitchFamily="34" charset="0"/>
              </a:rPr>
              <a:t>a</a:t>
            </a:r>
            <a:r>
              <a:rPr lang="en-US" sz="2000" spc="-5" dirty="0">
                <a:solidFill>
                  <a:srgbClr val="231F20"/>
                </a:solidFill>
                <a:ea typeface="Arial" panose="020B0604020202020204" pitchFamily="34" charset="0"/>
                <a:cs typeface="Arial" panose="020B0604020202020204" pitchFamily="34" charset="0"/>
              </a:rPr>
              <a:t>g</a:t>
            </a:r>
            <a:r>
              <a:rPr lang="en-US" sz="2000" spc="-10" dirty="0">
                <a:solidFill>
                  <a:srgbClr val="231F20"/>
                </a:solidFill>
                <a:ea typeface="Arial" panose="020B0604020202020204" pitchFamily="34" charset="0"/>
                <a:cs typeface="Arial" panose="020B0604020202020204" pitchFamily="34" charset="0"/>
              </a:rPr>
              <a:t>u</a:t>
            </a:r>
            <a:r>
              <a:rPr lang="en-US" sz="2000" spc="-20" dirty="0">
                <a:solidFill>
                  <a:srgbClr val="231F20"/>
                </a:solidFill>
                <a:ea typeface="Arial" panose="020B0604020202020204" pitchFamily="34" charset="0"/>
                <a:cs typeface="Arial" panose="020B0604020202020204" pitchFamily="34" charset="0"/>
              </a:rPr>
              <a:t>e</a:t>
            </a:r>
            <a:r>
              <a:rPr lang="en-US" sz="2000" spc="5" dirty="0">
                <a:solidFill>
                  <a:srgbClr val="231F20"/>
                </a:solidFill>
                <a:ea typeface="Arial" panose="020B0604020202020204" pitchFamily="34" charset="0"/>
                <a:cs typeface="Arial" panose="020B0604020202020204" pitchFamily="34" charset="0"/>
              </a:rPr>
              <a:t>s</a:t>
            </a:r>
            <a:r>
              <a:rPr lang="en-US" sz="2000" dirty="0">
                <a:solidFill>
                  <a:srgbClr val="231F20"/>
                </a:solidFill>
                <a:ea typeface="Arial" panose="020B0604020202020204" pitchFamily="34" charset="0"/>
                <a:cs typeface="Arial" panose="020B0604020202020204" pitchFamily="34" charset="0"/>
              </a:rPr>
              <a:t>,</a:t>
            </a:r>
            <a:r>
              <a:rPr lang="en-US" sz="2000" spc="5"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an</a:t>
            </a:r>
            <a:r>
              <a:rPr lang="en-US" sz="2000" dirty="0">
                <a:solidFill>
                  <a:srgbClr val="231F20"/>
                </a:solidFill>
                <a:ea typeface="Arial" panose="020B0604020202020204" pitchFamily="34" charset="0"/>
                <a:cs typeface="Arial" panose="020B0604020202020204" pitchFamily="34" charset="0"/>
              </a:rPr>
              <a:t>d c</a:t>
            </a:r>
            <a:r>
              <a:rPr lang="en-US" sz="2000" spc="-10"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n </a:t>
            </a:r>
            <a:r>
              <a:rPr lang="en-US" sz="2000" spc="-10"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c</a:t>
            </a:r>
            <a:r>
              <a:rPr lang="en-US" sz="2000" spc="5" dirty="0">
                <a:solidFill>
                  <a:srgbClr val="231F20"/>
                </a:solidFill>
                <a:ea typeface="Arial" panose="020B0604020202020204" pitchFamily="34" charset="0"/>
                <a:cs typeface="Arial" panose="020B0604020202020204" pitchFamily="34" charset="0"/>
              </a:rPr>
              <a:t>c</a:t>
            </a:r>
            <a:r>
              <a:rPr lang="en-US" sz="2000" spc="-5" dirty="0">
                <a:solidFill>
                  <a:srgbClr val="231F20"/>
                </a:solidFill>
                <a:ea typeface="Arial" panose="020B0604020202020204" pitchFamily="34" charset="0"/>
                <a:cs typeface="Arial" panose="020B0604020202020204" pitchFamily="34" charset="0"/>
              </a:rPr>
              <a:t>omm</a:t>
            </a:r>
            <a:r>
              <a:rPr lang="en-US" sz="2000" dirty="0">
                <a:solidFill>
                  <a:srgbClr val="231F20"/>
                </a:solidFill>
                <a:ea typeface="Arial" panose="020B0604020202020204" pitchFamily="34" charset="0"/>
                <a:cs typeface="Arial" panose="020B0604020202020204" pitchFamily="34" charset="0"/>
              </a:rPr>
              <a:t>o</a:t>
            </a:r>
            <a:r>
              <a:rPr lang="en-US" sz="2000" spc="-10" dirty="0">
                <a:solidFill>
                  <a:srgbClr val="231F20"/>
                </a:solidFill>
                <a:ea typeface="Arial" panose="020B0604020202020204" pitchFamily="34" charset="0"/>
                <a:cs typeface="Arial" panose="020B0604020202020204" pitchFamily="34" charset="0"/>
              </a:rPr>
              <a:t>d</a:t>
            </a:r>
            <a:r>
              <a:rPr lang="en-US" sz="2000" spc="-5" dirty="0">
                <a:solidFill>
                  <a:srgbClr val="231F20"/>
                </a:solidFill>
                <a:ea typeface="Arial" panose="020B0604020202020204" pitchFamily="34" charset="0"/>
                <a:cs typeface="Arial" panose="020B0604020202020204" pitchFamily="34" charset="0"/>
              </a:rPr>
              <a:t>a</a:t>
            </a:r>
            <a:r>
              <a:rPr lang="en-US" sz="2000" spc="-15"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e </a:t>
            </a:r>
            <a:r>
              <a:rPr lang="en-US" sz="2000" spc="-10" dirty="0">
                <a:solidFill>
                  <a:srgbClr val="231F20"/>
                </a:solidFill>
                <a:ea typeface="Arial" panose="020B0604020202020204" pitchFamily="34" charset="0"/>
                <a:cs typeface="Arial" panose="020B0604020202020204" pitchFamily="34" charset="0"/>
              </a:rPr>
              <a:t>pa</a:t>
            </a:r>
            <a:r>
              <a:rPr lang="en-US" sz="2000" spc="45" dirty="0">
                <a:solidFill>
                  <a:srgbClr val="231F20"/>
                </a:solidFill>
                <a:ea typeface="Arial" panose="020B0604020202020204" pitchFamily="34" charset="0"/>
                <a:cs typeface="Arial" panose="020B0604020202020204" pitchFamily="34" charset="0"/>
              </a:rPr>
              <a:t>r</a:t>
            </a:r>
            <a:r>
              <a:rPr lang="en-US" sz="2000" spc="10"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y r</a:t>
            </a:r>
            <a:r>
              <a:rPr lang="en-US" sz="2000" spc="-15" dirty="0">
                <a:solidFill>
                  <a:srgbClr val="231F20"/>
                </a:solidFill>
                <a:ea typeface="Arial" panose="020B0604020202020204" pitchFamily="34" charset="0"/>
                <a:cs typeface="Arial" panose="020B0604020202020204" pitchFamily="34" charset="0"/>
              </a:rPr>
              <a:t>e</a:t>
            </a:r>
            <a:r>
              <a:rPr lang="en-US" sz="2000" spc="-10" dirty="0">
                <a:solidFill>
                  <a:srgbClr val="231F20"/>
                </a:solidFill>
                <a:ea typeface="Arial" panose="020B0604020202020204" pitchFamily="34" charset="0"/>
                <a:cs typeface="Arial" panose="020B0604020202020204" pitchFamily="34" charset="0"/>
              </a:rPr>
              <a:t>n</a:t>
            </a:r>
            <a:r>
              <a:rPr lang="en-US" sz="2000" spc="-15" dirty="0">
                <a:solidFill>
                  <a:srgbClr val="231F20"/>
                </a:solidFill>
                <a:ea typeface="Arial" panose="020B0604020202020204" pitchFamily="34" charset="0"/>
                <a:cs typeface="Arial" panose="020B0604020202020204" pitchFamily="34" charset="0"/>
              </a:rPr>
              <a:t>t</a:t>
            </a:r>
            <a:r>
              <a:rPr lang="en-US" sz="2000" spc="-5" dirty="0">
                <a:solidFill>
                  <a:srgbClr val="231F20"/>
                </a:solidFill>
                <a:ea typeface="Arial" panose="020B0604020202020204" pitchFamily="34" charset="0"/>
                <a:cs typeface="Arial" panose="020B0604020202020204" pitchFamily="34" charset="0"/>
              </a:rPr>
              <a:t>a</a:t>
            </a:r>
            <a:r>
              <a:rPr lang="en-US" sz="2000" spc="-15" dirty="0">
                <a:solidFill>
                  <a:srgbClr val="231F20"/>
                </a:solidFill>
                <a:ea typeface="Arial" panose="020B0604020202020204" pitchFamily="34" charset="0"/>
                <a:cs typeface="Arial" panose="020B0604020202020204" pitchFamily="34" charset="0"/>
              </a:rPr>
              <a:t>l</a:t>
            </a:r>
            <a:r>
              <a:rPr lang="en-US" sz="2000" spc="5" dirty="0">
                <a:solidFill>
                  <a:srgbClr val="231F20"/>
                </a:solidFill>
                <a:ea typeface="Arial" panose="020B0604020202020204" pitchFamily="34" charset="0"/>
                <a:cs typeface="Arial" panose="020B0604020202020204" pitchFamily="34" charset="0"/>
              </a:rPr>
              <a:t>s</a:t>
            </a:r>
            <a:r>
              <a:rPr lang="en-US" sz="2000" dirty="0">
                <a:solidFill>
                  <a:srgbClr val="231F20"/>
                </a:solidFill>
                <a:ea typeface="Arial" panose="020B0604020202020204" pitchFamily="34" charset="0"/>
                <a:cs typeface="Arial" panose="020B0604020202020204" pitchFamily="34" charset="0"/>
              </a:rPr>
              <a:t>.</a:t>
            </a:r>
            <a:endParaRPr lang="en-US" sz="2000" dirty="0">
              <a:effectLst/>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0674" y="11094640"/>
            <a:ext cx="2004164" cy="1448214"/>
          </a:xfrm>
          <a:prstGeom prst="rect">
            <a:avLst/>
          </a:prstGeom>
        </p:spPr>
      </p:pic>
      <p:sp>
        <p:nvSpPr>
          <p:cNvPr id="6" name="Rectangle 5"/>
          <p:cNvSpPr/>
          <p:nvPr/>
        </p:nvSpPr>
        <p:spPr>
          <a:xfrm>
            <a:off x="1792188" y="10412353"/>
            <a:ext cx="3555460" cy="369332"/>
          </a:xfrm>
          <a:prstGeom prst="rect">
            <a:avLst/>
          </a:prstGeom>
        </p:spPr>
        <p:txBody>
          <a:bodyPr wrap="none">
            <a:spAutoFit/>
          </a:bodyPr>
          <a:lstStyle/>
          <a:p>
            <a:r>
              <a:rPr lang="en-US" dirty="0">
                <a:hlinkClick r:id="rId2"/>
              </a:rPr>
              <a:t>www.anshesholomnewrochelle.org</a:t>
            </a:r>
            <a:endParaRPr lang="en-US" dirty="0"/>
          </a:p>
        </p:txBody>
      </p:sp>
    </p:spTree>
    <p:extLst>
      <p:ext uri="{BB962C8B-B14F-4D97-AF65-F5344CB8AC3E}">
        <p14:creationId xmlns:p14="http://schemas.microsoft.com/office/powerpoint/2010/main" val="4285764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5573"/>
            <a:ext cx="7315200" cy="4308953"/>
          </a:xfrm>
          <a:solidFill>
            <a:schemeClr val="bg2"/>
          </a:solidFill>
        </p:spPr>
        <p:txBody>
          <a:bodyPr>
            <a:normAutofit fontScale="90000"/>
          </a:bodyPr>
          <a:lstStyle/>
          <a:p>
            <a:pPr algn="ctr"/>
            <a:r>
              <a:rPr lang="en-US" sz="3600" b="1" dirty="0">
                <a:solidFill>
                  <a:schemeClr val="tx1"/>
                </a:solidFill>
              </a:rPr>
              <a:t>Congregation B’nai Yisrael - Armonk</a:t>
            </a:r>
            <a:r>
              <a:rPr lang="en-US" sz="2200" dirty="0">
                <a:solidFill>
                  <a:schemeClr val="tx1"/>
                </a:solidFill>
              </a:rPr>
              <a:t/>
            </a:r>
            <a:br>
              <a:rPr lang="en-US" sz="2200" dirty="0">
                <a:solidFill>
                  <a:schemeClr val="tx1"/>
                </a:solidFill>
              </a:rPr>
            </a:br>
            <a:r>
              <a:rPr lang="en-US" sz="2700" dirty="0" smtClean="0">
                <a:solidFill>
                  <a:schemeClr val="tx1"/>
                </a:solidFill>
              </a:rPr>
              <a:t>Reform</a:t>
            </a:r>
            <a:br>
              <a:rPr lang="en-US" sz="2700" dirty="0" smtClean="0">
                <a:solidFill>
                  <a:schemeClr val="tx1"/>
                </a:solidFill>
              </a:rPr>
            </a:br>
            <a:r>
              <a:rPr lang="en-US" sz="2700" dirty="0">
                <a:solidFill>
                  <a:schemeClr val="tx1"/>
                </a:solidFill>
              </a:rPr>
              <a:t/>
            </a:r>
            <a:br>
              <a:rPr lang="en-US" sz="2700" dirty="0">
                <a:solidFill>
                  <a:schemeClr val="tx1"/>
                </a:solidFill>
              </a:rPr>
            </a:br>
            <a:r>
              <a:rPr lang="en-US" sz="2700" dirty="0">
                <a:solidFill>
                  <a:schemeClr val="tx1"/>
                </a:solidFill>
              </a:rPr>
              <a:t>2 Banksville Road</a:t>
            </a:r>
            <a:br>
              <a:rPr lang="en-US" sz="2700" dirty="0">
                <a:solidFill>
                  <a:schemeClr val="tx1"/>
                </a:solidFill>
              </a:rPr>
            </a:br>
            <a:r>
              <a:rPr lang="en-US" sz="2700" dirty="0">
                <a:solidFill>
                  <a:schemeClr val="tx1"/>
                </a:solidFill>
              </a:rPr>
              <a:t>Armonk, NY 10504</a:t>
            </a:r>
            <a:br>
              <a:rPr lang="en-US" sz="2700" dirty="0">
                <a:solidFill>
                  <a:schemeClr val="tx1"/>
                </a:solidFill>
              </a:rPr>
            </a:br>
            <a:r>
              <a:rPr lang="en-US" sz="2700" dirty="0">
                <a:solidFill>
                  <a:schemeClr val="tx1"/>
                </a:solidFill>
              </a:rPr>
              <a:t>Phone: 914-273-2220</a:t>
            </a:r>
            <a:br>
              <a:rPr lang="en-US" sz="2700" dirty="0">
                <a:solidFill>
                  <a:schemeClr val="tx1"/>
                </a:solidFill>
              </a:rPr>
            </a:br>
            <a:r>
              <a:rPr lang="en-US" sz="2700" dirty="0">
                <a:solidFill>
                  <a:schemeClr val="tx1"/>
                </a:solidFill>
              </a:rPr>
              <a:t>Fax: 914-273-2285</a:t>
            </a:r>
            <a:br>
              <a:rPr lang="en-US" sz="2700" dirty="0">
                <a:solidFill>
                  <a:schemeClr val="tx1"/>
                </a:solidFill>
              </a:rPr>
            </a:br>
            <a:r>
              <a:rPr lang="en-US" sz="2700" dirty="0">
                <a:solidFill>
                  <a:schemeClr val="tx1"/>
                </a:solidFill>
              </a:rPr>
              <a:t>Website</a:t>
            </a:r>
            <a:r>
              <a:rPr lang="en-US" sz="2700" dirty="0">
                <a:solidFill>
                  <a:schemeClr val="tx1"/>
                </a:solidFill>
                <a:hlinkClick r:id="rId2"/>
              </a:rPr>
              <a:t>: www.cbyarmonk.org</a:t>
            </a:r>
            <a:r>
              <a:rPr lang="en-US" sz="2700" dirty="0">
                <a:solidFill>
                  <a:schemeClr val="tx1"/>
                </a:solidFill>
              </a:rPr>
              <a:t/>
            </a:r>
            <a:br>
              <a:rPr lang="en-US" sz="2700" dirty="0">
                <a:solidFill>
                  <a:schemeClr val="tx1"/>
                </a:solidFill>
              </a:rPr>
            </a:br>
            <a:r>
              <a:rPr lang="en-US" sz="2700" dirty="0">
                <a:solidFill>
                  <a:schemeClr val="tx1"/>
                </a:solidFill>
              </a:rPr>
              <a:t>E-Mail</a:t>
            </a:r>
            <a:r>
              <a:rPr lang="en-US" sz="2700" dirty="0">
                <a:solidFill>
                  <a:schemeClr val="tx1"/>
                </a:solidFill>
                <a:hlinkClick r:id="rId3"/>
              </a:rPr>
              <a:t>: temple@cbyarmonk.org</a:t>
            </a:r>
            <a:r>
              <a:rPr lang="en-US" sz="2700" dirty="0">
                <a:solidFill>
                  <a:schemeClr val="tx1"/>
                </a:solidFill>
              </a:rPr>
              <a:t/>
            </a:r>
            <a:br>
              <a:rPr lang="en-US" sz="2700" dirty="0">
                <a:solidFill>
                  <a:schemeClr val="tx1"/>
                </a:solidFill>
              </a:rPr>
            </a:br>
            <a:r>
              <a:rPr lang="en-US" sz="2700" dirty="0">
                <a:solidFill>
                  <a:schemeClr val="tx1"/>
                </a:solidFill>
              </a:rPr>
              <a:t>Rabbi: Joshua Strom Cantor: Lilah Sugarman Executive Director: Chip </a:t>
            </a:r>
            <a:r>
              <a:rPr lang="en-US" sz="2700" dirty="0" smtClean="0">
                <a:solidFill>
                  <a:schemeClr val="tx1"/>
                </a:solidFill>
              </a:rPr>
              <a:t>Schrager</a:t>
            </a:r>
            <a:endParaRPr lang="en-US" sz="2700" dirty="0">
              <a:solidFill>
                <a:schemeClr val="tx1"/>
              </a:solidFill>
            </a:endParaRPr>
          </a:p>
        </p:txBody>
      </p:sp>
      <p:sp>
        <p:nvSpPr>
          <p:cNvPr id="3" name="Rectangle 2"/>
          <p:cNvSpPr/>
          <p:nvPr/>
        </p:nvSpPr>
        <p:spPr>
          <a:xfrm>
            <a:off x="188934" y="4868212"/>
            <a:ext cx="6864263" cy="6035435"/>
          </a:xfrm>
          <a:prstGeom prst="rect">
            <a:avLst/>
          </a:prstGeom>
        </p:spPr>
        <p:txBody>
          <a:bodyPr wrap="square">
            <a:spAutoFit/>
          </a:bodyPr>
          <a:lstStyle/>
          <a:p>
            <a:pPr marL="73025" marR="34925" algn="just">
              <a:lnSpc>
                <a:spcPct val="104000"/>
              </a:lnSpc>
              <a:spcBef>
                <a:spcPts val="0"/>
              </a:spcBef>
              <a:spcAft>
                <a:spcPts val="0"/>
              </a:spcAft>
            </a:pPr>
            <a:r>
              <a:rPr lang="en-US" spc="40" dirty="0">
                <a:solidFill>
                  <a:srgbClr val="231F20"/>
                </a:solidFill>
                <a:ea typeface="Arial" panose="020B0604020202020204" pitchFamily="34" charset="0"/>
                <a:cs typeface="Times New Roman" panose="02020603050405020304" pitchFamily="18" charset="0"/>
              </a:rPr>
              <a:t>C</a:t>
            </a:r>
            <a:r>
              <a:rPr lang="en-US" spc="30" dirty="0">
                <a:solidFill>
                  <a:srgbClr val="231F20"/>
                </a:solidFill>
                <a:ea typeface="Arial" panose="020B0604020202020204" pitchFamily="34" charset="0"/>
                <a:cs typeface="Times New Roman" panose="02020603050405020304" pitchFamily="18" charset="0"/>
              </a:rPr>
              <a:t>o</a:t>
            </a:r>
            <a:r>
              <a:rPr lang="en-US" spc="25" dirty="0">
                <a:solidFill>
                  <a:srgbClr val="231F20"/>
                </a:solidFill>
                <a:ea typeface="Arial" panose="020B0604020202020204" pitchFamily="34" charset="0"/>
                <a:cs typeface="Times New Roman" panose="02020603050405020304" pitchFamily="18" charset="0"/>
              </a:rPr>
              <a:t>n</a:t>
            </a:r>
            <a:r>
              <a:rPr lang="en-US" spc="35" dirty="0">
                <a:solidFill>
                  <a:srgbClr val="231F20"/>
                </a:solidFill>
                <a:ea typeface="Arial" panose="020B0604020202020204" pitchFamily="34" charset="0"/>
                <a:cs typeface="Times New Roman" panose="02020603050405020304" pitchFamily="18" charset="0"/>
              </a:rPr>
              <a:t>gr</a:t>
            </a:r>
            <a:r>
              <a:rPr lang="en-US" spc="30" dirty="0">
                <a:solidFill>
                  <a:srgbClr val="231F20"/>
                </a:solidFill>
                <a:ea typeface="Arial" panose="020B0604020202020204" pitchFamily="34" charset="0"/>
                <a:cs typeface="Times New Roman" panose="02020603050405020304" pitchFamily="18" charset="0"/>
              </a:rPr>
              <a:t>egatio</a:t>
            </a:r>
            <a:r>
              <a:rPr lang="en-US" dirty="0">
                <a:solidFill>
                  <a:srgbClr val="231F20"/>
                </a:solidFill>
                <a:ea typeface="Arial" panose="020B0604020202020204" pitchFamily="34" charset="0"/>
                <a:cs typeface="Times New Roman" panose="02020603050405020304" pitchFamily="18" charset="0"/>
              </a:rPr>
              <a:t>n </a:t>
            </a:r>
            <a:r>
              <a:rPr lang="en-US" spc="35" dirty="0">
                <a:solidFill>
                  <a:srgbClr val="231F20"/>
                </a:solidFill>
                <a:ea typeface="Arial" panose="020B0604020202020204" pitchFamily="34" charset="0"/>
                <a:cs typeface="Times New Roman" panose="02020603050405020304" pitchFamily="18" charset="0"/>
              </a:rPr>
              <a:t>B</a:t>
            </a:r>
            <a:r>
              <a:rPr lang="en-US" spc="10" dirty="0">
                <a:solidFill>
                  <a:srgbClr val="231F20"/>
                </a:solidFill>
                <a:ea typeface="Arial" panose="020B0604020202020204" pitchFamily="34" charset="0"/>
                <a:cs typeface="Times New Roman" panose="02020603050405020304" pitchFamily="18" charset="0"/>
              </a:rPr>
              <a:t>’</a:t>
            </a:r>
            <a:r>
              <a:rPr lang="en-US" spc="20" dirty="0">
                <a:solidFill>
                  <a:srgbClr val="231F20"/>
                </a:solidFill>
                <a:ea typeface="Arial" panose="020B0604020202020204" pitchFamily="34" charset="0"/>
                <a:cs typeface="Times New Roman" panose="02020603050405020304" pitchFamily="18" charset="0"/>
              </a:rPr>
              <a:t>n</a:t>
            </a:r>
            <a:r>
              <a:rPr lang="en-US" spc="30"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i </a:t>
            </a:r>
            <a:r>
              <a:rPr lang="en-US" spc="40" dirty="0">
                <a:solidFill>
                  <a:srgbClr val="231F20"/>
                </a:solidFill>
                <a:ea typeface="Arial" panose="020B0604020202020204" pitchFamily="34" charset="0"/>
                <a:cs typeface="Times New Roman" panose="02020603050405020304" pitchFamily="18" charset="0"/>
              </a:rPr>
              <a:t>Y</a:t>
            </a:r>
            <a:r>
              <a:rPr lang="en-US" spc="25" dirty="0">
                <a:solidFill>
                  <a:srgbClr val="231F20"/>
                </a:solidFill>
                <a:ea typeface="Arial" panose="020B0604020202020204" pitchFamily="34" charset="0"/>
                <a:cs typeface="Times New Roman" panose="02020603050405020304" pitchFamily="18" charset="0"/>
              </a:rPr>
              <a:t>i</a:t>
            </a:r>
            <a:r>
              <a:rPr lang="en-US" spc="40" dirty="0">
                <a:solidFill>
                  <a:srgbClr val="231F20"/>
                </a:solidFill>
                <a:ea typeface="Arial" panose="020B0604020202020204" pitchFamily="34" charset="0"/>
                <a:cs typeface="Times New Roman" panose="02020603050405020304" pitchFamily="18" charset="0"/>
              </a:rPr>
              <a:t>s</a:t>
            </a:r>
            <a:r>
              <a:rPr lang="en-US" spc="35" dirty="0">
                <a:solidFill>
                  <a:srgbClr val="231F20"/>
                </a:solidFill>
                <a:ea typeface="Arial" panose="020B0604020202020204" pitchFamily="34" charset="0"/>
                <a:cs typeface="Times New Roman" panose="02020603050405020304" pitchFamily="18" charset="0"/>
              </a:rPr>
              <a:t>r</a:t>
            </a:r>
            <a:r>
              <a:rPr lang="en-US" spc="25" dirty="0">
                <a:solidFill>
                  <a:srgbClr val="231F20"/>
                </a:solidFill>
                <a:ea typeface="Arial" panose="020B0604020202020204" pitchFamily="34" charset="0"/>
                <a:cs typeface="Times New Roman" panose="02020603050405020304" pitchFamily="18" charset="0"/>
              </a:rPr>
              <a:t>ae</a:t>
            </a:r>
            <a:r>
              <a:rPr lang="en-US" dirty="0">
                <a:solidFill>
                  <a:srgbClr val="231F20"/>
                </a:solidFill>
                <a:ea typeface="Arial" panose="020B0604020202020204" pitchFamily="34" charset="0"/>
                <a:cs typeface="Times New Roman" panose="02020603050405020304" pitchFamily="18" charset="0"/>
              </a:rPr>
              <a:t>l </a:t>
            </a:r>
            <a:r>
              <a:rPr lang="en-US" spc="25"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s a </a:t>
            </a:r>
            <a:r>
              <a:rPr lang="en-US" spc="20" dirty="0">
                <a:solidFill>
                  <a:srgbClr val="231F20"/>
                </a:solidFill>
                <a:ea typeface="Arial" panose="020B0604020202020204" pitchFamily="34" charset="0"/>
                <a:cs typeface="Times New Roman" panose="02020603050405020304" pitchFamily="18" charset="0"/>
              </a:rPr>
              <a:t>w</a:t>
            </a:r>
            <a:r>
              <a:rPr lang="en-US" spc="25" dirty="0">
                <a:solidFill>
                  <a:srgbClr val="231F20"/>
                </a:solidFill>
                <a:ea typeface="Arial" panose="020B0604020202020204" pitchFamily="34" charset="0"/>
                <a:cs typeface="Times New Roman" panose="02020603050405020304" pitchFamily="18" charset="0"/>
              </a:rPr>
              <a:t>a</a:t>
            </a:r>
            <a:r>
              <a:rPr lang="en-US" spc="45"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m </a:t>
            </a:r>
            <a:r>
              <a:rPr lang="en-US" spc="25" dirty="0">
                <a:solidFill>
                  <a:srgbClr val="231F20"/>
                </a:solidFill>
                <a:ea typeface="Arial" panose="020B0604020202020204" pitchFamily="34" charset="0"/>
                <a:cs typeface="Times New Roman" panose="02020603050405020304" pitchFamily="18" charset="0"/>
              </a:rPr>
              <a:t>an</a:t>
            </a:r>
            <a:r>
              <a:rPr lang="en-US" dirty="0">
                <a:solidFill>
                  <a:srgbClr val="231F20"/>
                </a:solidFill>
                <a:ea typeface="Arial" panose="020B0604020202020204" pitchFamily="34" charset="0"/>
                <a:cs typeface="Times New Roman" panose="02020603050405020304" pitchFamily="18" charset="0"/>
              </a:rPr>
              <a:t>d </a:t>
            </a:r>
            <a:r>
              <a:rPr lang="en-US" spc="-5" dirty="0">
                <a:solidFill>
                  <a:srgbClr val="231F20"/>
                </a:solidFill>
                <a:ea typeface="Arial" panose="020B0604020202020204" pitchFamily="34" charset="0"/>
                <a:cs typeface="Times New Roman" panose="02020603050405020304" pitchFamily="18" charset="0"/>
              </a:rPr>
              <a:t>v</a:t>
            </a:r>
            <a:r>
              <a:rPr lang="en-US"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b</a:t>
            </a:r>
            <a:r>
              <a:rPr lang="en-US" spc="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an</a:t>
            </a:r>
            <a:r>
              <a:rPr lang="en-US" dirty="0">
                <a:solidFill>
                  <a:srgbClr val="231F20"/>
                </a:solidFill>
                <a:ea typeface="Arial" panose="020B0604020202020204" pitchFamily="34" charset="0"/>
                <a:cs typeface="Times New Roman" panose="02020603050405020304" pitchFamily="18" charset="0"/>
              </a:rPr>
              <a:t>t </a:t>
            </a:r>
            <a:r>
              <a:rPr lang="en-US" spc="-5" dirty="0">
                <a:solidFill>
                  <a:srgbClr val="231F20"/>
                </a:solidFill>
                <a:ea typeface="Arial" panose="020B0604020202020204" pitchFamily="34" charset="0"/>
                <a:cs typeface="Times New Roman" panose="02020603050405020304" pitchFamily="18" charset="0"/>
              </a:rPr>
              <a:t>R</a:t>
            </a:r>
            <a:r>
              <a:rPr lang="en-US" spc="-1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f</a:t>
            </a:r>
            <a:r>
              <a:rPr lang="en-US" dirty="0">
                <a:solidFill>
                  <a:srgbClr val="231F20"/>
                </a:solidFill>
                <a:ea typeface="Arial" panose="020B0604020202020204" pitchFamily="34" charset="0"/>
                <a:cs typeface="Times New Roman" panose="02020603050405020304" pitchFamily="18" charset="0"/>
              </a:rPr>
              <a:t>o</a:t>
            </a:r>
            <a:r>
              <a:rPr lang="en-US" spc="10"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m </a:t>
            </a:r>
            <a:r>
              <a:rPr lang="en-US" spc="10"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o</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a:t>
            </a:r>
            <a:r>
              <a:rPr lang="en-US" spc="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egat</a:t>
            </a:r>
            <a:r>
              <a:rPr lang="en-US" dirty="0">
                <a:solidFill>
                  <a:srgbClr val="231F20"/>
                </a:solidFill>
                <a:ea typeface="Arial" panose="020B0604020202020204" pitchFamily="34" charset="0"/>
                <a:cs typeface="Times New Roman" panose="02020603050405020304" pitchFamily="18" charset="0"/>
              </a:rPr>
              <a:t>ion d</a:t>
            </a:r>
            <a:r>
              <a:rPr lang="en-US" spc="-10"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s</a:t>
            </a:r>
            <a:r>
              <a:rPr lang="en-US" spc="10" dirty="0">
                <a:solidFill>
                  <a:srgbClr val="231F20"/>
                </a:solidFill>
                <a:ea typeface="Arial" panose="020B0604020202020204" pitchFamily="34" charset="0"/>
                <a:cs typeface="Times New Roman" panose="02020603050405020304" pitchFamily="18" charset="0"/>
              </a:rPr>
              <a:t>c</a:t>
            </a:r>
            <a:r>
              <a:rPr lang="en-US" spc="-20" dirty="0">
                <a:solidFill>
                  <a:srgbClr val="231F20"/>
                </a:solidFill>
                <a:ea typeface="Arial" panose="020B0604020202020204" pitchFamily="34" charset="0"/>
                <a:cs typeface="Times New Roman" panose="02020603050405020304" pitchFamily="18" charset="0"/>
              </a:rPr>
              <a:t>ov</a:t>
            </a:r>
            <a:r>
              <a:rPr lang="en-US" spc="-10" dirty="0">
                <a:solidFill>
                  <a:srgbClr val="231F20"/>
                </a:solidFill>
                <a:ea typeface="Arial" panose="020B0604020202020204" pitchFamily="34" charset="0"/>
                <a:cs typeface="Times New Roman" panose="02020603050405020304" pitchFamily="18" charset="0"/>
              </a:rPr>
              <a:t>e</a:t>
            </a:r>
            <a:r>
              <a:rPr lang="en-US" spc="10"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 </a:t>
            </a:r>
            <a:r>
              <a:rPr lang="en-US" spc="-5" dirty="0">
                <a:solidFill>
                  <a:srgbClr val="231F20"/>
                </a:solidFill>
                <a:ea typeface="Arial" panose="020B0604020202020204" pitchFamily="34" charset="0"/>
                <a:cs typeface="Times New Roman" panose="02020603050405020304" pitchFamily="18" charset="0"/>
              </a:rPr>
              <a:t>a</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d </a:t>
            </a:r>
            <a:r>
              <a:rPr lang="en-US" spc="-5" dirty="0">
                <a:solidFill>
                  <a:srgbClr val="231F20"/>
                </a:solidFill>
                <a:ea typeface="Arial" panose="020B0604020202020204" pitchFamily="34" charset="0"/>
                <a:cs typeface="Times New Roman" panose="02020603050405020304" pitchFamily="18" charset="0"/>
              </a:rPr>
              <a:t>c</a:t>
            </a:r>
            <a:r>
              <a:rPr lang="en-US" spc="-20" dirty="0">
                <a:solidFill>
                  <a:srgbClr val="231F20"/>
                </a:solidFill>
                <a:ea typeface="Arial" panose="020B0604020202020204" pitchFamily="34" charset="0"/>
                <a:cs typeface="Times New Roman" panose="02020603050405020304" pitchFamily="18" charset="0"/>
              </a:rPr>
              <a:t>el</a:t>
            </a:r>
            <a:r>
              <a:rPr lang="en-US" spc="-25" dirty="0">
                <a:solidFill>
                  <a:srgbClr val="231F20"/>
                </a:solidFill>
                <a:ea typeface="Arial" panose="020B0604020202020204" pitchFamily="34" charset="0"/>
                <a:cs typeface="Times New Roman" panose="02020603050405020304" pitchFamily="18" charset="0"/>
              </a:rPr>
              <a:t>e</a:t>
            </a:r>
            <a:r>
              <a:rPr lang="en-US" spc="-20" dirty="0">
                <a:solidFill>
                  <a:srgbClr val="231F20"/>
                </a:solidFill>
                <a:ea typeface="Arial" panose="020B0604020202020204" pitchFamily="34" charset="0"/>
                <a:cs typeface="Times New Roman" panose="02020603050405020304" pitchFamily="18" charset="0"/>
              </a:rPr>
              <a:t>b</a:t>
            </a:r>
            <a:r>
              <a:rPr lang="en-US" spc="-10" dirty="0">
                <a:solidFill>
                  <a:srgbClr val="231F20"/>
                </a:solidFill>
                <a:ea typeface="Arial" panose="020B0604020202020204" pitchFamily="34" charset="0"/>
                <a:cs typeface="Times New Roman" panose="02020603050405020304" pitchFamily="18" charset="0"/>
              </a:rPr>
              <a:t>r</a:t>
            </a:r>
            <a:r>
              <a:rPr lang="en-US" spc="-20" dirty="0">
                <a:solidFill>
                  <a:srgbClr val="231F20"/>
                </a:solidFill>
                <a:ea typeface="Arial" panose="020B0604020202020204" pitchFamily="34" charset="0"/>
                <a:cs typeface="Times New Roman" panose="02020603050405020304" pitchFamily="18" charset="0"/>
              </a:rPr>
              <a:t>at</a:t>
            </a:r>
            <a:r>
              <a:rPr lang="en-US" spc="-15" dirty="0">
                <a:solidFill>
                  <a:srgbClr val="231F20"/>
                </a:solidFill>
                <a:ea typeface="Arial" panose="020B0604020202020204" pitchFamily="34" charset="0"/>
                <a:cs typeface="Times New Roman" panose="02020603050405020304" pitchFamily="18" charset="0"/>
              </a:rPr>
              <a:t>i</a:t>
            </a:r>
            <a:r>
              <a:rPr lang="en-US" spc="-2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a:t>
            </a:r>
            <a:r>
              <a:rPr lang="en-US" spc="-10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p</a:t>
            </a:r>
            <a:r>
              <a:rPr lang="en-US" spc="-20" dirty="0">
                <a:solidFill>
                  <a:srgbClr val="231F20"/>
                </a:solidFill>
                <a:ea typeface="Arial" panose="020B0604020202020204" pitchFamily="34" charset="0"/>
                <a:cs typeface="Times New Roman" panose="02020603050405020304" pitchFamily="18" charset="0"/>
              </a:rPr>
              <a:t>o</a:t>
            </a:r>
            <a:r>
              <a:rPr lang="en-US" spc="-5" dirty="0">
                <a:solidFill>
                  <a:srgbClr val="231F20"/>
                </a:solidFill>
                <a:ea typeface="Arial" panose="020B0604020202020204" pitchFamily="34" charset="0"/>
                <a:cs typeface="Times New Roman" panose="02020603050405020304" pitchFamily="18" charset="0"/>
              </a:rPr>
              <a:t>s</a:t>
            </a:r>
            <a:r>
              <a:rPr lang="en-US" spc="-10" dirty="0">
                <a:solidFill>
                  <a:srgbClr val="231F20"/>
                </a:solidFill>
                <a:ea typeface="Arial" panose="020B0604020202020204" pitchFamily="34" charset="0"/>
                <a:cs typeface="Times New Roman" panose="02020603050405020304" pitchFamily="18" charset="0"/>
              </a:rPr>
              <a:t>i</a:t>
            </a:r>
            <a:r>
              <a:rPr lang="en-US" spc="-20" dirty="0">
                <a:solidFill>
                  <a:srgbClr val="231F20"/>
                </a:solidFill>
                <a:ea typeface="Arial" panose="020B0604020202020204" pitchFamily="34" charset="0"/>
                <a:cs typeface="Times New Roman" panose="02020603050405020304" pitchFamily="18" charset="0"/>
              </a:rPr>
              <a:t>ti</a:t>
            </a:r>
            <a:r>
              <a:rPr lang="en-US" spc="-35" dirty="0">
                <a:solidFill>
                  <a:srgbClr val="231F20"/>
                </a:solidFill>
                <a:ea typeface="Arial" panose="020B0604020202020204" pitchFamily="34" charset="0"/>
                <a:cs typeface="Times New Roman" panose="02020603050405020304" pitchFamily="18" charset="0"/>
              </a:rPr>
              <a:t>v</a:t>
            </a:r>
            <a:r>
              <a:rPr lang="en-US" dirty="0">
                <a:solidFill>
                  <a:srgbClr val="231F20"/>
                </a:solidFill>
                <a:ea typeface="Arial" panose="020B0604020202020204" pitchFamily="34" charset="0"/>
                <a:cs typeface="Times New Roman" panose="02020603050405020304" pitchFamily="18" charset="0"/>
              </a:rPr>
              <a:t>e</a:t>
            </a:r>
            <a:r>
              <a:rPr lang="en-US" spc="-105" dirty="0">
                <a:solidFill>
                  <a:srgbClr val="231F20"/>
                </a:solidFill>
                <a:ea typeface="Arial" panose="020B0604020202020204" pitchFamily="34" charset="0"/>
                <a:cs typeface="Times New Roman" panose="02020603050405020304" pitchFamily="18" charset="0"/>
              </a:rPr>
              <a:t> </a:t>
            </a:r>
            <a:r>
              <a:rPr lang="en-US" spc="-50" dirty="0">
                <a:solidFill>
                  <a:srgbClr val="231F20"/>
                </a:solidFill>
                <a:ea typeface="Arial" panose="020B0604020202020204" pitchFamily="34" charset="0"/>
                <a:cs typeface="Times New Roman" panose="02020603050405020304" pitchFamily="18" charset="0"/>
              </a:rPr>
              <a:t>e</a:t>
            </a:r>
            <a:r>
              <a:rPr lang="en-US" spc="-20" dirty="0">
                <a:solidFill>
                  <a:srgbClr val="231F20"/>
                </a:solidFill>
                <a:ea typeface="Arial" panose="020B0604020202020204" pitchFamily="34" charset="0"/>
                <a:cs typeface="Times New Roman" panose="02020603050405020304" pitchFamily="18" charset="0"/>
              </a:rPr>
              <a:t>x</a:t>
            </a:r>
            <a:r>
              <a:rPr lang="en-US" spc="-15" dirty="0">
                <a:solidFill>
                  <a:srgbClr val="231F20"/>
                </a:solidFill>
                <a:ea typeface="Arial" panose="020B0604020202020204" pitchFamily="34" charset="0"/>
                <a:cs typeface="Times New Roman" panose="02020603050405020304" pitchFamily="18" charset="0"/>
              </a:rPr>
              <a:t>p</a:t>
            </a:r>
            <a:r>
              <a:rPr lang="en-US" spc="-25"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r</a:t>
            </a:r>
            <a:r>
              <a:rPr lang="en-US" spc="-15" dirty="0">
                <a:solidFill>
                  <a:srgbClr val="231F20"/>
                </a:solidFill>
                <a:ea typeface="Arial" panose="020B0604020202020204" pitchFamily="34" charset="0"/>
                <a:cs typeface="Times New Roman" panose="02020603050405020304" pitchFamily="18" charset="0"/>
              </a:rPr>
              <a:t>i</a:t>
            </a:r>
            <a:r>
              <a:rPr lang="en-US" spc="-25" dirty="0">
                <a:solidFill>
                  <a:srgbClr val="231F20"/>
                </a:solidFill>
                <a:ea typeface="Arial" panose="020B0604020202020204" pitchFamily="34" charset="0"/>
                <a:cs typeface="Times New Roman" panose="02020603050405020304" pitchFamily="18" charset="0"/>
              </a:rPr>
              <a:t>en</a:t>
            </a:r>
            <a:r>
              <a:rPr lang="en-US" spc="-5" dirty="0">
                <a:solidFill>
                  <a:srgbClr val="231F20"/>
                </a:solidFill>
                <a:ea typeface="Arial" panose="020B0604020202020204" pitchFamily="34" charset="0"/>
                <a:cs typeface="Times New Roman" panose="02020603050405020304" pitchFamily="18" charset="0"/>
              </a:rPr>
              <a:t>c</a:t>
            </a:r>
            <a:r>
              <a:rPr lang="en-US" spc="-3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s</a:t>
            </a:r>
            <a:r>
              <a:rPr lang="en-US" spc="-105" dirty="0">
                <a:solidFill>
                  <a:srgbClr val="231F20"/>
                </a:solidFill>
                <a:ea typeface="Arial" panose="020B0604020202020204" pitchFamily="34" charset="0"/>
                <a:cs typeface="Times New Roman" panose="02020603050405020304" pitchFamily="18" charset="0"/>
              </a:rPr>
              <a:t> </a:t>
            </a:r>
            <a:r>
              <a:rPr lang="en-US" spc="-20" dirty="0">
                <a:solidFill>
                  <a:srgbClr val="231F20"/>
                </a:solidFill>
                <a:ea typeface="Arial" panose="020B0604020202020204" pitchFamily="34" charset="0"/>
                <a:cs typeface="Times New Roman" panose="02020603050405020304" pitchFamily="18" charset="0"/>
              </a:rPr>
              <a:t>w</a:t>
            </a:r>
            <a:r>
              <a:rPr lang="en-US" spc="-10" dirty="0">
                <a:solidFill>
                  <a:srgbClr val="231F20"/>
                </a:solidFill>
                <a:ea typeface="Arial" panose="020B0604020202020204" pitchFamily="34" charset="0"/>
                <a:cs typeface="Times New Roman" panose="02020603050405020304" pitchFamily="18" charset="0"/>
              </a:rPr>
              <a:t>i</a:t>
            </a:r>
            <a:r>
              <a:rPr lang="en-US" spc="-20"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h</a:t>
            </a:r>
            <a:r>
              <a:rPr lang="en-US" spc="-10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i</a:t>
            </a:r>
            <a:r>
              <a:rPr lang="en-US" spc="-20" dirty="0">
                <a:solidFill>
                  <a:srgbClr val="231F20"/>
                </a:solidFill>
                <a:ea typeface="Arial" panose="020B0604020202020204" pitchFamily="34" charset="0"/>
                <a:cs typeface="Times New Roman" panose="02020603050405020304" pitchFamily="18" charset="0"/>
              </a:rPr>
              <a:t>n</a:t>
            </a:r>
            <a:r>
              <a:rPr lang="en-US" spc="-15" dirty="0">
                <a:solidFill>
                  <a:srgbClr val="231F20"/>
                </a:solidFill>
                <a:ea typeface="Arial" panose="020B0604020202020204" pitchFamily="34" charset="0"/>
                <a:cs typeface="Times New Roman" panose="02020603050405020304" pitchFamily="18" charset="0"/>
              </a:rPr>
              <a:t>d</a:t>
            </a:r>
            <a:r>
              <a:rPr lang="en-US" spc="-20" dirty="0">
                <a:solidFill>
                  <a:srgbClr val="231F20"/>
                </a:solidFill>
                <a:ea typeface="Arial" panose="020B0604020202020204" pitchFamily="34" charset="0"/>
                <a:cs typeface="Times New Roman" panose="02020603050405020304" pitchFamily="18" charset="0"/>
              </a:rPr>
              <a:t>iv</a:t>
            </a:r>
            <a:r>
              <a:rPr lang="en-US" spc="-15" dirty="0">
                <a:solidFill>
                  <a:srgbClr val="231F20"/>
                </a:solidFill>
                <a:ea typeface="Arial" panose="020B0604020202020204" pitchFamily="34" charset="0"/>
                <a:cs typeface="Times New Roman" panose="02020603050405020304" pitchFamily="18" charset="0"/>
              </a:rPr>
              <a:t>i</a:t>
            </a:r>
            <a:r>
              <a:rPr lang="en-US" spc="-20" dirty="0">
                <a:solidFill>
                  <a:srgbClr val="231F20"/>
                </a:solidFill>
                <a:ea typeface="Arial" panose="020B0604020202020204" pitchFamily="34" charset="0"/>
                <a:cs typeface="Times New Roman" panose="02020603050405020304" pitchFamily="18" charset="0"/>
              </a:rPr>
              <a:t>du</a:t>
            </a:r>
            <a:r>
              <a:rPr lang="en-US" spc="-15" dirty="0">
                <a:solidFill>
                  <a:srgbClr val="231F20"/>
                </a:solidFill>
                <a:ea typeface="Arial" panose="020B0604020202020204" pitchFamily="34" charset="0"/>
                <a:cs typeface="Times New Roman" panose="02020603050405020304" pitchFamily="18" charset="0"/>
              </a:rPr>
              <a:t>a</a:t>
            </a:r>
            <a:r>
              <a:rPr lang="en-US" spc="-25" dirty="0">
                <a:solidFill>
                  <a:srgbClr val="231F20"/>
                </a:solidFill>
                <a:ea typeface="Arial" panose="020B0604020202020204" pitchFamily="34" charset="0"/>
                <a:cs typeface="Times New Roman" panose="02020603050405020304" pitchFamily="18" charset="0"/>
              </a:rPr>
              <a:t>l</a:t>
            </a:r>
            <a:r>
              <a:rPr lang="en-US" dirty="0">
                <a:solidFill>
                  <a:srgbClr val="231F20"/>
                </a:solidFill>
                <a:ea typeface="Arial" panose="020B0604020202020204" pitchFamily="34" charset="0"/>
                <a:cs typeface="Times New Roman" panose="02020603050405020304" pitchFamily="18" charset="0"/>
              </a:rPr>
              <a:t>s </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f </a:t>
            </a:r>
            <a:r>
              <a:rPr lang="en-US" spc="-25" dirty="0">
                <a:solidFill>
                  <a:srgbClr val="231F20"/>
                </a:solidFill>
                <a:ea typeface="Arial" panose="020B0604020202020204" pitchFamily="34" charset="0"/>
                <a:cs typeface="Times New Roman" panose="02020603050405020304" pitchFamily="18" charset="0"/>
              </a:rPr>
              <a:t>e</a:t>
            </a:r>
            <a:r>
              <a:rPr lang="en-US" spc="-20" dirty="0">
                <a:solidFill>
                  <a:srgbClr val="231F20"/>
                </a:solidFill>
                <a:ea typeface="Arial" panose="020B0604020202020204" pitchFamily="34" charset="0"/>
                <a:cs typeface="Times New Roman" panose="02020603050405020304" pitchFamily="18" charset="0"/>
              </a:rPr>
              <a:t>v</a:t>
            </a:r>
            <a:r>
              <a:rPr lang="en-US" spc="-10" dirty="0">
                <a:solidFill>
                  <a:srgbClr val="231F20"/>
                </a:solidFill>
                <a:ea typeface="Arial" panose="020B0604020202020204" pitchFamily="34" charset="0"/>
                <a:cs typeface="Times New Roman" panose="02020603050405020304" pitchFamily="18" charset="0"/>
              </a:rPr>
              <a:t>e</a:t>
            </a:r>
            <a:r>
              <a:rPr lang="en-US" spc="35"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y </a:t>
            </a:r>
            <a:r>
              <a:rPr lang="en-US" spc="-5"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g</a:t>
            </a:r>
            <a:r>
              <a:rPr lang="en-US" spc="-2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a:t>
            </a:r>
            <a:endParaRPr lang="en-US" sz="1600" dirty="0">
              <a:ea typeface="Calibri" panose="020F0502020204030204" pitchFamily="34" charset="0"/>
              <a:cs typeface="Times New Roman" panose="02020603050405020304" pitchFamily="18" charset="0"/>
            </a:endParaRPr>
          </a:p>
          <a:p>
            <a:pPr marL="73025" marR="31115" algn="just">
              <a:lnSpc>
                <a:spcPct val="104000"/>
              </a:lnSpc>
              <a:spcBef>
                <a:spcPts val="450"/>
              </a:spcBef>
              <a:spcAft>
                <a:spcPts val="0"/>
              </a:spcAft>
            </a:pPr>
            <a:r>
              <a:rPr lang="en-US" spc="40" dirty="0">
                <a:solidFill>
                  <a:srgbClr val="231F20"/>
                </a:solidFill>
                <a:ea typeface="Arial" panose="020B0604020202020204" pitchFamily="34" charset="0"/>
                <a:cs typeface="Times New Roman" panose="02020603050405020304" pitchFamily="18" charset="0"/>
              </a:rPr>
              <a:t>C</a:t>
            </a:r>
            <a:r>
              <a:rPr lang="en-US" spc="35" dirty="0">
                <a:solidFill>
                  <a:srgbClr val="231F20"/>
                </a:solidFill>
                <a:ea typeface="Arial" panose="020B0604020202020204" pitchFamily="34" charset="0"/>
                <a:cs typeface="Times New Roman" panose="02020603050405020304" pitchFamily="18" charset="0"/>
              </a:rPr>
              <a:t>o</a:t>
            </a:r>
            <a:r>
              <a:rPr lang="en-US" spc="30" dirty="0">
                <a:solidFill>
                  <a:srgbClr val="231F20"/>
                </a:solidFill>
                <a:ea typeface="Arial" panose="020B0604020202020204" pitchFamily="34" charset="0"/>
                <a:cs typeface="Times New Roman" panose="02020603050405020304" pitchFamily="18" charset="0"/>
              </a:rPr>
              <a:t>n</a:t>
            </a:r>
            <a:r>
              <a:rPr lang="en-US" spc="40" dirty="0">
                <a:solidFill>
                  <a:srgbClr val="231F20"/>
                </a:solidFill>
                <a:ea typeface="Arial" panose="020B0604020202020204" pitchFamily="34" charset="0"/>
                <a:cs typeface="Times New Roman" panose="02020603050405020304" pitchFamily="18" charset="0"/>
              </a:rPr>
              <a:t>gr</a:t>
            </a:r>
            <a:r>
              <a:rPr lang="en-US" spc="30" dirty="0">
                <a:solidFill>
                  <a:srgbClr val="231F20"/>
                </a:solidFill>
                <a:ea typeface="Arial" panose="020B0604020202020204" pitchFamily="34" charset="0"/>
                <a:cs typeface="Times New Roman" panose="02020603050405020304" pitchFamily="18" charset="0"/>
              </a:rPr>
              <a:t>egat</a:t>
            </a:r>
            <a:r>
              <a:rPr lang="en-US" spc="35" dirty="0">
                <a:solidFill>
                  <a:srgbClr val="231F20"/>
                </a:solidFill>
                <a:ea typeface="Arial" panose="020B0604020202020204" pitchFamily="34" charset="0"/>
                <a:cs typeface="Times New Roman" panose="02020603050405020304" pitchFamily="18" charset="0"/>
              </a:rPr>
              <a:t>io</a:t>
            </a:r>
            <a:r>
              <a:rPr lang="en-US" dirty="0">
                <a:solidFill>
                  <a:srgbClr val="231F20"/>
                </a:solidFill>
                <a:ea typeface="Arial" panose="020B0604020202020204" pitchFamily="34" charset="0"/>
                <a:cs typeface="Times New Roman" panose="02020603050405020304" pitchFamily="18" charset="0"/>
              </a:rPr>
              <a:t>n </a:t>
            </a:r>
            <a:r>
              <a:rPr lang="en-US" spc="35" dirty="0">
                <a:solidFill>
                  <a:srgbClr val="231F20"/>
                </a:solidFill>
                <a:ea typeface="Arial" panose="020B0604020202020204" pitchFamily="34" charset="0"/>
                <a:cs typeface="Times New Roman" panose="02020603050405020304" pitchFamily="18" charset="0"/>
              </a:rPr>
              <a:t>B</a:t>
            </a:r>
            <a:r>
              <a:rPr lang="en-US" spc="10" dirty="0">
                <a:solidFill>
                  <a:srgbClr val="231F20"/>
                </a:solidFill>
                <a:ea typeface="Arial" panose="020B0604020202020204" pitchFamily="34" charset="0"/>
                <a:cs typeface="Times New Roman" panose="02020603050405020304" pitchFamily="18" charset="0"/>
              </a:rPr>
              <a:t>’</a:t>
            </a:r>
            <a:r>
              <a:rPr lang="en-US" spc="25" dirty="0">
                <a:solidFill>
                  <a:srgbClr val="231F20"/>
                </a:solidFill>
                <a:ea typeface="Arial" panose="020B0604020202020204" pitchFamily="34" charset="0"/>
                <a:cs typeface="Times New Roman" panose="02020603050405020304" pitchFamily="18" charset="0"/>
              </a:rPr>
              <a:t>n</a:t>
            </a:r>
            <a:r>
              <a:rPr lang="en-US" spc="30"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i </a:t>
            </a:r>
            <a:r>
              <a:rPr lang="en-US" spc="45" dirty="0">
                <a:solidFill>
                  <a:srgbClr val="231F20"/>
                </a:solidFill>
                <a:ea typeface="Arial" panose="020B0604020202020204" pitchFamily="34" charset="0"/>
                <a:cs typeface="Times New Roman" panose="02020603050405020304" pitchFamily="18" charset="0"/>
              </a:rPr>
              <a:t>Y</a:t>
            </a:r>
            <a:r>
              <a:rPr lang="en-US" spc="25" dirty="0">
                <a:solidFill>
                  <a:srgbClr val="231F20"/>
                </a:solidFill>
                <a:ea typeface="Arial" panose="020B0604020202020204" pitchFamily="34" charset="0"/>
                <a:cs typeface="Times New Roman" panose="02020603050405020304" pitchFamily="18" charset="0"/>
              </a:rPr>
              <a:t>i</a:t>
            </a:r>
            <a:r>
              <a:rPr lang="en-US" spc="40" dirty="0">
                <a:solidFill>
                  <a:srgbClr val="231F20"/>
                </a:solidFill>
                <a:ea typeface="Arial" panose="020B0604020202020204" pitchFamily="34" charset="0"/>
                <a:cs typeface="Times New Roman" panose="02020603050405020304" pitchFamily="18" charset="0"/>
              </a:rPr>
              <a:t>sr</a:t>
            </a:r>
            <a:r>
              <a:rPr lang="en-US" spc="30" dirty="0">
                <a:solidFill>
                  <a:srgbClr val="231F20"/>
                </a:solidFill>
                <a:ea typeface="Arial" panose="020B0604020202020204" pitchFamily="34" charset="0"/>
                <a:cs typeface="Times New Roman" panose="02020603050405020304" pitchFamily="18" charset="0"/>
              </a:rPr>
              <a:t>ae</a:t>
            </a:r>
            <a:r>
              <a:rPr lang="en-US" dirty="0">
                <a:solidFill>
                  <a:srgbClr val="231F20"/>
                </a:solidFill>
                <a:ea typeface="Arial" panose="020B0604020202020204" pitchFamily="34" charset="0"/>
                <a:cs typeface="Times New Roman" panose="02020603050405020304" pitchFamily="18" charset="0"/>
              </a:rPr>
              <a:t>l </a:t>
            </a:r>
            <a:r>
              <a:rPr lang="en-US" spc="25"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s </a:t>
            </a:r>
            <a:r>
              <a:rPr lang="en-US" spc="30" dirty="0">
                <a:solidFill>
                  <a:srgbClr val="231F20"/>
                </a:solidFill>
                <a:ea typeface="Arial" panose="020B0604020202020204" pitchFamily="34" charset="0"/>
                <a:cs typeface="Times New Roman" panose="02020603050405020304" pitchFamily="18" charset="0"/>
              </a:rPr>
              <a:t>o</a:t>
            </a:r>
            <a:r>
              <a:rPr lang="en-US" spc="35" dirty="0">
                <a:solidFill>
                  <a:srgbClr val="231F20"/>
                </a:solidFill>
                <a:ea typeface="Arial" panose="020B0604020202020204" pitchFamily="34" charset="0"/>
                <a:cs typeface="Times New Roman" panose="02020603050405020304" pitchFamily="18" charset="0"/>
              </a:rPr>
              <a:t>u</a:t>
            </a:r>
            <a:r>
              <a:rPr lang="en-US" dirty="0">
                <a:solidFill>
                  <a:srgbClr val="231F20"/>
                </a:solidFill>
                <a:ea typeface="Arial" panose="020B0604020202020204" pitchFamily="34" charset="0"/>
                <a:cs typeface="Times New Roman" panose="02020603050405020304" pitchFamily="18" charset="0"/>
              </a:rPr>
              <a:t>r </a:t>
            </a:r>
            <a:r>
              <a:rPr lang="en-US" spc="40" dirty="0">
                <a:solidFill>
                  <a:srgbClr val="231F20"/>
                </a:solidFill>
                <a:ea typeface="Arial" panose="020B0604020202020204" pitchFamily="34" charset="0"/>
                <a:cs typeface="Times New Roman" panose="02020603050405020304" pitchFamily="18" charset="0"/>
              </a:rPr>
              <a:t>s</a:t>
            </a:r>
            <a:r>
              <a:rPr lang="en-US" spc="35" dirty="0">
                <a:solidFill>
                  <a:srgbClr val="231F20"/>
                </a:solidFill>
                <a:ea typeface="Arial" panose="020B0604020202020204" pitchFamily="34" charset="0"/>
                <a:cs typeface="Times New Roman" panose="02020603050405020304" pitchFamily="18" charset="0"/>
              </a:rPr>
              <a:t>pi</a:t>
            </a:r>
            <a:r>
              <a:rPr lang="en-US" spc="50" dirty="0">
                <a:solidFill>
                  <a:srgbClr val="231F20"/>
                </a:solidFill>
                <a:ea typeface="Arial" panose="020B0604020202020204" pitchFamily="34" charset="0"/>
                <a:cs typeface="Times New Roman" panose="02020603050405020304" pitchFamily="18" charset="0"/>
              </a:rPr>
              <a:t>r</a:t>
            </a:r>
            <a:r>
              <a:rPr lang="en-US" spc="40" dirty="0">
                <a:solidFill>
                  <a:srgbClr val="231F20"/>
                </a:solidFill>
                <a:ea typeface="Arial" panose="020B0604020202020204" pitchFamily="34" charset="0"/>
                <a:cs typeface="Times New Roman" panose="02020603050405020304" pitchFamily="18" charset="0"/>
              </a:rPr>
              <a:t>i</a:t>
            </a:r>
            <a:r>
              <a:rPr lang="en-US" spc="20" dirty="0">
                <a:solidFill>
                  <a:srgbClr val="231F20"/>
                </a:solidFill>
                <a:ea typeface="Arial" panose="020B0604020202020204" pitchFamily="34" charset="0"/>
                <a:cs typeface="Times New Roman" panose="02020603050405020304" pitchFamily="18" charset="0"/>
              </a:rPr>
              <a:t>t</a:t>
            </a:r>
            <a:r>
              <a:rPr lang="en-US" spc="30" dirty="0">
                <a:solidFill>
                  <a:srgbClr val="231F20"/>
                </a:solidFill>
                <a:ea typeface="Arial" panose="020B0604020202020204" pitchFamily="34" charset="0"/>
                <a:cs typeface="Times New Roman" panose="02020603050405020304" pitchFamily="18" charset="0"/>
              </a:rPr>
              <a:t>u</a:t>
            </a:r>
            <a:r>
              <a:rPr lang="en-US" spc="35" dirty="0">
                <a:solidFill>
                  <a:srgbClr val="231F20"/>
                </a:solidFill>
                <a:ea typeface="Arial" panose="020B0604020202020204" pitchFamily="34" charset="0"/>
                <a:cs typeface="Times New Roman" panose="02020603050405020304" pitchFamily="18" charset="0"/>
              </a:rPr>
              <a:t>al </a:t>
            </a:r>
            <a:r>
              <a:rPr lang="en-US" spc="5" dirty="0">
                <a:solidFill>
                  <a:srgbClr val="231F20"/>
                </a:solidFill>
                <a:ea typeface="Arial" panose="020B0604020202020204" pitchFamily="34" charset="0"/>
                <a:cs typeface="Times New Roman" panose="02020603050405020304" pitchFamily="18" charset="0"/>
              </a:rPr>
              <a:t>c</a:t>
            </a:r>
            <a:r>
              <a:rPr lang="en-US" spc="-1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n</a:t>
            </a:r>
            <a:r>
              <a:rPr lang="en-US" spc="-15" dirty="0">
                <a:solidFill>
                  <a:srgbClr val="231F20"/>
                </a:solidFill>
                <a:ea typeface="Arial" panose="020B0604020202020204" pitchFamily="34" charset="0"/>
                <a:cs typeface="Times New Roman" panose="02020603050405020304" pitchFamily="18" charset="0"/>
              </a:rPr>
              <a:t>t</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r </a:t>
            </a:r>
            <a:r>
              <a:rPr lang="en-US" spc="-10" dirty="0">
                <a:solidFill>
                  <a:srgbClr val="231F20"/>
                </a:solidFill>
                <a:ea typeface="Arial" panose="020B0604020202020204" pitchFamily="34" charset="0"/>
                <a:cs typeface="Times New Roman" panose="02020603050405020304" pitchFamily="18" charset="0"/>
              </a:rPr>
              <a:t>w</a:t>
            </a:r>
            <a:r>
              <a:rPr lang="en-US" spc="-5" dirty="0">
                <a:solidFill>
                  <a:srgbClr val="231F20"/>
                </a:solidFill>
                <a:ea typeface="Arial" panose="020B0604020202020204" pitchFamily="34" charset="0"/>
                <a:cs typeface="Times New Roman" panose="02020603050405020304" pitchFamily="18" charset="0"/>
              </a:rPr>
              <a:t>h</a:t>
            </a:r>
            <a:r>
              <a:rPr lang="en-US" spc="-1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e </a:t>
            </a:r>
            <a:r>
              <a:rPr lang="en-US" spc="-15" dirty="0">
                <a:solidFill>
                  <a:srgbClr val="231F20"/>
                </a:solidFill>
                <a:ea typeface="Arial" panose="020B0604020202020204" pitchFamily="34" charset="0"/>
                <a:cs typeface="Times New Roman" panose="02020603050405020304" pitchFamily="18" charset="0"/>
              </a:rPr>
              <a:t>we</a:t>
            </a:r>
            <a:r>
              <a:rPr lang="en-US"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w</a:t>
            </a:r>
            <a:r>
              <a:rPr lang="en-US"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h </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ur </a:t>
            </a:r>
            <a:r>
              <a:rPr lang="en-US" spc="-5" dirty="0">
                <a:solidFill>
                  <a:srgbClr val="231F20"/>
                </a:solidFill>
                <a:ea typeface="Arial" panose="020B0604020202020204" pitchFamily="34" charset="0"/>
                <a:cs typeface="Times New Roman" panose="02020603050405020304" pitchFamily="18" charset="0"/>
              </a:rPr>
              <a:t>fa</a:t>
            </a:r>
            <a:r>
              <a:rPr lang="en-US" dirty="0">
                <a:solidFill>
                  <a:srgbClr val="231F20"/>
                </a:solidFill>
                <a:ea typeface="Arial" panose="020B0604020202020204" pitchFamily="34" charset="0"/>
                <a:cs typeface="Times New Roman" panose="02020603050405020304" pitchFamily="18" charset="0"/>
              </a:rPr>
              <a:t>m</a:t>
            </a:r>
            <a:r>
              <a:rPr lang="en-US" spc="5"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l</a:t>
            </a:r>
            <a:r>
              <a:rPr lang="en-US" spc="-5" dirty="0">
                <a:solidFill>
                  <a:srgbClr val="231F20"/>
                </a:solidFill>
                <a:ea typeface="Arial" panose="020B0604020202020204" pitchFamily="34" charset="0"/>
                <a:cs typeface="Times New Roman" panose="02020603050405020304" pitchFamily="18" charset="0"/>
              </a:rPr>
              <a:t>i</a:t>
            </a:r>
            <a:r>
              <a:rPr lang="en-US" spc="-15" dirty="0">
                <a:solidFill>
                  <a:srgbClr val="231F20"/>
                </a:solidFill>
                <a:ea typeface="Arial" panose="020B0604020202020204" pitchFamily="34" charset="0"/>
                <a:cs typeface="Times New Roman" panose="02020603050405020304" pitchFamily="18" charset="0"/>
              </a:rPr>
              <a:t>e</a:t>
            </a:r>
            <a:r>
              <a:rPr lang="en-US" spc="10"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c</a:t>
            </a:r>
            <a:r>
              <a:rPr lang="en-US" spc="-5" dirty="0">
                <a:solidFill>
                  <a:srgbClr val="231F20"/>
                </a:solidFill>
                <a:ea typeface="Arial" panose="020B0604020202020204" pitchFamily="34" charset="0"/>
                <a:cs typeface="Times New Roman" panose="02020603050405020304" pitchFamily="18" charset="0"/>
              </a:rPr>
              <a:t>el</a:t>
            </a:r>
            <a:r>
              <a:rPr lang="en-US" spc="-1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b</a:t>
            </a:r>
            <a:r>
              <a:rPr lang="en-US" spc="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a</a:t>
            </a:r>
            <a:r>
              <a:rPr lang="en-US" spc="-15" dirty="0">
                <a:solidFill>
                  <a:srgbClr val="231F20"/>
                </a:solidFill>
                <a:ea typeface="Arial" panose="020B0604020202020204" pitchFamily="34" charset="0"/>
                <a:cs typeface="Times New Roman" panose="02020603050405020304" pitchFamily="18" charset="0"/>
              </a:rPr>
              <a:t>te</a:t>
            </a:r>
            <a:r>
              <a:rPr lang="en-US"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c</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m</a:t>
            </a:r>
            <a:r>
              <a:rPr lang="en-US" spc="5" dirty="0">
                <a:solidFill>
                  <a:srgbClr val="231F20"/>
                </a:solidFill>
                <a:ea typeface="Arial" panose="020B0604020202020204" pitchFamily="34" charset="0"/>
                <a:cs typeface="Times New Roman" panose="02020603050405020304" pitchFamily="18" charset="0"/>
              </a:rPr>
              <a:t>m</a:t>
            </a:r>
            <a:r>
              <a:rPr lang="en-US" spc="-5"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mo</a:t>
            </a:r>
            <a:r>
              <a:rPr lang="en-US" spc="10"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a</a:t>
            </a:r>
            <a:r>
              <a:rPr lang="en-US" spc="-5" dirty="0">
                <a:solidFill>
                  <a:srgbClr val="231F20"/>
                </a:solidFill>
                <a:ea typeface="Arial" panose="020B0604020202020204" pitchFamily="34" charset="0"/>
                <a:cs typeface="Times New Roman" panose="02020603050405020304" pitchFamily="18" charset="0"/>
              </a:rPr>
              <a:t>t</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w</a:t>
            </a:r>
            <a:r>
              <a:rPr lang="en-US" spc="5" dirty="0">
                <a:solidFill>
                  <a:srgbClr val="231F20"/>
                </a:solidFill>
                <a:ea typeface="Arial" panose="020B0604020202020204" pitchFamily="34" charset="0"/>
                <a:cs typeface="Times New Roman" panose="02020603050405020304" pitchFamily="18" charset="0"/>
              </a:rPr>
              <a:t>o</a:t>
            </a:r>
            <a:r>
              <a:rPr lang="en-US" spc="10" dirty="0">
                <a:solidFill>
                  <a:srgbClr val="231F20"/>
                </a:solidFill>
                <a:ea typeface="Arial" panose="020B0604020202020204" pitchFamily="34" charset="0"/>
                <a:cs typeface="Times New Roman" panose="02020603050405020304" pitchFamily="18" charset="0"/>
              </a:rPr>
              <a:t>rs</a:t>
            </a:r>
            <a:r>
              <a:rPr lang="en-US" dirty="0">
                <a:solidFill>
                  <a:srgbClr val="231F20"/>
                </a:solidFill>
                <a:ea typeface="Arial" panose="020B0604020202020204" pitchFamily="34" charset="0"/>
                <a:cs typeface="Times New Roman" panose="02020603050405020304" pitchFamily="18" charset="0"/>
              </a:rPr>
              <a:t>h</a:t>
            </a:r>
            <a:r>
              <a:rPr lang="en-US" spc="5" dirty="0">
                <a:solidFill>
                  <a:srgbClr val="231F20"/>
                </a:solidFill>
                <a:ea typeface="Arial" panose="020B0604020202020204" pitchFamily="34" charset="0"/>
                <a:cs typeface="Times New Roman" panose="02020603050405020304" pitchFamily="18" charset="0"/>
              </a:rPr>
              <a:t>i</a:t>
            </a:r>
            <a:r>
              <a:rPr lang="en-US" spc="-15" dirty="0">
                <a:solidFill>
                  <a:srgbClr val="231F20"/>
                </a:solidFill>
                <a:ea typeface="Arial" panose="020B0604020202020204" pitchFamily="34" charset="0"/>
                <a:cs typeface="Times New Roman" panose="02020603050405020304" pitchFamily="18" charset="0"/>
              </a:rPr>
              <a:t>p</a:t>
            </a:r>
            <a:r>
              <a:rPr lang="en-US" dirty="0">
                <a:solidFill>
                  <a:srgbClr val="231F20"/>
                </a:solidFill>
                <a:ea typeface="Arial" panose="020B0604020202020204" pitchFamily="34" charset="0"/>
                <a:cs typeface="Times New Roman" panose="02020603050405020304" pitchFamily="18" charset="0"/>
              </a:rPr>
              <a:t>, l</a:t>
            </a:r>
            <a:r>
              <a:rPr lang="en-US" spc="-5"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a</a:t>
            </a:r>
            <a:r>
              <a:rPr lang="en-US" spc="15"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n, </a:t>
            </a:r>
            <a:r>
              <a:rPr lang="en-US" spc="-5" dirty="0">
                <a:solidFill>
                  <a:srgbClr val="231F20"/>
                </a:solidFill>
                <a:ea typeface="Arial" panose="020B0604020202020204" pitchFamily="34" charset="0"/>
                <a:cs typeface="Times New Roman" panose="02020603050405020304" pitchFamily="18" charset="0"/>
              </a:rPr>
              <a:t>n</a:t>
            </a:r>
            <a:r>
              <a:rPr lang="en-US" spc="5" dirty="0">
                <a:solidFill>
                  <a:srgbClr val="231F20"/>
                </a:solidFill>
                <a:ea typeface="Arial" panose="020B0604020202020204" pitchFamily="34" charset="0"/>
                <a:cs typeface="Times New Roman" panose="02020603050405020304" pitchFamily="18" charset="0"/>
              </a:rPr>
              <a:t>u</a:t>
            </a:r>
            <a:r>
              <a:rPr lang="en-US" spc="55" dirty="0">
                <a:solidFill>
                  <a:srgbClr val="231F20"/>
                </a:solidFill>
                <a:ea typeface="Arial" panose="020B0604020202020204" pitchFamily="34" charset="0"/>
                <a:cs typeface="Times New Roman" panose="02020603050405020304" pitchFamily="18" charset="0"/>
              </a:rPr>
              <a:t>r</a:t>
            </a:r>
            <a:r>
              <a:rPr lang="en-US" spc="-10" dirty="0">
                <a:solidFill>
                  <a:srgbClr val="231F20"/>
                </a:solidFill>
                <a:ea typeface="Arial" panose="020B0604020202020204" pitchFamily="34" charset="0"/>
                <a:cs typeface="Times New Roman" panose="02020603050405020304" pitchFamily="18" charset="0"/>
              </a:rPr>
              <a:t>t</a:t>
            </a:r>
            <a:r>
              <a:rPr lang="en-US" spc="5" dirty="0">
                <a:solidFill>
                  <a:srgbClr val="231F20"/>
                </a:solidFill>
                <a:ea typeface="Arial" panose="020B0604020202020204" pitchFamily="34" charset="0"/>
                <a:cs typeface="Times New Roman" panose="02020603050405020304" pitchFamily="18" charset="0"/>
              </a:rPr>
              <a:t>u</a:t>
            </a:r>
            <a:r>
              <a:rPr lang="en-US" spc="10" dirty="0">
                <a:solidFill>
                  <a:srgbClr val="231F20"/>
                </a:solidFill>
                <a:ea typeface="Arial" panose="020B0604020202020204" pitchFamily="34" charset="0"/>
                <a:cs typeface="Times New Roman" panose="02020603050405020304" pitchFamily="18" charset="0"/>
              </a:rPr>
              <a:t>r</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g</a:t>
            </a:r>
            <a:r>
              <a:rPr lang="en-US" dirty="0">
                <a:solidFill>
                  <a:srgbClr val="231F20"/>
                </a:solidFill>
                <a:ea typeface="Arial" panose="020B0604020202020204" pitchFamily="34" charset="0"/>
                <a:cs typeface="Times New Roman" panose="02020603050405020304" pitchFamily="18" charset="0"/>
              </a:rPr>
              <a:t>i</a:t>
            </a:r>
            <a:r>
              <a:rPr lang="en-US" spc="-15" dirty="0">
                <a:solidFill>
                  <a:srgbClr val="231F20"/>
                </a:solidFill>
                <a:ea typeface="Arial" panose="020B0604020202020204" pitchFamily="34" charset="0"/>
                <a:cs typeface="Times New Roman" panose="02020603050405020304" pitchFamily="18" charset="0"/>
              </a:rPr>
              <a:t>v</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a</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d g</a:t>
            </a:r>
            <a:r>
              <a:rPr lang="en-US" spc="5" dirty="0">
                <a:solidFill>
                  <a:srgbClr val="231F20"/>
                </a:solidFill>
                <a:ea typeface="Arial" panose="020B0604020202020204" pitchFamily="34" charset="0"/>
                <a:cs typeface="Times New Roman" panose="02020603050405020304" pitchFamily="18" charset="0"/>
              </a:rPr>
              <a:t>r</a:t>
            </a:r>
            <a:r>
              <a:rPr lang="en-US" spc="-10" dirty="0">
                <a:solidFill>
                  <a:srgbClr val="231F20"/>
                </a:solidFill>
                <a:ea typeface="Arial" panose="020B0604020202020204" pitchFamily="34" charset="0"/>
                <a:cs typeface="Times New Roman" panose="02020603050405020304" pitchFamily="18" charset="0"/>
              </a:rPr>
              <a:t>o</a:t>
            </a:r>
            <a:r>
              <a:rPr lang="en-US" spc="-45" dirty="0">
                <a:solidFill>
                  <a:srgbClr val="231F20"/>
                </a:solidFill>
                <a:ea typeface="Arial" panose="020B0604020202020204" pitchFamily="34" charset="0"/>
                <a:cs typeface="Times New Roman" panose="02020603050405020304" pitchFamily="18" charset="0"/>
              </a:rPr>
              <a:t>w</a:t>
            </a:r>
            <a:r>
              <a:rPr lang="en-US" dirty="0">
                <a:solidFill>
                  <a:srgbClr val="231F20"/>
                </a:solidFill>
                <a:ea typeface="Arial" panose="020B0604020202020204" pitchFamily="34" charset="0"/>
                <a:cs typeface="Times New Roman" panose="02020603050405020304" pitchFamily="18" charset="0"/>
              </a:rPr>
              <a:t>. </a:t>
            </a:r>
            <a:r>
              <a:rPr lang="en-US" spc="-20" dirty="0">
                <a:solidFill>
                  <a:srgbClr val="231F20"/>
                </a:solidFill>
                <a:ea typeface="Arial" panose="020B0604020202020204" pitchFamily="34" charset="0"/>
                <a:cs typeface="Times New Roman" panose="02020603050405020304" pitchFamily="18" charset="0"/>
              </a:rPr>
              <a:t>W</a:t>
            </a:r>
            <a:r>
              <a:rPr lang="en-US" dirty="0">
                <a:solidFill>
                  <a:srgbClr val="231F20"/>
                </a:solidFill>
                <a:ea typeface="Arial" panose="020B0604020202020204" pitchFamily="34" charset="0"/>
                <a:cs typeface="Times New Roman" panose="02020603050405020304" pitchFamily="18" charset="0"/>
              </a:rPr>
              <a:t>e </a:t>
            </a:r>
            <a:r>
              <a:rPr lang="en-US" spc="10"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ome </a:t>
            </a:r>
            <a:r>
              <a:rPr lang="en-US" spc="-10"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og</a:t>
            </a:r>
            <a:r>
              <a:rPr lang="en-US" spc="-10" dirty="0">
                <a:solidFill>
                  <a:srgbClr val="231F20"/>
                </a:solidFill>
                <a:ea typeface="Arial" panose="020B0604020202020204" pitchFamily="34" charset="0"/>
                <a:cs typeface="Times New Roman" panose="02020603050405020304" pitchFamily="18" charset="0"/>
              </a:rPr>
              <a:t>et</a:t>
            </a:r>
            <a:r>
              <a:rPr lang="en-US" spc="-5" dirty="0">
                <a:solidFill>
                  <a:srgbClr val="231F20"/>
                </a:solidFill>
                <a:ea typeface="Arial" panose="020B0604020202020204" pitchFamily="34" charset="0"/>
                <a:cs typeface="Times New Roman" panose="02020603050405020304" pitchFamily="18" charset="0"/>
              </a:rPr>
              <a:t>h</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r </a:t>
            </a:r>
            <a:r>
              <a:rPr lang="en-US" spc="-10"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o </a:t>
            </a:r>
            <a:r>
              <a:rPr lang="en-US" spc="5" dirty="0">
                <a:solidFill>
                  <a:srgbClr val="231F20"/>
                </a:solidFill>
                <a:ea typeface="Arial" panose="020B0604020202020204" pitchFamily="34" charset="0"/>
                <a:cs typeface="Times New Roman" panose="02020603050405020304" pitchFamily="18" charset="0"/>
              </a:rPr>
              <a:t>c</a:t>
            </a:r>
            <a:r>
              <a:rPr lang="en-US" spc="-5" dirty="0">
                <a:solidFill>
                  <a:srgbClr val="231F20"/>
                </a:solidFill>
                <a:ea typeface="Arial" panose="020B0604020202020204" pitchFamily="34" charset="0"/>
                <a:cs typeface="Times New Roman" panose="02020603050405020304" pitchFamily="18" charset="0"/>
              </a:rPr>
              <a:t>el</a:t>
            </a:r>
            <a:r>
              <a:rPr lang="en-US" spc="-1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b</a:t>
            </a:r>
            <a:r>
              <a:rPr lang="en-US" spc="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a</a:t>
            </a:r>
            <a:r>
              <a:rPr lang="en-US" spc="-15"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e </a:t>
            </a:r>
            <a:r>
              <a:rPr lang="en-US" spc="-10" dirty="0">
                <a:solidFill>
                  <a:srgbClr val="231F20"/>
                </a:solidFill>
                <a:ea typeface="Arial" panose="020B0604020202020204" pitchFamily="34" charset="0"/>
                <a:cs typeface="Times New Roman" panose="02020603050405020304" pitchFamily="18" charset="0"/>
              </a:rPr>
              <a:t>t</a:t>
            </a:r>
            <a:r>
              <a:rPr lang="en-US" spc="-5" dirty="0">
                <a:solidFill>
                  <a:srgbClr val="231F20"/>
                </a:solidFill>
                <a:ea typeface="Arial" panose="020B0604020202020204" pitchFamily="34" charset="0"/>
                <a:cs typeface="Times New Roman" panose="02020603050405020304" pitchFamily="18" charset="0"/>
              </a:rPr>
              <a:t>h</a:t>
            </a:r>
            <a:r>
              <a:rPr lang="en-US" dirty="0">
                <a:solidFill>
                  <a:srgbClr val="231F20"/>
                </a:solidFill>
                <a:ea typeface="Arial" panose="020B0604020202020204" pitchFamily="34" charset="0"/>
                <a:cs typeface="Times New Roman" panose="02020603050405020304" pitchFamily="18" charset="0"/>
              </a:rPr>
              <a:t>e </a:t>
            </a:r>
            <a:r>
              <a:rPr lang="en-US" spc="5" dirty="0">
                <a:solidFill>
                  <a:srgbClr val="231F20"/>
                </a:solidFill>
                <a:ea typeface="Arial" panose="020B0604020202020204" pitchFamily="34" charset="0"/>
                <a:cs typeface="Times New Roman" panose="02020603050405020304" pitchFamily="18" charset="0"/>
              </a:rPr>
              <a:t>r</a:t>
            </a:r>
            <a:r>
              <a:rPr lang="en-US" spc="-15"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h</a:t>
            </a:r>
            <a:r>
              <a:rPr lang="en-US" spc="-9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an</a:t>
            </a:r>
            <a:r>
              <a:rPr lang="en-US" dirty="0">
                <a:solidFill>
                  <a:srgbClr val="231F20"/>
                </a:solidFill>
                <a:ea typeface="Arial" panose="020B0604020202020204" pitchFamily="34" charset="0"/>
                <a:cs typeface="Times New Roman" panose="02020603050405020304" pitchFamily="18" charset="0"/>
              </a:rPr>
              <a:t>d</a:t>
            </a:r>
            <a:r>
              <a:rPr lang="en-US" spc="-95"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b</a:t>
            </a:r>
            <a:r>
              <a:rPr lang="en-US" spc="-20" dirty="0">
                <a:solidFill>
                  <a:srgbClr val="231F20"/>
                </a:solidFill>
                <a:ea typeface="Arial" panose="020B0604020202020204" pitchFamily="34" charset="0"/>
                <a:cs typeface="Times New Roman" panose="02020603050405020304" pitchFamily="18" charset="0"/>
              </a:rPr>
              <a:t>ea</a:t>
            </a:r>
            <a:r>
              <a:rPr lang="en-US" spc="-10" dirty="0">
                <a:solidFill>
                  <a:srgbClr val="231F20"/>
                </a:solidFill>
                <a:ea typeface="Arial" panose="020B0604020202020204" pitchFamily="34" charset="0"/>
                <a:cs typeface="Times New Roman" panose="02020603050405020304" pitchFamily="18" charset="0"/>
              </a:rPr>
              <a:t>u</a:t>
            </a:r>
            <a:r>
              <a:rPr lang="en-US" spc="-15" dirty="0">
                <a:solidFill>
                  <a:srgbClr val="231F20"/>
                </a:solidFill>
                <a:ea typeface="Arial" panose="020B0604020202020204" pitchFamily="34" charset="0"/>
                <a:cs typeface="Times New Roman" panose="02020603050405020304" pitchFamily="18" charset="0"/>
              </a:rPr>
              <a:t>t</a:t>
            </a:r>
            <a:r>
              <a:rPr lang="en-US" spc="-10" dirty="0">
                <a:solidFill>
                  <a:srgbClr val="231F20"/>
                </a:solidFill>
                <a:ea typeface="Arial" panose="020B0604020202020204" pitchFamily="34" charset="0"/>
                <a:cs typeface="Times New Roman" panose="02020603050405020304" pitchFamily="18" charset="0"/>
              </a:rPr>
              <a:t>ifu</a:t>
            </a:r>
            <a:r>
              <a:rPr lang="en-US" dirty="0">
                <a:solidFill>
                  <a:srgbClr val="231F20"/>
                </a:solidFill>
                <a:ea typeface="Arial" panose="020B0604020202020204" pitchFamily="34" charset="0"/>
                <a:cs typeface="Times New Roman" panose="02020603050405020304" pitchFamily="18" charset="0"/>
              </a:rPr>
              <a:t>l</a:t>
            </a:r>
            <a:r>
              <a:rPr lang="en-US" spc="-9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h</a:t>
            </a:r>
            <a:r>
              <a:rPr lang="en-US" spc="-2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i</a:t>
            </a:r>
            <a:r>
              <a:rPr lang="en-US" spc="-20" dirty="0">
                <a:solidFill>
                  <a:srgbClr val="231F20"/>
                </a:solidFill>
                <a:ea typeface="Arial" panose="020B0604020202020204" pitchFamily="34" charset="0"/>
                <a:cs typeface="Times New Roman" panose="02020603050405020304" pitchFamily="18" charset="0"/>
              </a:rPr>
              <a:t>t</a:t>
            </a:r>
            <a:r>
              <a:rPr lang="en-US" spc="-15" dirty="0">
                <a:solidFill>
                  <a:srgbClr val="231F20"/>
                </a:solidFill>
                <a:ea typeface="Arial" panose="020B0604020202020204" pitchFamily="34" charset="0"/>
                <a:cs typeface="Times New Roman" panose="02020603050405020304" pitchFamily="18" charset="0"/>
              </a:rPr>
              <a:t>a</a:t>
            </a:r>
            <a:r>
              <a:rPr lang="en-US" spc="-10" dirty="0">
                <a:solidFill>
                  <a:srgbClr val="231F20"/>
                </a:solidFill>
                <a:ea typeface="Arial" panose="020B0604020202020204" pitchFamily="34" charset="0"/>
                <a:cs typeface="Times New Roman" panose="02020603050405020304" pitchFamily="18" charset="0"/>
              </a:rPr>
              <a:t>g</a:t>
            </a:r>
            <a:r>
              <a:rPr lang="en-US" dirty="0">
                <a:solidFill>
                  <a:srgbClr val="231F20"/>
                </a:solidFill>
                <a:ea typeface="Arial" panose="020B0604020202020204" pitchFamily="34" charset="0"/>
                <a:cs typeface="Times New Roman" panose="02020603050405020304" pitchFamily="18" charset="0"/>
              </a:rPr>
              <a:t>e</a:t>
            </a:r>
            <a:r>
              <a:rPr lang="en-US" spc="-9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f</a:t>
            </a:r>
            <a:r>
              <a:rPr lang="en-US" spc="-95"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Ju</a:t>
            </a:r>
            <a:r>
              <a:rPr lang="en-US" spc="-20" dirty="0">
                <a:solidFill>
                  <a:srgbClr val="231F20"/>
                </a:solidFill>
                <a:ea typeface="Arial" panose="020B0604020202020204" pitchFamily="34" charset="0"/>
                <a:cs typeface="Times New Roman" panose="02020603050405020304" pitchFamily="18" charset="0"/>
              </a:rPr>
              <a:t>d</a:t>
            </a:r>
            <a:r>
              <a:rPr lang="en-US" spc="-15" dirty="0">
                <a:solidFill>
                  <a:srgbClr val="231F20"/>
                </a:solidFill>
                <a:ea typeface="Arial" panose="020B0604020202020204" pitchFamily="34" charset="0"/>
                <a:cs typeface="Times New Roman" panose="02020603050405020304" pitchFamily="18" charset="0"/>
              </a:rPr>
              <a:t>a</a:t>
            </a:r>
            <a:r>
              <a:rPr lang="en-US" spc="-20"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m</a:t>
            </a:r>
            <a:r>
              <a:rPr lang="en-US" spc="-9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s</a:t>
            </a:r>
            <a:r>
              <a:rPr lang="en-US" spc="-15" dirty="0">
                <a:solidFill>
                  <a:srgbClr val="231F20"/>
                </a:solidFill>
                <a:ea typeface="Arial" panose="020B0604020202020204" pitchFamily="34" charset="0"/>
                <a:cs typeface="Times New Roman" panose="02020603050405020304" pitchFamily="18" charset="0"/>
              </a:rPr>
              <a:t>t</a:t>
            </a:r>
            <a:r>
              <a:rPr lang="en-US" spc="5" dirty="0">
                <a:solidFill>
                  <a:srgbClr val="231F20"/>
                </a:solidFill>
                <a:ea typeface="Arial" panose="020B0604020202020204" pitchFamily="34" charset="0"/>
                <a:cs typeface="Times New Roman" panose="02020603050405020304" pitchFamily="18" charset="0"/>
              </a:rPr>
              <a:t>r</a:t>
            </a:r>
            <a:r>
              <a:rPr lang="en-US" spc="-15" dirty="0">
                <a:solidFill>
                  <a:srgbClr val="231F20"/>
                </a:solidFill>
                <a:ea typeface="Arial" panose="020B0604020202020204" pitchFamily="34" charset="0"/>
                <a:cs typeface="Times New Roman" panose="02020603050405020304" pitchFamily="18" charset="0"/>
              </a:rPr>
              <a:t>iv</a:t>
            </a:r>
            <a:r>
              <a:rPr lang="en-US" spc="-10" dirty="0">
                <a:solidFill>
                  <a:srgbClr val="231F20"/>
                </a:solidFill>
                <a:ea typeface="Arial" panose="020B0604020202020204" pitchFamily="34" charset="0"/>
                <a:cs typeface="Times New Roman" panose="02020603050405020304" pitchFamily="18" charset="0"/>
              </a:rPr>
              <a:t>i</a:t>
            </a:r>
            <a:r>
              <a:rPr lang="en-US" spc="-15"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a:t>
            </a:r>
            <a:r>
              <a:rPr lang="en-US" spc="-95" dirty="0">
                <a:solidFill>
                  <a:srgbClr val="231F20"/>
                </a:solidFill>
                <a:ea typeface="Arial" panose="020B0604020202020204" pitchFamily="34" charset="0"/>
                <a:cs typeface="Times New Roman" panose="02020603050405020304" pitchFamily="18" charset="0"/>
              </a:rPr>
              <a:t> </a:t>
            </a:r>
            <a:r>
              <a:rPr lang="en-US" spc="-20"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o </a:t>
            </a:r>
            <a:r>
              <a:rPr lang="en-US" spc="-10" dirty="0">
                <a:solidFill>
                  <a:srgbClr val="231F20"/>
                </a:solidFill>
                <a:ea typeface="Arial" panose="020B0604020202020204" pitchFamily="34" charset="0"/>
                <a:cs typeface="Times New Roman" panose="02020603050405020304" pitchFamily="18" charset="0"/>
              </a:rPr>
              <a:t>f</a:t>
            </a:r>
            <a:r>
              <a:rPr lang="en-US" spc="-5" dirty="0">
                <a:solidFill>
                  <a:srgbClr val="231F20"/>
                </a:solidFill>
                <a:ea typeface="Arial" panose="020B0604020202020204" pitchFamily="34" charset="0"/>
                <a:cs typeface="Times New Roman" panose="02020603050405020304" pitchFamily="18" charset="0"/>
              </a:rPr>
              <a:t>ee</a:t>
            </a:r>
            <a:r>
              <a:rPr lang="en-US" dirty="0">
                <a:solidFill>
                  <a:srgbClr val="231F20"/>
                </a:solidFill>
                <a:ea typeface="Arial" panose="020B0604020202020204" pitchFamily="34" charset="0"/>
                <a:cs typeface="Times New Roman" panose="02020603050405020304" pitchFamily="18" charset="0"/>
              </a:rPr>
              <a:t>l</a:t>
            </a:r>
            <a:r>
              <a:rPr lang="en-US" spc="-25"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t</a:t>
            </a:r>
            <a:r>
              <a:rPr lang="en-US" spc="-5" dirty="0">
                <a:solidFill>
                  <a:srgbClr val="231F20"/>
                </a:solidFill>
                <a:ea typeface="Arial" panose="020B0604020202020204" pitchFamily="34" charset="0"/>
                <a:cs typeface="Times New Roman" panose="02020603050405020304" pitchFamily="18" charset="0"/>
              </a:rPr>
              <a:t>h</a:t>
            </a:r>
            <a:r>
              <a:rPr lang="en-US" dirty="0">
                <a:solidFill>
                  <a:srgbClr val="231F20"/>
                </a:solidFill>
                <a:ea typeface="Arial" panose="020B0604020202020204" pitchFamily="34" charset="0"/>
                <a:cs typeface="Times New Roman" panose="02020603050405020304" pitchFamily="18" charset="0"/>
              </a:rPr>
              <a:t>e</a:t>
            </a:r>
            <a:r>
              <a:rPr lang="en-US" spc="-25" dirty="0">
                <a:solidFill>
                  <a:srgbClr val="231F20"/>
                </a:solidFill>
                <a:ea typeface="Arial" panose="020B0604020202020204" pitchFamily="34" charset="0"/>
                <a:cs typeface="Times New Roman" panose="02020603050405020304" pitchFamily="18" charset="0"/>
              </a:rPr>
              <a:t> </a:t>
            </a:r>
            <a:r>
              <a:rPr lang="en-US" dirty="0">
                <a:solidFill>
                  <a:srgbClr val="231F20"/>
                </a:solidFill>
                <a:ea typeface="Arial" panose="020B0604020202020204" pitchFamily="34" charset="0"/>
                <a:cs typeface="Times New Roman" panose="02020603050405020304" pitchFamily="18" charset="0"/>
              </a:rPr>
              <a:t>b</a:t>
            </a:r>
            <a:r>
              <a:rPr lang="en-US" spc="-10" dirty="0">
                <a:solidFill>
                  <a:srgbClr val="231F20"/>
                </a:solidFill>
                <a:ea typeface="Arial" panose="020B0604020202020204" pitchFamily="34" charset="0"/>
                <a:cs typeface="Times New Roman" panose="02020603050405020304" pitchFamily="18" charset="0"/>
              </a:rPr>
              <a:t>ea</a:t>
            </a:r>
            <a:r>
              <a:rPr lang="en-US" dirty="0">
                <a:solidFill>
                  <a:srgbClr val="231F20"/>
                </a:solidFill>
                <a:ea typeface="Arial" panose="020B0604020202020204" pitchFamily="34" charset="0"/>
                <a:cs typeface="Times New Roman" panose="02020603050405020304" pitchFamily="18" charset="0"/>
              </a:rPr>
              <a:t>u</a:t>
            </a:r>
            <a:r>
              <a:rPr lang="en-US" spc="10"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y</a:t>
            </a:r>
            <a:r>
              <a:rPr lang="en-US" spc="-2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an</a:t>
            </a:r>
            <a:r>
              <a:rPr lang="en-US" dirty="0">
                <a:solidFill>
                  <a:srgbClr val="231F20"/>
                </a:solidFill>
                <a:ea typeface="Arial" panose="020B0604020202020204" pitchFamily="34" charset="0"/>
                <a:cs typeface="Times New Roman" panose="02020603050405020304" pitchFamily="18" charset="0"/>
              </a:rPr>
              <a:t>d</a:t>
            </a:r>
            <a:r>
              <a:rPr lang="en-US" spc="-2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f</a:t>
            </a:r>
            <a:r>
              <a:rPr lang="en-US" dirty="0">
                <a:solidFill>
                  <a:srgbClr val="231F20"/>
                </a:solidFill>
                <a:ea typeface="Arial" panose="020B0604020202020204" pitchFamily="34" charset="0"/>
                <a:cs typeface="Times New Roman" panose="02020603050405020304" pitchFamily="18" charset="0"/>
              </a:rPr>
              <a:t>u</a:t>
            </a:r>
            <a:r>
              <a:rPr lang="en-US" spc="5" dirty="0">
                <a:solidFill>
                  <a:srgbClr val="231F20"/>
                </a:solidFill>
                <a:ea typeface="Arial" panose="020B0604020202020204" pitchFamily="34" charset="0"/>
                <a:cs typeface="Times New Roman" panose="02020603050405020304" pitchFamily="18" charset="0"/>
              </a:rPr>
              <a:t>l</a:t>
            </a:r>
            <a:r>
              <a:rPr lang="en-US" dirty="0">
                <a:solidFill>
                  <a:srgbClr val="231F20"/>
                </a:solidFill>
                <a:ea typeface="Arial" panose="020B0604020202020204" pitchFamily="34" charset="0"/>
                <a:cs typeface="Times New Roman" panose="02020603050405020304" pitchFamily="18" charset="0"/>
              </a:rPr>
              <a:t>f</a:t>
            </a:r>
            <a:r>
              <a:rPr lang="en-US" spc="10"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llm</a:t>
            </a:r>
            <a:r>
              <a:rPr lang="en-US" spc="-1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t</a:t>
            </a:r>
            <a:r>
              <a:rPr lang="en-US" spc="-25"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th</a:t>
            </a:r>
            <a:r>
              <a:rPr lang="en-US" spc="-5"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t</a:t>
            </a:r>
            <a:r>
              <a:rPr lang="en-US" spc="-25"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om</a:t>
            </a:r>
            <a:r>
              <a:rPr lang="en-US" spc="-15"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s</a:t>
            </a:r>
            <a:r>
              <a:rPr lang="en-US" spc="-2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f</a:t>
            </a:r>
            <a:r>
              <a:rPr lang="en-US" spc="5"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om s</a:t>
            </a:r>
            <a:r>
              <a:rPr lang="en-US" spc="-5" dirty="0">
                <a:solidFill>
                  <a:srgbClr val="231F20"/>
                </a:solidFill>
                <a:ea typeface="Arial" panose="020B0604020202020204" pitchFamily="34" charset="0"/>
                <a:cs typeface="Times New Roman" panose="02020603050405020304" pitchFamily="18" charset="0"/>
              </a:rPr>
              <a:t>e</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 </a:t>
            </a:r>
            <a:r>
              <a:rPr lang="en-US" spc="-10" dirty="0">
                <a:solidFill>
                  <a:srgbClr val="231F20"/>
                </a:solidFill>
                <a:ea typeface="Arial" panose="020B0604020202020204" pitchFamily="34" charset="0"/>
                <a:cs typeface="Times New Roman" panose="02020603050405020304" pitchFamily="18" charset="0"/>
              </a:rPr>
              <a:t>t</a:t>
            </a:r>
            <a:r>
              <a:rPr lang="en-US" spc="-5" dirty="0">
                <a:solidFill>
                  <a:srgbClr val="231F20"/>
                </a:solidFill>
                <a:ea typeface="Arial" panose="020B0604020202020204" pitchFamily="34" charset="0"/>
                <a:cs typeface="Times New Roman" panose="02020603050405020304" pitchFamily="18" charset="0"/>
              </a:rPr>
              <a:t>h</a:t>
            </a:r>
            <a:r>
              <a:rPr lang="en-US" dirty="0">
                <a:solidFill>
                  <a:srgbClr val="231F20"/>
                </a:solidFill>
                <a:ea typeface="Arial" panose="020B0604020202020204" pitchFamily="34" charset="0"/>
                <a:cs typeface="Times New Roman" panose="02020603050405020304" pitchFamily="18" charset="0"/>
              </a:rPr>
              <a:t>e </a:t>
            </a:r>
            <a:r>
              <a:rPr lang="en-US" spc="-15" dirty="0">
                <a:solidFill>
                  <a:srgbClr val="231F20"/>
                </a:solidFill>
                <a:ea typeface="Arial" panose="020B0604020202020204" pitchFamily="34" charset="0"/>
                <a:cs typeface="Times New Roman" panose="02020603050405020304" pitchFamily="18" charset="0"/>
              </a:rPr>
              <a:t>w</a:t>
            </a:r>
            <a:r>
              <a:rPr lang="en-US" dirty="0">
                <a:solidFill>
                  <a:srgbClr val="231F20"/>
                </a:solidFill>
                <a:ea typeface="Arial" panose="020B0604020202020204" pitchFamily="34" charset="0"/>
                <a:cs typeface="Times New Roman" panose="02020603050405020304" pitchFamily="18" charset="0"/>
              </a:rPr>
              <a:t>o</a:t>
            </a:r>
            <a:r>
              <a:rPr lang="en-US" spc="1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l</a:t>
            </a:r>
            <a:r>
              <a:rPr lang="en-US" dirty="0">
                <a:solidFill>
                  <a:srgbClr val="231F20"/>
                </a:solidFill>
                <a:ea typeface="Arial" panose="020B0604020202020204" pitchFamily="34" charset="0"/>
                <a:cs typeface="Times New Roman" panose="02020603050405020304" pitchFamily="18" charset="0"/>
              </a:rPr>
              <a:t>d </a:t>
            </a:r>
            <a:r>
              <a:rPr lang="en-US" spc="-10" dirty="0">
                <a:solidFill>
                  <a:srgbClr val="231F20"/>
                </a:solidFill>
                <a:ea typeface="Arial" panose="020B0604020202020204" pitchFamily="34" charset="0"/>
                <a:cs typeface="Times New Roman" panose="02020603050405020304" pitchFamily="18" charset="0"/>
              </a:rPr>
              <a:t>t</a:t>
            </a:r>
            <a:r>
              <a:rPr lang="en-US" spc="-5" dirty="0">
                <a:solidFill>
                  <a:srgbClr val="231F20"/>
                </a:solidFill>
                <a:ea typeface="Arial" panose="020B0604020202020204" pitchFamily="34" charset="0"/>
                <a:cs typeface="Times New Roman" panose="02020603050405020304" pitchFamily="18" charset="0"/>
              </a:rPr>
              <a:t>h</a:t>
            </a:r>
            <a:r>
              <a:rPr lang="en-US" spc="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ugh </a:t>
            </a:r>
            <a:r>
              <a:rPr lang="en-US" spc="5" dirty="0">
                <a:solidFill>
                  <a:srgbClr val="231F20"/>
                </a:solidFill>
                <a:ea typeface="Arial" panose="020B0604020202020204" pitchFamily="34" charset="0"/>
                <a:cs typeface="Times New Roman" panose="02020603050405020304" pitchFamily="18" charset="0"/>
              </a:rPr>
              <a:t>J</a:t>
            </a:r>
            <a:r>
              <a:rPr lang="en-US" spc="-15"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w</a:t>
            </a:r>
            <a:r>
              <a:rPr lang="en-US" spc="-10"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h </a:t>
            </a:r>
            <a:r>
              <a:rPr lang="en-US" spc="-35" dirty="0">
                <a:solidFill>
                  <a:srgbClr val="231F20"/>
                </a:solidFill>
                <a:ea typeface="Arial" panose="020B0604020202020204" pitchFamily="34" charset="0"/>
                <a:cs typeface="Times New Roman" panose="02020603050405020304" pitchFamily="18" charset="0"/>
              </a:rPr>
              <a:t>e</a:t>
            </a:r>
            <a:r>
              <a:rPr lang="en-US" spc="-20" dirty="0">
                <a:solidFill>
                  <a:srgbClr val="231F20"/>
                </a:solidFill>
                <a:ea typeface="Arial" panose="020B0604020202020204" pitchFamily="34" charset="0"/>
                <a:cs typeface="Times New Roman" panose="02020603050405020304" pitchFamily="18" charset="0"/>
              </a:rPr>
              <a:t>y</a:t>
            </a:r>
            <a:r>
              <a:rPr lang="en-US" spc="-15"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a:t>
            </a:r>
            <a:endParaRPr lang="en-US" sz="1600" dirty="0">
              <a:ea typeface="Calibri" panose="020F0502020204030204" pitchFamily="34" charset="0"/>
              <a:cs typeface="Times New Roman" panose="02020603050405020304" pitchFamily="18" charset="0"/>
            </a:endParaRPr>
          </a:p>
          <a:p>
            <a:pPr marL="73025" marR="34925" algn="just">
              <a:lnSpc>
                <a:spcPct val="104000"/>
              </a:lnSpc>
              <a:spcBef>
                <a:spcPts val="450"/>
              </a:spcBef>
              <a:spcAft>
                <a:spcPts val="0"/>
              </a:spcAft>
            </a:pPr>
            <a:r>
              <a:rPr lang="en-US" spc="5"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o</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a:t>
            </a:r>
            <a:r>
              <a:rPr lang="en-US" spc="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egat</a:t>
            </a:r>
            <a:r>
              <a:rPr lang="en-US" dirty="0">
                <a:solidFill>
                  <a:srgbClr val="231F20"/>
                </a:solidFill>
                <a:ea typeface="Arial" panose="020B0604020202020204" pitchFamily="34" charset="0"/>
                <a:cs typeface="Times New Roman" panose="02020603050405020304" pitchFamily="18" charset="0"/>
              </a:rPr>
              <a:t>ion</a:t>
            </a:r>
            <a:r>
              <a:rPr lang="en-US" spc="-65" dirty="0">
                <a:solidFill>
                  <a:srgbClr val="231F20"/>
                </a:solidFill>
                <a:ea typeface="Arial" panose="020B0604020202020204" pitchFamily="34" charset="0"/>
                <a:cs typeface="Times New Roman" panose="02020603050405020304" pitchFamily="18" charset="0"/>
              </a:rPr>
              <a:t> </a:t>
            </a:r>
            <a:r>
              <a:rPr lang="en-US" dirty="0">
                <a:solidFill>
                  <a:srgbClr val="231F20"/>
                </a:solidFill>
                <a:ea typeface="Arial" panose="020B0604020202020204" pitchFamily="34" charset="0"/>
                <a:cs typeface="Times New Roman" panose="02020603050405020304" pitchFamily="18" charset="0"/>
              </a:rPr>
              <a:t>B</a:t>
            </a:r>
            <a:r>
              <a:rPr lang="en-US" spc="-25" dirty="0">
                <a:solidFill>
                  <a:srgbClr val="231F20"/>
                </a:solidFill>
                <a:ea typeface="Arial" panose="020B0604020202020204" pitchFamily="34" charset="0"/>
                <a:cs typeface="Times New Roman" panose="02020603050405020304" pitchFamily="18" charset="0"/>
              </a:rPr>
              <a:t>’</a:t>
            </a:r>
            <a:r>
              <a:rPr lang="en-US" spc="-10" dirty="0">
                <a:solidFill>
                  <a:srgbClr val="231F20"/>
                </a:solidFill>
                <a:ea typeface="Arial" panose="020B0604020202020204" pitchFamily="34" charset="0"/>
                <a:cs typeface="Times New Roman" panose="02020603050405020304" pitchFamily="18" charset="0"/>
              </a:rPr>
              <a:t>n</a:t>
            </a:r>
            <a:r>
              <a:rPr lang="en-US" spc="-5"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i</a:t>
            </a:r>
            <a:r>
              <a:rPr lang="en-US" spc="-65"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Y</a:t>
            </a:r>
            <a:r>
              <a:rPr lang="en-US" spc="-10"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sr</a:t>
            </a:r>
            <a:r>
              <a:rPr lang="en-US" spc="-10" dirty="0">
                <a:solidFill>
                  <a:srgbClr val="231F20"/>
                </a:solidFill>
                <a:ea typeface="Arial" panose="020B0604020202020204" pitchFamily="34" charset="0"/>
                <a:cs typeface="Times New Roman" panose="02020603050405020304" pitchFamily="18" charset="0"/>
              </a:rPr>
              <a:t>a</a:t>
            </a:r>
            <a:r>
              <a:rPr lang="en-US" spc="-5"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l</a:t>
            </a:r>
            <a:r>
              <a:rPr lang="en-US" spc="-65"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s</a:t>
            </a:r>
            <a:r>
              <a:rPr lang="en-US" spc="-65" dirty="0">
                <a:solidFill>
                  <a:srgbClr val="231F20"/>
                </a:solidFill>
                <a:ea typeface="Arial" panose="020B0604020202020204" pitchFamily="34" charset="0"/>
                <a:cs typeface="Times New Roman" panose="02020603050405020304" pitchFamily="18" charset="0"/>
              </a:rPr>
              <a:t> </a:t>
            </a:r>
            <a:r>
              <a:rPr lang="en-US" dirty="0">
                <a:solidFill>
                  <a:srgbClr val="231F20"/>
                </a:solidFill>
                <a:ea typeface="Arial" panose="020B0604020202020204" pitchFamily="34" charset="0"/>
                <a:cs typeface="Times New Roman" panose="02020603050405020304" pitchFamily="18" charset="0"/>
              </a:rPr>
              <a:t>a</a:t>
            </a:r>
            <a:r>
              <a:rPr lang="en-US" spc="-65" dirty="0">
                <a:solidFill>
                  <a:srgbClr val="231F20"/>
                </a:solidFill>
                <a:ea typeface="Arial" panose="020B0604020202020204" pitchFamily="34" charset="0"/>
                <a:cs typeface="Times New Roman" panose="02020603050405020304" pitchFamily="18" charset="0"/>
              </a:rPr>
              <a:t> </a:t>
            </a:r>
            <a:r>
              <a:rPr lang="en-US" dirty="0">
                <a:solidFill>
                  <a:srgbClr val="231F20"/>
                </a:solidFill>
                <a:ea typeface="Arial" panose="020B0604020202020204" pitchFamily="34" charset="0"/>
                <a:cs typeface="Times New Roman" panose="02020603050405020304" pitchFamily="18" charset="0"/>
              </a:rPr>
              <a:t>p</a:t>
            </a:r>
            <a:r>
              <a:rPr lang="en-US" spc="-10" dirty="0">
                <a:solidFill>
                  <a:srgbClr val="231F20"/>
                </a:solidFill>
                <a:ea typeface="Arial" panose="020B0604020202020204" pitchFamily="34" charset="0"/>
                <a:cs typeface="Times New Roman" panose="02020603050405020304" pitchFamily="18" charset="0"/>
              </a:rPr>
              <a:t>la</a:t>
            </a:r>
            <a:r>
              <a:rPr lang="en-US" spc="5"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e</a:t>
            </a:r>
            <a:r>
              <a:rPr lang="en-US" spc="-6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f</a:t>
            </a:r>
            <a:r>
              <a:rPr lang="en-US" dirty="0">
                <a:solidFill>
                  <a:srgbClr val="231F20"/>
                </a:solidFill>
                <a:ea typeface="Arial" panose="020B0604020202020204" pitchFamily="34" charset="0"/>
                <a:cs typeface="Times New Roman" panose="02020603050405020304" pitchFamily="18" charset="0"/>
              </a:rPr>
              <a:t>or</a:t>
            </a:r>
            <a:r>
              <a:rPr lang="en-US" spc="-6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ad</a:t>
            </a:r>
            <a:r>
              <a:rPr lang="en-US" dirty="0">
                <a:solidFill>
                  <a:srgbClr val="231F20"/>
                </a:solidFill>
                <a:ea typeface="Arial" panose="020B0604020202020204" pitchFamily="34" charset="0"/>
                <a:cs typeface="Times New Roman" panose="02020603050405020304" pitchFamily="18" charset="0"/>
              </a:rPr>
              <a:t>ul</a:t>
            </a:r>
            <a:r>
              <a:rPr lang="en-US" spc="-15"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s </a:t>
            </a:r>
            <a:r>
              <a:rPr lang="en-US" spc="-5" dirty="0">
                <a:solidFill>
                  <a:srgbClr val="231F20"/>
                </a:solidFill>
                <a:ea typeface="Arial" panose="020B0604020202020204" pitchFamily="34" charset="0"/>
                <a:cs typeface="Times New Roman" panose="02020603050405020304" pitchFamily="18" charset="0"/>
              </a:rPr>
              <a:t>a</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d </a:t>
            </a:r>
            <a:r>
              <a:rPr lang="en-US" spc="5" dirty="0">
                <a:solidFill>
                  <a:srgbClr val="231F20"/>
                </a:solidFill>
                <a:ea typeface="Arial" panose="020B0604020202020204" pitchFamily="34" charset="0"/>
                <a:cs typeface="Times New Roman" panose="02020603050405020304" pitchFamily="18" charset="0"/>
              </a:rPr>
              <a:t>c</a:t>
            </a:r>
            <a:r>
              <a:rPr lang="en-US" spc="-5" dirty="0">
                <a:solidFill>
                  <a:srgbClr val="231F20"/>
                </a:solidFill>
                <a:ea typeface="Arial" panose="020B0604020202020204" pitchFamily="34" charset="0"/>
                <a:cs typeface="Times New Roman" panose="02020603050405020304" pitchFamily="18" charset="0"/>
              </a:rPr>
              <a:t>h</a:t>
            </a:r>
            <a:r>
              <a:rPr lang="en-US" spc="5"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ld</a:t>
            </a:r>
            <a:r>
              <a:rPr lang="en-US" spc="5" dirty="0">
                <a:solidFill>
                  <a:srgbClr val="231F20"/>
                </a:solidFill>
                <a:ea typeface="Arial" panose="020B0604020202020204" pitchFamily="34" charset="0"/>
                <a:cs typeface="Times New Roman" panose="02020603050405020304" pitchFamily="18" charset="0"/>
              </a:rPr>
              <a:t>r</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n </a:t>
            </a:r>
            <a:r>
              <a:rPr lang="en-US" spc="-10"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o j</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u</a:t>
            </a:r>
            <a:r>
              <a:rPr lang="en-US" spc="10"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n</a:t>
            </a:r>
            <a:r>
              <a:rPr lang="en-US" spc="-35"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y </a:t>
            </a:r>
            <a:r>
              <a:rPr lang="en-US" spc="-5" dirty="0">
                <a:solidFill>
                  <a:srgbClr val="231F20"/>
                </a:solidFill>
                <a:ea typeface="Arial" panose="020B0604020202020204" pitchFamily="34" charset="0"/>
                <a:cs typeface="Times New Roman" panose="02020603050405020304" pitchFamily="18" charset="0"/>
              </a:rPr>
              <a:t>a</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d </a:t>
            </a:r>
            <a:r>
              <a:rPr lang="en-US" spc="5" dirty="0">
                <a:solidFill>
                  <a:srgbClr val="231F20"/>
                </a:solidFill>
                <a:ea typeface="Arial" panose="020B0604020202020204" pitchFamily="34" charset="0"/>
                <a:cs typeface="Times New Roman" panose="02020603050405020304" pitchFamily="18" charset="0"/>
              </a:rPr>
              <a:t>s</a:t>
            </a:r>
            <a:r>
              <a:rPr lang="en-US" spc="-10" dirty="0">
                <a:solidFill>
                  <a:srgbClr val="231F20"/>
                </a:solidFill>
                <a:ea typeface="Arial" panose="020B0604020202020204" pitchFamily="34" charset="0"/>
                <a:cs typeface="Times New Roman" panose="02020603050405020304" pitchFamily="18" charset="0"/>
              </a:rPr>
              <a:t>h</a:t>
            </a:r>
            <a:r>
              <a:rPr lang="en-US" spc="-5" dirty="0">
                <a:solidFill>
                  <a:srgbClr val="231F20"/>
                </a:solidFill>
                <a:ea typeface="Arial" panose="020B0604020202020204" pitchFamily="34" charset="0"/>
                <a:cs typeface="Times New Roman" panose="02020603050405020304" pitchFamily="18" charset="0"/>
              </a:rPr>
              <a:t>a</a:t>
            </a:r>
            <a:r>
              <a:rPr lang="en-US" spc="5"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e a </a:t>
            </a:r>
            <a:r>
              <a:rPr lang="en-US" spc="10"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o</a:t>
            </a:r>
            <a:r>
              <a:rPr lang="en-US" spc="-5" dirty="0">
                <a:solidFill>
                  <a:srgbClr val="231F20"/>
                </a:solidFill>
                <a:ea typeface="Arial" panose="020B0604020202020204" pitchFamily="34" charset="0"/>
                <a:cs typeface="Times New Roman" panose="02020603050405020304" pitchFamily="18" charset="0"/>
              </a:rPr>
              <a:t>m</a:t>
            </a:r>
            <a:r>
              <a:rPr lang="en-US" dirty="0">
                <a:solidFill>
                  <a:srgbClr val="231F20"/>
                </a:solidFill>
                <a:ea typeface="Arial" panose="020B0604020202020204" pitchFamily="34" charset="0"/>
                <a:cs typeface="Times New Roman" panose="02020603050405020304" pitchFamily="18" charset="0"/>
              </a:rPr>
              <a:t>mon </a:t>
            </a:r>
            <a:r>
              <a:rPr lang="en-US" spc="-5" dirty="0">
                <a:solidFill>
                  <a:srgbClr val="231F20"/>
                </a:solidFill>
                <a:ea typeface="Arial" panose="020B0604020202020204" pitchFamily="34" charset="0"/>
                <a:cs typeface="Times New Roman" panose="02020603050405020304" pitchFamily="18" charset="0"/>
              </a:rPr>
              <a:t>v</a:t>
            </a:r>
            <a:r>
              <a:rPr lang="en-US" spc="-10"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ion </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f </a:t>
            </a:r>
            <a:r>
              <a:rPr lang="en-US" spc="-5" dirty="0">
                <a:solidFill>
                  <a:srgbClr val="231F20"/>
                </a:solidFill>
                <a:ea typeface="Arial" panose="020B0604020202020204" pitchFamily="34" charset="0"/>
                <a:cs typeface="Times New Roman" panose="02020603050405020304" pitchFamily="18" charset="0"/>
              </a:rPr>
              <a:t>b</a:t>
            </a:r>
            <a:r>
              <a:rPr lang="en-US" spc="10"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n</a:t>
            </a:r>
            <a:r>
              <a:rPr lang="en-US" spc="5" dirty="0">
                <a:solidFill>
                  <a:srgbClr val="231F20"/>
                </a:solidFill>
                <a:ea typeface="Arial" panose="020B0604020202020204" pitchFamily="34" charset="0"/>
                <a:cs typeface="Times New Roman" panose="02020603050405020304" pitchFamily="18" charset="0"/>
              </a:rPr>
              <a:t>g</a:t>
            </a:r>
            <a:r>
              <a:rPr lang="en-US"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 J</a:t>
            </a:r>
            <a:r>
              <a:rPr lang="en-US" spc="-5" dirty="0">
                <a:solidFill>
                  <a:srgbClr val="231F20"/>
                </a:solidFill>
                <a:ea typeface="Arial" panose="020B0604020202020204" pitchFamily="34" charset="0"/>
                <a:cs typeface="Times New Roman" panose="02020603050405020304" pitchFamily="18" charset="0"/>
              </a:rPr>
              <a:t>u</a:t>
            </a:r>
            <a:r>
              <a:rPr lang="en-US" spc="-10" dirty="0">
                <a:solidFill>
                  <a:srgbClr val="231F20"/>
                </a:solidFill>
                <a:ea typeface="Arial" panose="020B0604020202020204" pitchFamily="34" charset="0"/>
                <a:cs typeface="Times New Roman" panose="02020603050405020304" pitchFamily="18" charset="0"/>
              </a:rPr>
              <a:t>d</a:t>
            </a:r>
            <a:r>
              <a:rPr lang="en-US" spc="-5" dirty="0">
                <a:solidFill>
                  <a:srgbClr val="231F20"/>
                </a:solidFill>
                <a:ea typeface="Arial" panose="020B0604020202020204" pitchFamily="34" charset="0"/>
                <a:cs typeface="Times New Roman" panose="02020603050405020304" pitchFamily="18" charset="0"/>
              </a:rPr>
              <a:t>a</a:t>
            </a:r>
            <a:r>
              <a:rPr lang="en-US" spc="-10"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m i</a:t>
            </a:r>
            <a:r>
              <a:rPr lang="en-US" spc="-5" dirty="0">
                <a:solidFill>
                  <a:srgbClr val="231F20"/>
                </a:solidFill>
                <a:ea typeface="Arial" panose="020B0604020202020204" pitchFamily="34" charset="0"/>
                <a:cs typeface="Times New Roman" panose="02020603050405020304" pitchFamily="18" charset="0"/>
              </a:rPr>
              <a:t>n</a:t>
            </a:r>
            <a:r>
              <a:rPr lang="en-US" spc="-10"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o </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ur l</a:t>
            </a:r>
            <a:r>
              <a:rPr lang="en-US" spc="-5" dirty="0">
                <a:solidFill>
                  <a:srgbClr val="231F20"/>
                </a:solidFill>
                <a:ea typeface="Arial" panose="020B0604020202020204" pitchFamily="34" charset="0"/>
                <a:cs typeface="Times New Roman" panose="02020603050405020304" pitchFamily="18" charset="0"/>
              </a:rPr>
              <a:t>i</a:t>
            </a:r>
            <a:r>
              <a:rPr lang="en-US" spc="-20" dirty="0">
                <a:solidFill>
                  <a:srgbClr val="231F20"/>
                </a:solidFill>
                <a:ea typeface="Arial" panose="020B0604020202020204" pitchFamily="34" charset="0"/>
                <a:cs typeface="Times New Roman" panose="02020603050405020304" pitchFamily="18" charset="0"/>
              </a:rPr>
              <a:t>v</a:t>
            </a:r>
            <a:r>
              <a:rPr lang="en-US" spc="-15"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a:t>
            </a:r>
            <a:endParaRPr lang="en-US" sz="1600" dirty="0">
              <a:ea typeface="Calibri" panose="020F0502020204030204" pitchFamily="34" charset="0"/>
              <a:cs typeface="Times New Roman" panose="02020603050405020304" pitchFamily="18" charset="0"/>
            </a:endParaRPr>
          </a:p>
          <a:p>
            <a:pPr marL="73025" marR="34925" algn="just">
              <a:lnSpc>
                <a:spcPct val="104000"/>
              </a:lnSpc>
              <a:spcBef>
                <a:spcPts val="450"/>
              </a:spcBef>
              <a:spcAft>
                <a:spcPts val="0"/>
              </a:spcAft>
            </a:pPr>
            <a:r>
              <a:rPr lang="en-US" dirty="0">
                <a:solidFill>
                  <a:srgbClr val="231F20"/>
                </a:solidFill>
                <a:ea typeface="Arial" panose="020B0604020202020204" pitchFamily="34" charset="0"/>
                <a:cs typeface="Times New Roman" panose="02020603050405020304" pitchFamily="18" charset="0"/>
              </a:rPr>
              <a:t>A</a:t>
            </a:r>
            <a:r>
              <a:rPr lang="en-US" spc="190" dirty="0">
                <a:solidFill>
                  <a:srgbClr val="231F20"/>
                </a:solidFill>
                <a:ea typeface="Arial" panose="020B0604020202020204" pitchFamily="34" charset="0"/>
                <a:cs typeface="Times New Roman" panose="02020603050405020304" pitchFamily="18" charset="0"/>
              </a:rPr>
              <a:t> </a:t>
            </a:r>
            <a:r>
              <a:rPr lang="en-US" spc="20"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ew</a:t>
            </a:r>
            <a:r>
              <a:rPr lang="en-US" spc="10" dirty="0">
                <a:solidFill>
                  <a:srgbClr val="231F20"/>
                </a:solidFill>
                <a:ea typeface="Arial" panose="020B0604020202020204" pitchFamily="34" charset="0"/>
                <a:cs typeface="Times New Roman" panose="02020603050405020304" pitchFamily="18" charset="0"/>
              </a:rPr>
              <a:t>a</a:t>
            </a:r>
            <a:r>
              <a:rPr lang="en-US" spc="20" dirty="0">
                <a:solidFill>
                  <a:srgbClr val="231F20"/>
                </a:solidFill>
                <a:ea typeface="Arial" panose="020B0604020202020204" pitchFamily="34" charset="0"/>
                <a:cs typeface="Times New Roman" panose="02020603050405020304" pitchFamily="18" charset="0"/>
              </a:rPr>
              <a:t>r</a:t>
            </a:r>
            <a:r>
              <a:rPr lang="en-US" spc="15" dirty="0">
                <a:solidFill>
                  <a:srgbClr val="231F20"/>
                </a:solidFill>
                <a:ea typeface="Arial" panose="020B0604020202020204" pitchFamily="34" charset="0"/>
                <a:cs typeface="Times New Roman" panose="02020603050405020304" pitchFamily="18" charset="0"/>
              </a:rPr>
              <a:t>di</a:t>
            </a:r>
            <a:r>
              <a:rPr lang="en-US" spc="5"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a:t>
            </a:r>
            <a:r>
              <a:rPr lang="en-US" spc="190"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J</a:t>
            </a:r>
            <a:r>
              <a:rPr lang="en-US"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wi</a:t>
            </a:r>
            <a:r>
              <a:rPr lang="en-US" spc="20"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h</a:t>
            </a:r>
            <a:r>
              <a:rPr lang="en-US" spc="190" dirty="0">
                <a:solidFill>
                  <a:srgbClr val="231F20"/>
                </a:solidFill>
                <a:ea typeface="Arial" panose="020B0604020202020204" pitchFamily="34" charset="0"/>
                <a:cs typeface="Times New Roman" panose="02020603050405020304" pitchFamily="18" charset="0"/>
              </a:rPr>
              <a:t> </a:t>
            </a:r>
            <a:r>
              <a:rPr lang="en-US" spc="-2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x</a:t>
            </a:r>
            <a:r>
              <a:rPr lang="en-US" spc="10" dirty="0">
                <a:solidFill>
                  <a:srgbClr val="231F20"/>
                </a:solidFill>
                <a:ea typeface="Arial" panose="020B0604020202020204" pitchFamily="34" charset="0"/>
                <a:cs typeface="Times New Roman" panose="02020603050405020304" pitchFamily="18" charset="0"/>
              </a:rPr>
              <a:t>p</a:t>
            </a:r>
            <a:r>
              <a:rPr lang="en-US" spc="5" dirty="0">
                <a:solidFill>
                  <a:srgbClr val="231F20"/>
                </a:solidFill>
                <a:ea typeface="Arial" panose="020B0604020202020204" pitchFamily="34" charset="0"/>
                <a:cs typeface="Times New Roman" panose="02020603050405020304" pitchFamily="18" charset="0"/>
              </a:rPr>
              <a:t>e</a:t>
            </a:r>
            <a:r>
              <a:rPr lang="en-US" spc="25" dirty="0">
                <a:solidFill>
                  <a:srgbClr val="231F20"/>
                </a:solidFill>
                <a:ea typeface="Arial" panose="020B0604020202020204" pitchFamily="34" charset="0"/>
                <a:cs typeface="Times New Roman" panose="02020603050405020304" pitchFamily="18" charset="0"/>
              </a:rPr>
              <a:t>r</a:t>
            </a:r>
            <a:r>
              <a:rPr lang="en-US" spc="10"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en</a:t>
            </a:r>
            <a:r>
              <a:rPr lang="en-US" spc="20"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e</a:t>
            </a:r>
            <a:r>
              <a:rPr lang="en-US" spc="190"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f</a:t>
            </a:r>
            <a:r>
              <a:rPr lang="en-US" spc="1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r</a:t>
            </a:r>
            <a:r>
              <a:rPr lang="en-US" spc="190"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a</a:t>
            </a:r>
            <a:r>
              <a:rPr lang="en-US" spc="15" dirty="0">
                <a:solidFill>
                  <a:srgbClr val="231F20"/>
                </a:solidFill>
                <a:ea typeface="Arial" panose="020B0604020202020204" pitchFamily="34" charset="0"/>
                <a:cs typeface="Times New Roman" panose="02020603050405020304" pitchFamily="18" charset="0"/>
              </a:rPr>
              <a:t>l</a:t>
            </a:r>
            <a:r>
              <a:rPr lang="en-US" dirty="0">
                <a:solidFill>
                  <a:srgbClr val="231F20"/>
                </a:solidFill>
                <a:ea typeface="Arial" panose="020B0604020202020204" pitchFamily="34" charset="0"/>
                <a:cs typeface="Times New Roman" panose="02020603050405020304" pitchFamily="18" charset="0"/>
              </a:rPr>
              <a:t>l</a:t>
            </a:r>
            <a:r>
              <a:rPr lang="en-US" spc="190"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a</a:t>
            </a:r>
            <a:r>
              <a:rPr lang="en-US" spc="15" dirty="0">
                <a:solidFill>
                  <a:srgbClr val="231F20"/>
                </a:solidFill>
                <a:ea typeface="Arial" panose="020B0604020202020204" pitchFamily="34" charset="0"/>
                <a:cs typeface="Times New Roman" panose="02020603050405020304" pitchFamily="18" charset="0"/>
              </a:rPr>
              <a:t>g</a:t>
            </a:r>
            <a:r>
              <a:rPr lang="en-US" spc="-5"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s </a:t>
            </a:r>
            <a:r>
              <a:rPr lang="en-US" spc="10"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s </a:t>
            </a:r>
            <a:r>
              <a:rPr lang="en-US" spc="10" dirty="0">
                <a:solidFill>
                  <a:srgbClr val="231F20"/>
                </a:solidFill>
                <a:ea typeface="Arial" panose="020B0604020202020204" pitchFamily="34" charset="0"/>
                <a:cs typeface="Times New Roman" panose="02020603050405020304" pitchFamily="18" charset="0"/>
              </a:rPr>
              <a:t>th</a:t>
            </a:r>
            <a:r>
              <a:rPr lang="en-US" dirty="0">
                <a:solidFill>
                  <a:srgbClr val="231F20"/>
                </a:solidFill>
                <a:ea typeface="Arial" panose="020B0604020202020204" pitchFamily="34" charset="0"/>
                <a:cs typeface="Times New Roman" panose="02020603050405020304" pitchFamily="18" charset="0"/>
              </a:rPr>
              <a:t>e </a:t>
            </a:r>
            <a:r>
              <a:rPr lang="en-US" spc="25" dirty="0">
                <a:solidFill>
                  <a:srgbClr val="231F20"/>
                </a:solidFill>
                <a:ea typeface="Arial" panose="020B0604020202020204" pitchFamily="34" charset="0"/>
                <a:cs typeface="Times New Roman" panose="02020603050405020304" pitchFamily="18" charset="0"/>
              </a:rPr>
              <a:t>c</a:t>
            </a:r>
            <a:r>
              <a:rPr lang="en-US" spc="5" dirty="0">
                <a:solidFill>
                  <a:srgbClr val="231F20"/>
                </a:solidFill>
                <a:ea typeface="Arial" panose="020B0604020202020204" pitchFamily="34" charset="0"/>
                <a:cs typeface="Times New Roman" panose="02020603050405020304" pitchFamily="18" charset="0"/>
              </a:rPr>
              <a:t>e</a:t>
            </a:r>
            <a:r>
              <a:rPr lang="en-US" spc="10" dirty="0">
                <a:solidFill>
                  <a:srgbClr val="231F20"/>
                </a:solidFill>
                <a:ea typeface="Arial" panose="020B0604020202020204" pitchFamily="34" charset="0"/>
                <a:cs typeface="Times New Roman" panose="02020603050405020304" pitchFamily="18" charset="0"/>
              </a:rPr>
              <a:t>nt</a:t>
            </a:r>
            <a:r>
              <a:rPr lang="en-US" spc="20" dirty="0">
                <a:solidFill>
                  <a:srgbClr val="231F20"/>
                </a:solidFill>
                <a:ea typeface="Arial" panose="020B0604020202020204" pitchFamily="34" charset="0"/>
                <a:cs typeface="Times New Roman" panose="02020603050405020304" pitchFamily="18" charset="0"/>
              </a:rPr>
              <a:t>r</a:t>
            </a:r>
            <a:r>
              <a:rPr lang="en-US" spc="15"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l </a:t>
            </a:r>
            <a:r>
              <a:rPr lang="en-US" spc="10" dirty="0">
                <a:solidFill>
                  <a:srgbClr val="231F20"/>
                </a:solidFill>
                <a:ea typeface="Arial" panose="020B0604020202020204" pitchFamily="34" charset="0"/>
                <a:cs typeface="Times New Roman" panose="02020603050405020304" pitchFamily="18" charset="0"/>
              </a:rPr>
              <a:t>f</a:t>
            </a:r>
            <a:r>
              <a:rPr lang="en-US" spc="20" dirty="0">
                <a:solidFill>
                  <a:srgbClr val="231F20"/>
                </a:solidFill>
                <a:ea typeface="Arial" panose="020B0604020202020204" pitchFamily="34" charset="0"/>
                <a:cs typeface="Times New Roman" panose="02020603050405020304" pitchFamily="18" charset="0"/>
              </a:rPr>
              <a:t>o</a:t>
            </a:r>
            <a:r>
              <a:rPr lang="en-US" spc="15" dirty="0">
                <a:solidFill>
                  <a:srgbClr val="231F20"/>
                </a:solidFill>
                <a:ea typeface="Arial" panose="020B0604020202020204" pitchFamily="34" charset="0"/>
                <a:cs typeface="Times New Roman" panose="02020603050405020304" pitchFamily="18" charset="0"/>
              </a:rPr>
              <a:t>c</a:t>
            </a:r>
            <a:r>
              <a:rPr lang="en-US" spc="5" dirty="0">
                <a:solidFill>
                  <a:srgbClr val="231F20"/>
                </a:solidFill>
                <a:ea typeface="Arial" panose="020B0604020202020204" pitchFamily="34" charset="0"/>
                <a:cs typeface="Times New Roman" panose="02020603050405020304" pitchFamily="18" charset="0"/>
              </a:rPr>
              <a:t>u</a:t>
            </a:r>
            <a:r>
              <a:rPr lang="en-US" dirty="0">
                <a:solidFill>
                  <a:srgbClr val="231F20"/>
                </a:solidFill>
                <a:ea typeface="Arial" panose="020B0604020202020204" pitchFamily="34" charset="0"/>
                <a:cs typeface="Times New Roman" panose="02020603050405020304" pitchFamily="18" charset="0"/>
              </a:rPr>
              <a:t>s </a:t>
            </a:r>
            <a:r>
              <a:rPr lang="en-US" spc="10" dirty="0">
                <a:solidFill>
                  <a:srgbClr val="231F20"/>
                </a:solidFill>
                <a:ea typeface="Arial" panose="020B0604020202020204" pitchFamily="34" charset="0"/>
                <a:cs typeface="Times New Roman" panose="02020603050405020304" pitchFamily="18" charset="0"/>
              </a:rPr>
              <a:t>f</a:t>
            </a:r>
            <a:r>
              <a:rPr lang="en-US" spc="1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r </a:t>
            </a:r>
            <a:r>
              <a:rPr lang="en-US" spc="10" dirty="0">
                <a:solidFill>
                  <a:srgbClr val="231F20"/>
                </a:solidFill>
                <a:ea typeface="Arial" panose="020B0604020202020204" pitchFamily="34" charset="0"/>
                <a:cs typeface="Times New Roman" panose="02020603050405020304" pitchFamily="18" charset="0"/>
              </a:rPr>
              <a:t>o</a:t>
            </a:r>
            <a:r>
              <a:rPr lang="en-US" spc="15" dirty="0">
                <a:solidFill>
                  <a:srgbClr val="231F20"/>
                </a:solidFill>
                <a:ea typeface="Arial" panose="020B0604020202020204" pitchFamily="34" charset="0"/>
                <a:cs typeface="Times New Roman" panose="02020603050405020304" pitchFamily="18" charset="0"/>
              </a:rPr>
              <a:t>u</a:t>
            </a:r>
            <a:r>
              <a:rPr lang="en-US" dirty="0">
                <a:solidFill>
                  <a:srgbClr val="231F20"/>
                </a:solidFill>
                <a:ea typeface="Arial" panose="020B0604020202020204" pitchFamily="34" charset="0"/>
                <a:cs typeface="Times New Roman" panose="02020603050405020304" pitchFamily="18" charset="0"/>
              </a:rPr>
              <a:t>r </a:t>
            </a:r>
            <a:r>
              <a:rPr lang="en-US" spc="25" dirty="0">
                <a:solidFill>
                  <a:srgbClr val="231F20"/>
                </a:solidFill>
                <a:ea typeface="Arial" panose="020B0604020202020204" pitchFamily="34" charset="0"/>
                <a:cs typeface="Times New Roman" panose="02020603050405020304" pitchFamily="18" charset="0"/>
              </a:rPr>
              <a:t>c</a:t>
            </a:r>
            <a:r>
              <a:rPr lang="en-US" spc="15" dirty="0">
                <a:solidFill>
                  <a:srgbClr val="231F20"/>
                </a:solidFill>
                <a:ea typeface="Arial" panose="020B0604020202020204" pitchFamily="34" charset="0"/>
                <a:cs typeface="Times New Roman" panose="02020603050405020304" pitchFamily="18" charset="0"/>
              </a:rPr>
              <a:t>o</a:t>
            </a:r>
            <a:r>
              <a:rPr lang="en-US" spc="10" dirty="0">
                <a:solidFill>
                  <a:srgbClr val="231F20"/>
                </a:solidFill>
                <a:ea typeface="Arial" panose="020B0604020202020204" pitchFamily="34" charset="0"/>
                <a:cs typeface="Times New Roman" panose="02020603050405020304" pitchFamily="18" charset="0"/>
              </a:rPr>
              <a:t>n</a:t>
            </a:r>
            <a:r>
              <a:rPr lang="en-US" spc="20" dirty="0">
                <a:solidFill>
                  <a:srgbClr val="231F20"/>
                </a:solidFill>
                <a:ea typeface="Arial" panose="020B0604020202020204" pitchFamily="34" charset="0"/>
                <a:cs typeface="Times New Roman" panose="02020603050405020304" pitchFamily="18" charset="0"/>
              </a:rPr>
              <a:t>gr</a:t>
            </a:r>
            <a:r>
              <a:rPr lang="en-US" spc="15" dirty="0">
                <a:solidFill>
                  <a:srgbClr val="231F20"/>
                </a:solidFill>
                <a:ea typeface="Arial" panose="020B0604020202020204" pitchFamily="34" charset="0"/>
                <a:cs typeface="Times New Roman" panose="02020603050405020304" pitchFamily="18" charset="0"/>
              </a:rPr>
              <a:t>ega</a:t>
            </a:r>
            <a:r>
              <a:rPr lang="en-US" spc="10" dirty="0">
                <a:solidFill>
                  <a:srgbClr val="231F20"/>
                </a:solidFill>
                <a:ea typeface="Arial" panose="020B0604020202020204" pitchFamily="34" charset="0"/>
                <a:cs typeface="Times New Roman" panose="02020603050405020304" pitchFamily="18" charset="0"/>
              </a:rPr>
              <a:t>t</a:t>
            </a:r>
            <a:r>
              <a:rPr lang="en-US" spc="15" dirty="0">
                <a:solidFill>
                  <a:srgbClr val="231F20"/>
                </a:solidFill>
                <a:ea typeface="Arial" panose="020B0604020202020204" pitchFamily="34" charset="0"/>
                <a:cs typeface="Times New Roman" panose="02020603050405020304" pitchFamily="18" charset="0"/>
              </a:rPr>
              <a:t>io</a:t>
            </a:r>
            <a:r>
              <a:rPr lang="en-US" dirty="0">
                <a:solidFill>
                  <a:srgbClr val="231F20"/>
                </a:solidFill>
                <a:ea typeface="Arial" panose="020B0604020202020204" pitchFamily="34" charset="0"/>
                <a:cs typeface="Times New Roman" panose="02020603050405020304" pitchFamily="18" charset="0"/>
              </a:rPr>
              <a:t>n </a:t>
            </a:r>
            <a:r>
              <a:rPr lang="en-US" spc="15"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t </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ur </a:t>
            </a:r>
            <a:r>
              <a:rPr lang="en-US" spc="-15" dirty="0">
                <a:solidFill>
                  <a:srgbClr val="231F20"/>
                </a:solidFill>
                <a:ea typeface="Arial" panose="020B0604020202020204" pitchFamily="34" charset="0"/>
                <a:cs typeface="Times New Roman" panose="02020603050405020304" pitchFamily="18" charset="0"/>
              </a:rPr>
              <a:t>w</a:t>
            </a:r>
            <a:r>
              <a:rPr lang="en-US" spc="-5" dirty="0">
                <a:solidFill>
                  <a:srgbClr val="231F20"/>
                </a:solidFill>
                <a:ea typeface="Arial" panose="020B0604020202020204" pitchFamily="34" charset="0"/>
                <a:cs typeface="Times New Roman" panose="02020603050405020304" pitchFamily="18" charset="0"/>
              </a:rPr>
              <a:t>e</a:t>
            </a:r>
            <a:r>
              <a:rPr lang="en-US" spc="-1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k</a:t>
            </a:r>
            <a:r>
              <a:rPr lang="en-US" spc="-10" dirty="0">
                <a:solidFill>
                  <a:srgbClr val="231F20"/>
                </a:solidFill>
                <a:ea typeface="Arial" panose="020B0604020202020204" pitchFamily="34" charset="0"/>
                <a:cs typeface="Times New Roman" panose="02020603050405020304" pitchFamily="18" charset="0"/>
              </a:rPr>
              <a:t>l</a:t>
            </a:r>
            <a:r>
              <a:rPr lang="en-US" dirty="0">
                <a:solidFill>
                  <a:srgbClr val="231F20"/>
                </a:solidFill>
                <a:ea typeface="Arial" panose="020B0604020202020204" pitchFamily="34" charset="0"/>
                <a:cs typeface="Times New Roman" panose="02020603050405020304" pitchFamily="18" charset="0"/>
              </a:rPr>
              <a:t>y </a:t>
            </a:r>
            <a:r>
              <a:rPr lang="en-US" spc="-15" dirty="0">
                <a:solidFill>
                  <a:srgbClr val="231F20"/>
                </a:solidFill>
                <a:ea typeface="Arial" panose="020B0604020202020204" pitchFamily="34" charset="0"/>
                <a:cs typeface="Times New Roman" panose="02020603050405020304" pitchFamily="18" charset="0"/>
              </a:rPr>
              <a:t>F</a:t>
            </a:r>
            <a:r>
              <a:rPr lang="en-US" spc="10"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d</a:t>
            </a:r>
            <a:r>
              <a:rPr lang="en-US" spc="-30"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y </a:t>
            </a:r>
            <a:r>
              <a:rPr lang="en-US" spc="-5"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ig</a:t>
            </a:r>
            <a:r>
              <a:rPr lang="en-US" spc="-5" dirty="0">
                <a:solidFill>
                  <a:srgbClr val="231F20"/>
                </a:solidFill>
                <a:ea typeface="Arial" panose="020B0604020202020204" pitchFamily="34" charset="0"/>
                <a:cs typeface="Times New Roman" panose="02020603050405020304" pitchFamily="18" charset="0"/>
              </a:rPr>
              <a:t>h</a:t>
            </a:r>
            <a:r>
              <a:rPr lang="en-US" dirty="0">
                <a:solidFill>
                  <a:srgbClr val="231F20"/>
                </a:solidFill>
                <a:ea typeface="Arial" panose="020B0604020202020204" pitchFamily="34" charset="0"/>
                <a:cs typeface="Times New Roman" panose="02020603050405020304" pitchFamily="18" charset="0"/>
              </a:rPr>
              <a:t>t s</a:t>
            </a:r>
            <a:r>
              <a:rPr lang="en-US" spc="-10" dirty="0">
                <a:solidFill>
                  <a:srgbClr val="231F20"/>
                </a:solidFill>
                <a:ea typeface="Arial" panose="020B0604020202020204" pitchFamily="34" charset="0"/>
                <a:cs typeface="Times New Roman" panose="02020603050405020304" pitchFamily="18" charset="0"/>
              </a:rPr>
              <a:t>e</a:t>
            </a:r>
            <a:r>
              <a:rPr lang="en-US" spc="4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vi</a:t>
            </a:r>
            <a:r>
              <a:rPr lang="en-US" spc="5" dirty="0">
                <a:solidFill>
                  <a:srgbClr val="231F20"/>
                </a:solidFill>
                <a:ea typeface="Arial" panose="020B0604020202020204" pitchFamily="34" charset="0"/>
                <a:cs typeface="Times New Roman" panose="02020603050405020304" pitchFamily="18" charset="0"/>
              </a:rPr>
              <a:t>c</a:t>
            </a:r>
            <a:r>
              <a:rPr lang="en-US" spc="-15" dirty="0">
                <a:solidFill>
                  <a:srgbClr val="231F20"/>
                </a:solidFill>
                <a:ea typeface="Arial" panose="020B0604020202020204" pitchFamily="34" charset="0"/>
                <a:cs typeface="Times New Roman" panose="02020603050405020304" pitchFamily="18" charset="0"/>
              </a:rPr>
              <a:t>e</a:t>
            </a:r>
            <a:r>
              <a:rPr lang="en-US" spc="10"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ur </a:t>
            </a:r>
            <a:r>
              <a:rPr lang="en-US" spc="-5" dirty="0">
                <a:solidFill>
                  <a:srgbClr val="231F20"/>
                </a:solidFill>
                <a:ea typeface="Arial" panose="020B0604020202020204" pitchFamily="34" charset="0"/>
                <a:cs typeface="Times New Roman" panose="02020603050405020304" pitchFamily="18" charset="0"/>
              </a:rPr>
              <a:t>h</a:t>
            </a:r>
            <a:r>
              <a:rPr lang="en-US" dirty="0">
                <a:solidFill>
                  <a:srgbClr val="231F20"/>
                </a:solidFill>
                <a:ea typeface="Arial" panose="020B0604020202020204" pitchFamily="34" charset="0"/>
                <a:cs typeface="Times New Roman" panose="02020603050405020304" pitchFamily="18" charset="0"/>
              </a:rPr>
              <a:t>ol</a:t>
            </a:r>
            <a:r>
              <a:rPr lang="en-US" spc="-5"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d</a:t>
            </a:r>
            <a:r>
              <a:rPr lang="en-US" spc="-30"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y </a:t>
            </a:r>
            <a:r>
              <a:rPr lang="en-US" spc="5" dirty="0">
                <a:solidFill>
                  <a:srgbClr val="231F20"/>
                </a:solidFill>
                <a:ea typeface="Arial" panose="020B0604020202020204" pitchFamily="34" charset="0"/>
                <a:cs typeface="Times New Roman" panose="02020603050405020304" pitchFamily="18" charset="0"/>
              </a:rPr>
              <a:t>c</a:t>
            </a:r>
            <a:r>
              <a:rPr lang="en-US" spc="-1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l</a:t>
            </a:r>
            <a:r>
              <a:rPr lang="en-US" spc="-1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b</a:t>
            </a:r>
            <a:r>
              <a:rPr lang="en-US"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a</a:t>
            </a:r>
            <a:r>
              <a:rPr lang="en-US" spc="-10" dirty="0">
                <a:solidFill>
                  <a:srgbClr val="231F20"/>
                </a:solidFill>
                <a:ea typeface="Arial" panose="020B0604020202020204" pitchFamily="34" charset="0"/>
                <a:cs typeface="Times New Roman" panose="02020603050405020304" pitchFamily="18" charset="0"/>
              </a:rPr>
              <a:t>t</a:t>
            </a:r>
            <a:r>
              <a:rPr lang="en-US" spc="-5" dirty="0">
                <a:solidFill>
                  <a:srgbClr val="231F20"/>
                </a:solidFill>
                <a:ea typeface="Arial" panose="020B0604020202020204" pitchFamily="34" charset="0"/>
                <a:cs typeface="Times New Roman" panose="02020603050405020304" pitchFamily="18" charset="0"/>
              </a:rPr>
              <a:t>io</a:t>
            </a:r>
            <a:r>
              <a:rPr lang="en-US" spc="-20" dirty="0">
                <a:solidFill>
                  <a:srgbClr val="231F20"/>
                </a:solidFill>
                <a:ea typeface="Arial" panose="020B0604020202020204" pitchFamily="34" charset="0"/>
                <a:cs typeface="Times New Roman" panose="02020603050405020304" pitchFamily="18" charset="0"/>
              </a:rPr>
              <a:t>n</a:t>
            </a:r>
            <a:r>
              <a:rPr lang="en-US" spc="5"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a:t>
            </a:r>
            <a:r>
              <a:rPr lang="en-US" spc="-80"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an</a:t>
            </a:r>
            <a:r>
              <a:rPr lang="en-US" dirty="0">
                <a:solidFill>
                  <a:srgbClr val="231F20"/>
                </a:solidFill>
                <a:ea typeface="Arial" panose="020B0604020202020204" pitchFamily="34" charset="0"/>
                <a:cs typeface="Times New Roman" panose="02020603050405020304" pitchFamily="18" charset="0"/>
              </a:rPr>
              <a:t>d</a:t>
            </a:r>
            <a:r>
              <a:rPr lang="en-US" spc="-80"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o</a:t>
            </a:r>
            <a:r>
              <a:rPr lang="en-US" spc="-5" dirty="0">
                <a:solidFill>
                  <a:srgbClr val="231F20"/>
                </a:solidFill>
                <a:ea typeface="Arial" panose="020B0604020202020204" pitchFamily="34" charset="0"/>
                <a:cs typeface="Times New Roman" panose="02020603050405020304" pitchFamily="18" charset="0"/>
              </a:rPr>
              <a:t>u</a:t>
            </a:r>
            <a:r>
              <a:rPr lang="en-US" dirty="0">
                <a:solidFill>
                  <a:srgbClr val="231F20"/>
                </a:solidFill>
                <a:ea typeface="Arial" panose="020B0604020202020204" pitchFamily="34" charset="0"/>
                <a:cs typeface="Times New Roman" panose="02020603050405020304" pitchFamily="18" charset="0"/>
              </a:rPr>
              <a:t>r</a:t>
            </a:r>
            <a:r>
              <a:rPr lang="en-US" spc="-80"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p</a:t>
            </a:r>
            <a:r>
              <a:rPr lang="en-US" spc="5"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ogr</a:t>
            </a:r>
            <a:r>
              <a:rPr lang="en-US" spc="-10" dirty="0">
                <a:solidFill>
                  <a:srgbClr val="231F20"/>
                </a:solidFill>
                <a:ea typeface="Arial" panose="020B0604020202020204" pitchFamily="34" charset="0"/>
                <a:cs typeface="Times New Roman" panose="02020603050405020304" pitchFamily="18" charset="0"/>
              </a:rPr>
              <a:t>a</a:t>
            </a:r>
            <a:r>
              <a:rPr lang="en-US" spc="-15" dirty="0">
                <a:solidFill>
                  <a:srgbClr val="231F20"/>
                </a:solidFill>
                <a:ea typeface="Arial" panose="020B0604020202020204" pitchFamily="34" charset="0"/>
                <a:cs typeface="Times New Roman" panose="02020603050405020304" pitchFamily="18" charset="0"/>
              </a:rPr>
              <a:t>m</a:t>
            </a:r>
            <a:r>
              <a:rPr lang="en-US" dirty="0">
                <a:solidFill>
                  <a:srgbClr val="231F20"/>
                </a:solidFill>
                <a:ea typeface="Arial" panose="020B0604020202020204" pitchFamily="34" charset="0"/>
                <a:cs typeface="Times New Roman" panose="02020603050405020304" pitchFamily="18" charset="0"/>
              </a:rPr>
              <a:t>s</a:t>
            </a:r>
            <a:r>
              <a:rPr lang="en-US" spc="-80"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f</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r</a:t>
            </a:r>
            <a:r>
              <a:rPr lang="en-US" spc="-80"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o</a:t>
            </a:r>
            <a:r>
              <a:rPr lang="en-US" spc="-5" dirty="0">
                <a:solidFill>
                  <a:srgbClr val="231F20"/>
                </a:solidFill>
                <a:ea typeface="Arial" panose="020B0604020202020204" pitchFamily="34" charset="0"/>
                <a:cs typeface="Times New Roman" panose="02020603050405020304" pitchFamily="18" charset="0"/>
              </a:rPr>
              <a:t>u</a:t>
            </a:r>
            <a:r>
              <a:rPr lang="en-US" dirty="0">
                <a:solidFill>
                  <a:srgbClr val="231F20"/>
                </a:solidFill>
                <a:ea typeface="Arial" panose="020B0604020202020204" pitchFamily="34" charset="0"/>
                <a:cs typeface="Times New Roman" panose="02020603050405020304" pitchFamily="18" charset="0"/>
              </a:rPr>
              <a:t>r</a:t>
            </a:r>
            <a:r>
              <a:rPr lang="en-US" spc="-80"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c</a:t>
            </a:r>
            <a:r>
              <a:rPr lang="en-US" spc="-10" dirty="0">
                <a:solidFill>
                  <a:srgbClr val="231F20"/>
                </a:solidFill>
                <a:ea typeface="Arial" panose="020B0604020202020204" pitchFamily="34" charset="0"/>
                <a:cs typeface="Times New Roman" panose="02020603050405020304" pitchFamily="18" charset="0"/>
              </a:rPr>
              <a:t>h</a:t>
            </a:r>
            <a:r>
              <a:rPr lang="en-US"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ld</a:t>
            </a:r>
            <a:r>
              <a:rPr lang="en-US" dirty="0">
                <a:solidFill>
                  <a:srgbClr val="231F20"/>
                </a:solidFill>
                <a:ea typeface="Arial" panose="020B0604020202020204" pitchFamily="34" charset="0"/>
                <a:cs typeface="Times New Roman" panose="02020603050405020304" pitchFamily="18" charset="0"/>
              </a:rPr>
              <a:t>r</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n </a:t>
            </a:r>
            <a:r>
              <a:rPr lang="en-US" spc="-15" dirty="0">
                <a:solidFill>
                  <a:srgbClr val="231F20"/>
                </a:solidFill>
                <a:ea typeface="Arial" panose="020B0604020202020204" pitchFamily="34" charset="0"/>
                <a:cs typeface="Times New Roman" panose="02020603050405020304" pitchFamily="18" charset="0"/>
              </a:rPr>
              <a:t>an</a:t>
            </a:r>
            <a:r>
              <a:rPr lang="en-US" dirty="0">
                <a:solidFill>
                  <a:srgbClr val="231F20"/>
                </a:solidFill>
                <a:ea typeface="Arial" panose="020B0604020202020204" pitchFamily="34" charset="0"/>
                <a:cs typeface="Times New Roman" panose="02020603050405020304" pitchFamily="18" charset="0"/>
              </a:rPr>
              <a:t>d</a:t>
            </a:r>
            <a:r>
              <a:rPr lang="en-US" spc="-9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the</a:t>
            </a:r>
            <a:r>
              <a:rPr lang="en-US" spc="-10"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r</a:t>
            </a:r>
            <a:r>
              <a:rPr lang="en-US" spc="-9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fa</a:t>
            </a:r>
            <a:r>
              <a:rPr lang="en-US" spc="-10" dirty="0">
                <a:solidFill>
                  <a:srgbClr val="231F20"/>
                </a:solidFill>
                <a:ea typeface="Arial" panose="020B0604020202020204" pitchFamily="34" charset="0"/>
                <a:cs typeface="Times New Roman" panose="02020603050405020304" pitchFamily="18" charset="0"/>
              </a:rPr>
              <a:t>m</a:t>
            </a:r>
            <a:r>
              <a:rPr lang="en-US" spc="-5"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li</a:t>
            </a:r>
            <a:r>
              <a:rPr lang="en-US" spc="-25"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s</a:t>
            </a:r>
            <a:r>
              <a:rPr lang="en-US" spc="-9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f</a:t>
            </a:r>
            <a:r>
              <a:rPr lang="en-US" spc="-10"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r</a:t>
            </a:r>
            <a:r>
              <a:rPr lang="en-US" spc="-9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d</a:t>
            </a:r>
            <a:r>
              <a:rPr lang="en-US" spc="-35" dirty="0">
                <a:solidFill>
                  <a:srgbClr val="231F20"/>
                </a:solidFill>
                <a:ea typeface="Arial" panose="020B0604020202020204" pitchFamily="34" charset="0"/>
                <a:cs typeface="Times New Roman" panose="02020603050405020304" pitchFamily="18" charset="0"/>
              </a:rPr>
              <a:t>e</a:t>
            </a:r>
            <a:r>
              <a:rPr lang="en-US" spc="-30" dirty="0">
                <a:solidFill>
                  <a:srgbClr val="231F20"/>
                </a:solidFill>
                <a:ea typeface="Arial" panose="020B0604020202020204" pitchFamily="34" charset="0"/>
                <a:cs typeface="Times New Roman" panose="02020603050405020304" pitchFamily="18" charset="0"/>
              </a:rPr>
              <a:t>v</a:t>
            </a:r>
            <a:r>
              <a:rPr lang="en-US" spc="-15" dirty="0">
                <a:solidFill>
                  <a:srgbClr val="231F20"/>
                </a:solidFill>
                <a:ea typeface="Arial" panose="020B0604020202020204" pitchFamily="34" charset="0"/>
                <a:cs typeface="Times New Roman" panose="02020603050405020304" pitchFamily="18" charset="0"/>
              </a:rPr>
              <a:t>e</a:t>
            </a:r>
            <a:r>
              <a:rPr lang="en-US" spc="-10" dirty="0">
                <a:solidFill>
                  <a:srgbClr val="231F20"/>
                </a:solidFill>
                <a:ea typeface="Arial" panose="020B0604020202020204" pitchFamily="34" charset="0"/>
                <a:cs typeface="Times New Roman" panose="02020603050405020304" pitchFamily="18" charset="0"/>
              </a:rPr>
              <a:t>lopi</a:t>
            </a:r>
            <a:r>
              <a:rPr lang="en-US" spc="-15"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a:t>
            </a:r>
            <a:r>
              <a:rPr lang="en-US" spc="-9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J</a:t>
            </a:r>
            <a:r>
              <a:rPr lang="en-US" spc="-25" dirty="0">
                <a:solidFill>
                  <a:srgbClr val="231F20"/>
                </a:solidFill>
                <a:ea typeface="Arial" panose="020B0604020202020204" pitchFamily="34" charset="0"/>
                <a:cs typeface="Times New Roman" panose="02020603050405020304" pitchFamily="18" charset="0"/>
              </a:rPr>
              <a:t>e</a:t>
            </a:r>
            <a:r>
              <a:rPr lang="en-US" spc="-15" dirty="0">
                <a:solidFill>
                  <a:srgbClr val="231F20"/>
                </a:solidFill>
                <a:ea typeface="Arial" panose="020B0604020202020204" pitchFamily="34" charset="0"/>
                <a:cs typeface="Times New Roman" panose="02020603050405020304" pitchFamily="18" charset="0"/>
              </a:rPr>
              <a:t>w</a:t>
            </a:r>
            <a:r>
              <a:rPr lang="en-US" spc="-20"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h</a:t>
            </a:r>
            <a:r>
              <a:rPr lang="en-US" spc="-95"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I</a:t>
            </a:r>
            <a:r>
              <a:rPr lang="en-US" spc="-15" dirty="0">
                <a:solidFill>
                  <a:srgbClr val="231F20"/>
                </a:solidFill>
                <a:ea typeface="Arial" panose="020B0604020202020204" pitchFamily="34" charset="0"/>
                <a:cs typeface="Times New Roman" panose="02020603050405020304" pitchFamily="18" charset="0"/>
              </a:rPr>
              <a:t>d</a:t>
            </a:r>
            <a:r>
              <a:rPr lang="en-US" spc="-20" dirty="0">
                <a:solidFill>
                  <a:srgbClr val="231F20"/>
                </a:solidFill>
                <a:ea typeface="Arial" panose="020B0604020202020204" pitchFamily="34" charset="0"/>
                <a:cs typeface="Times New Roman" panose="02020603050405020304" pitchFamily="18" charset="0"/>
              </a:rPr>
              <a:t>e</a:t>
            </a:r>
            <a:r>
              <a:rPr lang="en-US" spc="-15" dirty="0">
                <a:solidFill>
                  <a:srgbClr val="231F20"/>
                </a:solidFill>
                <a:ea typeface="Arial" panose="020B0604020202020204" pitchFamily="34" charset="0"/>
                <a:cs typeface="Times New Roman" panose="02020603050405020304" pitchFamily="18" charset="0"/>
              </a:rPr>
              <a:t>nt</a:t>
            </a:r>
            <a:r>
              <a:rPr lang="en-US" spc="-5"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t</a:t>
            </a:r>
            <a:r>
              <a:rPr lang="en-US" spc="-70" dirty="0">
                <a:solidFill>
                  <a:srgbClr val="231F20"/>
                </a:solidFill>
                <a:ea typeface="Arial" panose="020B0604020202020204" pitchFamily="34" charset="0"/>
                <a:cs typeface="Times New Roman" panose="02020603050405020304" pitchFamily="18" charset="0"/>
              </a:rPr>
              <a:t>y</a:t>
            </a:r>
            <a:r>
              <a:rPr lang="en-US"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ur </a:t>
            </a:r>
            <a:r>
              <a:rPr lang="en-US" spc="-5" dirty="0">
                <a:solidFill>
                  <a:srgbClr val="231F20"/>
                </a:solidFill>
                <a:ea typeface="Arial" panose="020B0604020202020204" pitchFamily="34" charset="0"/>
                <a:cs typeface="Times New Roman" panose="02020603050405020304" pitchFamily="18" charset="0"/>
              </a:rPr>
              <a:t>Ad</a:t>
            </a:r>
            <a:r>
              <a:rPr lang="en-US" dirty="0">
                <a:solidFill>
                  <a:srgbClr val="231F20"/>
                </a:solidFill>
                <a:ea typeface="Arial" panose="020B0604020202020204" pitchFamily="34" charset="0"/>
                <a:cs typeface="Times New Roman" panose="02020603050405020304" pitchFamily="18" charset="0"/>
              </a:rPr>
              <a:t>ult </a:t>
            </a:r>
            <a:r>
              <a:rPr lang="en-US" spc="-1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du</a:t>
            </a:r>
            <a:r>
              <a:rPr lang="en-US" dirty="0">
                <a:solidFill>
                  <a:srgbClr val="231F20"/>
                </a:solidFill>
                <a:ea typeface="Arial" panose="020B0604020202020204" pitchFamily="34" charset="0"/>
                <a:cs typeface="Times New Roman" panose="02020603050405020304" pitchFamily="18" charset="0"/>
              </a:rPr>
              <a:t>c</a:t>
            </a:r>
            <a:r>
              <a:rPr lang="en-US" spc="-5" dirty="0">
                <a:solidFill>
                  <a:srgbClr val="231F20"/>
                </a:solidFill>
                <a:ea typeface="Arial" panose="020B0604020202020204" pitchFamily="34" charset="0"/>
                <a:cs typeface="Times New Roman" panose="02020603050405020304" pitchFamily="18" charset="0"/>
              </a:rPr>
              <a:t>at</a:t>
            </a:r>
            <a:r>
              <a:rPr lang="en-US" dirty="0">
                <a:solidFill>
                  <a:srgbClr val="231F20"/>
                </a:solidFill>
                <a:ea typeface="Arial" panose="020B0604020202020204" pitchFamily="34" charset="0"/>
                <a:cs typeface="Times New Roman" panose="02020603050405020304" pitchFamily="18" charset="0"/>
              </a:rPr>
              <a:t>ion </a:t>
            </a:r>
            <a:r>
              <a:rPr lang="en-US" spc="-5" dirty="0">
                <a:solidFill>
                  <a:srgbClr val="231F20"/>
                </a:solidFill>
                <a:ea typeface="Arial" panose="020B0604020202020204" pitchFamily="34" charset="0"/>
                <a:cs typeface="Times New Roman" panose="02020603050405020304" pitchFamily="18" charset="0"/>
              </a:rPr>
              <a:t>p</a:t>
            </a:r>
            <a:r>
              <a:rPr lang="en-US" spc="5"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og</a:t>
            </a:r>
            <a:r>
              <a:rPr lang="en-US" spc="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a</a:t>
            </a:r>
            <a:r>
              <a:rPr lang="en-US" spc="-10" dirty="0">
                <a:solidFill>
                  <a:srgbClr val="231F20"/>
                </a:solidFill>
                <a:ea typeface="Arial" panose="020B0604020202020204" pitchFamily="34" charset="0"/>
                <a:cs typeface="Times New Roman" panose="02020603050405020304" pitchFamily="18" charset="0"/>
              </a:rPr>
              <a:t>m</a:t>
            </a:r>
            <a:r>
              <a:rPr lang="en-US" dirty="0">
                <a:solidFill>
                  <a:srgbClr val="231F20"/>
                </a:solidFill>
                <a:ea typeface="Arial" panose="020B0604020202020204" pitchFamily="34" charset="0"/>
                <a:cs typeface="Times New Roman" panose="02020603050405020304" pitchFamily="18" charset="0"/>
              </a:rPr>
              <a:t>s i</a:t>
            </a:r>
            <a:r>
              <a:rPr lang="en-US" spc="-10" dirty="0">
                <a:solidFill>
                  <a:srgbClr val="231F20"/>
                </a:solidFill>
                <a:ea typeface="Arial" panose="020B0604020202020204" pitchFamily="34" charset="0"/>
                <a:cs typeface="Times New Roman" panose="02020603050405020304" pitchFamily="18" charset="0"/>
              </a:rPr>
              <a:t>n</a:t>
            </a:r>
            <a:r>
              <a:rPr lang="en-US" spc="10" dirty="0">
                <a:solidFill>
                  <a:srgbClr val="231F20"/>
                </a:solidFill>
                <a:ea typeface="Arial" panose="020B0604020202020204" pitchFamily="34" charset="0"/>
                <a:cs typeface="Times New Roman" panose="02020603050405020304" pitchFamily="18" charset="0"/>
              </a:rPr>
              <a:t>c</a:t>
            </a:r>
            <a:r>
              <a:rPr lang="en-US" spc="-5" dirty="0">
                <a:solidFill>
                  <a:srgbClr val="231F20"/>
                </a:solidFill>
                <a:ea typeface="Arial" panose="020B0604020202020204" pitchFamily="34" charset="0"/>
                <a:cs typeface="Times New Roman" panose="02020603050405020304" pitchFamily="18" charset="0"/>
              </a:rPr>
              <a:t>lud</a:t>
            </a:r>
            <a:r>
              <a:rPr lang="en-US" dirty="0">
                <a:solidFill>
                  <a:srgbClr val="231F20"/>
                </a:solidFill>
                <a:ea typeface="Arial" panose="020B0604020202020204" pitchFamily="34" charset="0"/>
                <a:cs typeface="Times New Roman" panose="02020603050405020304" pitchFamily="18" charset="0"/>
              </a:rPr>
              <a:t>e </a:t>
            </a:r>
            <a:r>
              <a:rPr lang="en-US" spc="-90"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o</a:t>
            </a:r>
            <a:r>
              <a:rPr lang="en-US" spc="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h </a:t>
            </a:r>
            <a:r>
              <a:rPr lang="en-US" spc="10" dirty="0">
                <a:solidFill>
                  <a:srgbClr val="231F20"/>
                </a:solidFill>
                <a:ea typeface="Arial" panose="020B0604020202020204" pitchFamily="34" charset="0"/>
                <a:cs typeface="Times New Roman" panose="02020603050405020304" pitchFamily="18" charset="0"/>
              </a:rPr>
              <a:t>s</a:t>
            </a:r>
            <a:r>
              <a:rPr lang="en-US" spc="-5" dirty="0">
                <a:solidFill>
                  <a:srgbClr val="231F20"/>
                </a:solidFill>
                <a:ea typeface="Arial" panose="020B0604020202020204" pitchFamily="34" charset="0"/>
                <a:cs typeface="Times New Roman" panose="02020603050405020304" pitchFamily="18" charset="0"/>
              </a:rPr>
              <a:t>t</a:t>
            </a:r>
            <a:r>
              <a:rPr lang="en-US" spc="5" dirty="0">
                <a:solidFill>
                  <a:srgbClr val="231F20"/>
                </a:solidFill>
                <a:ea typeface="Arial" panose="020B0604020202020204" pitchFamily="34" charset="0"/>
                <a:cs typeface="Times New Roman" panose="02020603050405020304" pitchFamily="18" charset="0"/>
              </a:rPr>
              <a:t>u</a:t>
            </a:r>
            <a:r>
              <a:rPr lang="en-US" spc="-5" dirty="0">
                <a:solidFill>
                  <a:srgbClr val="231F20"/>
                </a:solidFill>
                <a:ea typeface="Arial" panose="020B0604020202020204" pitchFamily="34" charset="0"/>
                <a:cs typeface="Times New Roman" panose="02020603050405020304" pitchFamily="18" charset="0"/>
              </a:rPr>
              <a:t>d</a:t>
            </a:r>
            <a:r>
              <a:rPr lang="en-US" spc="-60" dirty="0">
                <a:solidFill>
                  <a:srgbClr val="231F20"/>
                </a:solidFill>
                <a:ea typeface="Arial" panose="020B0604020202020204" pitchFamily="34" charset="0"/>
                <a:cs typeface="Times New Roman" panose="02020603050405020304" pitchFamily="18" charset="0"/>
              </a:rPr>
              <a:t>y</a:t>
            </a:r>
            <a:r>
              <a:rPr lang="en-US" dirty="0">
                <a:solidFill>
                  <a:srgbClr val="231F20"/>
                </a:solidFill>
                <a:ea typeface="Arial" panose="020B0604020202020204" pitchFamily="34" charset="0"/>
                <a:cs typeface="Times New Roman" panose="02020603050405020304" pitchFamily="18" charset="0"/>
              </a:rPr>
              <a:t>,</a:t>
            </a:r>
            <a:r>
              <a:rPr lang="en-US" spc="5" dirty="0">
                <a:solidFill>
                  <a:srgbClr val="231F20"/>
                </a:solidFill>
                <a:ea typeface="Arial" panose="020B0604020202020204" pitchFamily="34" charset="0"/>
                <a:cs typeface="Times New Roman" panose="02020603050405020304" pitchFamily="18" charset="0"/>
              </a:rPr>
              <a:t> </a:t>
            </a:r>
            <a:r>
              <a:rPr lang="en-US" spc="-20" dirty="0">
                <a:solidFill>
                  <a:srgbClr val="231F20"/>
                </a:solidFill>
                <a:ea typeface="Arial" panose="020B0604020202020204" pitchFamily="34" charset="0"/>
                <a:cs typeface="Times New Roman" panose="02020603050405020304" pitchFamily="18" charset="0"/>
              </a:rPr>
              <a:t>e</a:t>
            </a:r>
            <a:r>
              <a:rPr lang="en-US" spc="-10" dirty="0">
                <a:solidFill>
                  <a:srgbClr val="231F20"/>
                </a:solidFill>
                <a:ea typeface="Arial" panose="020B0604020202020204" pitchFamily="34" charset="0"/>
                <a:cs typeface="Times New Roman" panose="02020603050405020304" pitchFamily="18" charset="0"/>
              </a:rPr>
              <a:t>v</a:t>
            </a:r>
            <a:r>
              <a:rPr lang="en-US"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ni</a:t>
            </a:r>
            <a:r>
              <a:rPr lang="en-US" dirty="0">
                <a:solidFill>
                  <a:srgbClr val="231F20"/>
                </a:solidFill>
                <a:ea typeface="Arial" panose="020B0604020202020204" pitchFamily="34" charset="0"/>
                <a:cs typeface="Times New Roman" panose="02020603050405020304" pitchFamily="18" charset="0"/>
              </a:rPr>
              <a:t>ng </a:t>
            </a:r>
            <a:r>
              <a:rPr lang="en-US" spc="20"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l</a:t>
            </a:r>
            <a:r>
              <a:rPr lang="en-US" spc="-5"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s</a:t>
            </a:r>
            <a:r>
              <a:rPr lang="en-US" spc="10" dirty="0">
                <a:solidFill>
                  <a:srgbClr val="231F20"/>
                </a:solidFill>
                <a:ea typeface="Arial" panose="020B0604020202020204" pitchFamily="34" charset="0"/>
                <a:cs typeface="Times New Roman" panose="02020603050405020304" pitchFamily="18" charset="0"/>
              </a:rPr>
              <a:t>s</a:t>
            </a:r>
            <a:r>
              <a:rPr lang="en-US" spc="-10" dirty="0">
                <a:solidFill>
                  <a:srgbClr val="231F20"/>
                </a:solidFill>
                <a:ea typeface="Arial" panose="020B0604020202020204" pitchFamily="34" charset="0"/>
                <a:cs typeface="Times New Roman" panose="02020603050405020304" pitchFamily="18" charset="0"/>
              </a:rPr>
              <a:t>e</a:t>
            </a:r>
            <a:r>
              <a:rPr lang="en-US" spc="15"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 and l</a:t>
            </a:r>
            <a:r>
              <a:rPr lang="en-US" spc="5" dirty="0">
                <a:solidFill>
                  <a:srgbClr val="231F20"/>
                </a:solidFill>
                <a:ea typeface="Arial" panose="020B0604020202020204" pitchFamily="34" charset="0"/>
                <a:cs typeface="Times New Roman" panose="02020603050405020304" pitchFamily="18" charset="0"/>
              </a:rPr>
              <a:t>u</a:t>
            </a:r>
            <a:r>
              <a:rPr lang="en-US" dirty="0">
                <a:solidFill>
                  <a:srgbClr val="231F20"/>
                </a:solidFill>
                <a:ea typeface="Arial" panose="020B0604020202020204" pitchFamily="34" charset="0"/>
                <a:cs typeface="Times New Roman" panose="02020603050405020304" pitchFamily="18" charset="0"/>
              </a:rPr>
              <a:t>n</a:t>
            </a:r>
            <a:r>
              <a:rPr lang="en-US" spc="15" dirty="0">
                <a:solidFill>
                  <a:srgbClr val="231F20"/>
                </a:solidFill>
                <a:ea typeface="Arial" panose="020B0604020202020204" pitchFamily="34" charset="0"/>
                <a:cs typeface="Times New Roman" panose="02020603050405020304" pitchFamily="18" charset="0"/>
              </a:rPr>
              <a:t>c</a:t>
            </a:r>
            <a:r>
              <a:rPr lang="en-US" spc="20" dirty="0">
                <a:solidFill>
                  <a:srgbClr val="231F20"/>
                </a:solidFill>
                <a:ea typeface="Arial" panose="020B0604020202020204" pitchFamily="34" charset="0"/>
                <a:cs typeface="Times New Roman" panose="02020603050405020304" pitchFamily="18" charset="0"/>
              </a:rPr>
              <a:t>h</a:t>
            </a:r>
            <a:r>
              <a:rPr lang="en-US" spc="35" dirty="0">
                <a:solidFill>
                  <a:srgbClr val="231F20"/>
                </a:solidFill>
                <a:ea typeface="Arial" panose="020B0604020202020204" pitchFamily="34" charset="0"/>
                <a:cs typeface="Times New Roman" panose="02020603050405020304" pitchFamily="18" charset="0"/>
              </a:rPr>
              <a:t>-</a:t>
            </a:r>
            <a:r>
              <a:rPr lang="en-US" dirty="0">
                <a:solidFill>
                  <a:srgbClr val="231F20"/>
                </a:solidFill>
                <a:ea typeface="Arial" panose="020B0604020202020204" pitchFamily="34" charset="0"/>
                <a:cs typeface="Times New Roman" panose="02020603050405020304" pitchFamily="18" charset="0"/>
              </a:rPr>
              <a:t>an</a:t>
            </a:r>
            <a:r>
              <a:rPr lang="en-US" spc="25" dirty="0">
                <a:solidFill>
                  <a:srgbClr val="231F20"/>
                </a:solidFill>
                <a:ea typeface="Arial" panose="020B0604020202020204" pitchFamily="34" charset="0"/>
                <a:cs typeface="Times New Roman" panose="02020603050405020304" pitchFamily="18" charset="0"/>
              </a:rPr>
              <a:t>d</a:t>
            </a:r>
            <a:r>
              <a:rPr lang="en-US" spc="40" dirty="0">
                <a:solidFill>
                  <a:srgbClr val="231F20"/>
                </a:solidFill>
                <a:ea typeface="Arial" panose="020B0604020202020204" pitchFamily="34" charset="0"/>
                <a:cs typeface="Times New Roman" panose="02020603050405020304" pitchFamily="18" charset="0"/>
              </a:rPr>
              <a:t>-</a:t>
            </a:r>
            <a:r>
              <a:rPr lang="en-US" spc="5" dirty="0">
                <a:solidFill>
                  <a:srgbClr val="231F20"/>
                </a:solidFill>
                <a:ea typeface="Arial" panose="020B0604020202020204" pitchFamily="34" charset="0"/>
                <a:cs typeface="Times New Roman" panose="02020603050405020304" pitchFamily="18" charset="0"/>
              </a:rPr>
              <a:t>l</a:t>
            </a:r>
            <a:r>
              <a:rPr lang="en-US" spc="-5"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a</a:t>
            </a:r>
            <a:r>
              <a:rPr lang="en-US" spc="20"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n </a:t>
            </a:r>
            <a:r>
              <a:rPr lang="en-US" spc="5" dirty="0">
                <a:solidFill>
                  <a:srgbClr val="231F20"/>
                </a:solidFill>
                <a:ea typeface="Arial" panose="020B0604020202020204" pitchFamily="34" charset="0"/>
                <a:cs typeface="Times New Roman" panose="02020603050405020304" pitchFamily="18" charset="0"/>
              </a:rPr>
              <a:t>s</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s</a:t>
            </a:r>
            <a:r>
              <a:rPr lang="en-US" spc="15" dirty="0">
                <a:solidFill>
                  <a:srgbClr val="231F20"/>
                </a:solidFill>
                <a:ea typeface="Arial" panose="020B0604020202020204" pitchFamily="34" charset="0"/>
                <a:cs typeface="Times New Roman" panose="02020603050405020304" pitchFamily="18" charset="0"/>
              </a:rPr>
              <a:t>s</a:t>
            </a:r>
            <a:r>
              <a:rPr lang="en-US" spc="5" dirty="0">
                <a:solidFill>
                  <a:srgbClr val="231F20"/>
                </a:solidFill>
                <a:ea typeface="Arial" panose="020B0604020202020204" pitchFamily="34" charset="0"/>
                <a:cs typeface="Times New Roman" panose="02020603050405020304" pitchFamily="18" charset="0"/>
              </a:rPr>
              <a:t>io</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s w</a:t>
            </a:r>
            <a:r>
              <a:rPr lang="en-US" spc="10"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th the </a:t>
            </a:r>
            <a:r>
              <a:rPr lang="en-US" spc="10"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ab</a:t>
            </a:r>
            <a:r>
              <a:rPr lang="en-US" spc="5" dirty="0">
                <a:solidFill>
                  <a:srgbClr val="231F20"/>
                </a:solidFill>
                <a:ea typeface="Arial" panose="020B0604020202020204" pitchFamily="34" charset="0"/>
                <a:cs typeface="Times New Roman" panose="02020603050405020304" pitchFamily="18" charset="0"/>
              </a:rPr>
              <a:t>b</a:t>
            </a:r>
            <a:r>
              <a:rPr lang="en-US" dirty="0">
                <a:solidFill>
                  <a:srgbClr val="231F20"/>
                </a:solidFill>
                <a:ea typeface="Arial" panose="020B0604020202020204" pitchFamily="34" charset="0"/>
                <a:cs typeface="Times New Roman" panose="02020603050405020304" pitchFamily="18" charset="0"/>
              </a:rPr>
              <a:t>i </a:t>
            </a:r>
            <a:r>
              <a:rPr lang="en-US" spc="5"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n </a:t>
            </a:r>
            <a:r>
              <a:rPr lang="en-US" spc="5" dirty="0">
                <a:solidFill>
                  <a:srgbClr val="231F20"/>
                </a:solidFill>
                <a:ea typeface="Arial" panose="020B0604020202020204" pitchFamily="34" charset="0"/>
                <a:cs typeface="Times New Roman" panose="02020603050405020304" pitchFamily="18" charset="0"/>
              </a:rPr>
              <a:t>A</a:t>
            </a:r>
            <a:r>
              <a:rPr lang="en-US" spc="1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mo</a:t>
            </a:r>
            <a:r>
              <a:rPr lang="en-US" dirty="0">
                <a:solidFill>
                  <a:srgbClr val="231F20"/>
                </a:solidFill>
                <a:ea typeface="Arial" panose="020B0604020202020204" pitchFamily="34" charset="0"/>
                <a:cs typeface="Times New Roman" panose="02020603050405020304" pitchFamily="18" charset="0"/>
              </a:rPr>
              <a:t>nk and </a:t>
            </a:r>
            <a:r>
              <a:rPr lang="en-US" spc="10" dirty="0">
                <a:solidFill>
                  <a:srgbClr val="231F20"/>
                </a:solidFill>
                <a:ea typeface="Arial" panose="020B0604020202020204" pitchFamily="34" charset="0"/>
                <a:cs typeface="Times New Roman" panose="02020603050405020304" pitchFamily="18" charset="0"/>
              </a:rPr>
              <a:t>N</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w </a:t>
            </a:r>
            <a:r>
              <a:rPr lang="en-US" spc="-65" dirty="0">
                <a:solidFill>
                  <a:srgbClr val="231F20"/>
                </a:solidFill>
                <a:ea typeface="Arial" panose="020B0604020202020204" pitchFamily="34" charset="0"/>
                <a:cs typeface="Times New Roman" panose="02020603050405020304" pitchFamily="18" charset="0"/>
              </a:rPr>
              <a:t>Y</a:t>
            </a:r>
            <a:r>
              <a:rPr lang="en-US" dirty="0">
                <a:solidFill>
                  <a:srgbClr val="231F20"/>
                </a:solidFill>
                <a:ea typeface="Arial" panose="020B0604020202020204" pitchFamily="34" charset="0"/>
                <a:cs typeface="Times New Roman" panose="02020603050405020304" pitchFamily="18" charset="0"/>
              </a:rPr>
              <a:t>o</a:t>
            </a:r>
            <a:r>
              <a:rPr lang="en-US" spc="10"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k</a:t>
            </a:r>
            <a:r>
              <a:rPr lang="en-US" spc="16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Ci</a:t>
            </a:r>
            <a:r>
              <a:rPr lang="en-US" spc="15" dirty="0">
                <a:solidFill>
                  <a:srgbClr val="231F20"/>
                </a:solidFill>
                <a:ea typeface="Arial" panose="020B0604020202020204" pitchFamily="34" charset="0"/>
                <a:cs typeface="Times New Roman" panose="02020603050405020304" pitchFamily="18" charset="0"/>
              </a:rPr>
              <a:t>t</a:t>
            </a:r>
            <a:r>
              <a:rPr lang="en-US" spc="-60" dirty="0">
                <a:solidFill>
                  <a:srgbClr val="231F20"/>
                </a:solidFill>
                <a:ea typeface="Arial" panose="020B0604020202020204" pitchFamily="34" charset="0"/>
                <a:cs typeface="Times New Roman" panose="02020603050405020304" pitchFamily="18" charset="0"/>
              </a:rPr>
              <a:t>y</a:t>
            </a:r>
            <a:r>
              <a:rPr lang="en-US" dirty="0">
                <a:solidFill>
                  <a:srgbClr val="231F20"/>
                </a:solidFill>
                <a:ea typeface="Arial" panose="020B0604020202020204" pitchFamily="34" charset="0"/>
                <a:cs typeface="Times New Roman" panose="02020603050405020304" pitchFamily="18" charset="0"/>
              </a:rPr>
              <a:t>.</a:t>
            </a:r>
            <a:r>
              <a:rPr lang="en-US" spc="165" dirty="0">
                <a:solidFill>
                  <a:srgbClr val="231F20"/>
                </a:solidFill>
                <a:ea typeface="Arial" panose="020B0604020202020204" pitchFamily="34" charset="0"/>
                <a:cs typeface="Times New Roman" panose="02020603050405020304" pitchFamily="18" charset="0"/>
              </a:rPr>
              <a:t> </a:t>
            </a:r>
            <a:r>
              <a:rPr lang="en-US" spc="-20" dirty="0">
                <a:solidFill>
                  <a:srgbClr val="231F20"/>
                </a:solidFill>
                <a:ea typeface="Arial" panose="020B0604020202020204" pitchFamily="34" charset="0"/>
                <a:cs typeface="Times New Roman" panose="02020603050405020304" pitchFamily="18" charset="0"/>
              </a:rPr>
              <a:t>W</a:t>
            </a:r>
            <a:r>
              <a:rPr lang="en-US" dirty="0">
                <a:solidFill>
                  <a:srgbClr val="231F20"/>
                </a:solidFill>
                <a:ea typeface="Arial" panose="020B0604020202020204" pitchFamily="34" charset="0"/>
                <a:cs typeface="Times New Roman" panose="02020603050405020304" pitchFamily="18" charset="0"/>
              </a:rPr>
              <a:t>e</a:t>
            </a:r>
            <a:r>
              <a:rPr lang="en-US" spc="16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th</a:t>
            </a:r>
            <a:r>
              <a:rPr lang="en-US"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k</a:t>
            </a:r>
            <a:r>
              <a:rPr lang="en-US" spc="16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f</a:t>
            </a:r>
            <a:r>
              <a:rPr lang="en-US" spc="16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u</a:t>
            </a:r>
            <a:r>
              <a:rPr lang="en-US" spc="5" dirty="0">
                <a:solidFill>
                  <a:srgbClr val="231F20"/>
                </a:solidFill>
                <a:ea typeface="Arial" panose="020B0604020202020204" pitchFamily="34" charset="0"/>
                <a:cs typeface="Times New Roman" panose="02020603050405020304" pitchFamily="18" charset="0"/>
              </a:rPr>
              <a:t>rs</a:t>
            </a:r>
            <a:r>
              <a:rPr lang="en-US" spc="-5" dirty="0">
                <a:solidFill>
                  <a:srgbClr val="231F20"/>
                </a:solidFill>
                <a:ea typeface="Arial" panose="020B0604020202020204" pitchFamily="34" charset="0"/>
                <a:cs typeface="Times New Roman" panose="02020603050405020304" pitchFamily="18" charset="0"/>
              </a:rPr>
              <a:t>el</a:t>
            </a:r>
            <a:r>
              <a:rPr lang="en-US" spc="-20" dirty="0">
                <a:solidFill>
                  <a:srgbClr val="231F20"/>
                </a:solidFill>
                <a:ea typeface="Arial" panose="020B0604020202020204" pitchFamily="34" charset="0"/>
                <a:cs typeface="Times New Roman" panose="02020603050405020304" pitchFamily="18" charset="0"/>
              </a:rPr>
              <a:t>v</a:t>
            </a:r>
            <a:r>
              <a:rPr lang="en-US" spc="-15"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s</a:t>
            </a:r>
            <a:r>
              <a:rPr lang="en-US" spc="165"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s</a:t>
            </a:r>
            <a:r>
              <a:rPr lang="en-US" spc="165" dirty="0">
                <a:solidFill>
                  <a:srgbClr val="231F20"/>
                </a:solidFill>
                <a:ea typeface="Arial" panose="020B0604020202020204" pitchFamily="34" charset="0"/>
                <a:cs typeface="Times New Roman" panose="02020603050405020304" pitchFamily="18" charset="0"/>
              </a:rPr>
              <a:t> </a:t>
            </a:r>
            <a:r>
              <a:rPr lang="en-US" dirty="0">
                <a:solidFill>
                  <a:srgbClr val="231F20"/>
                </a:solidFill>
                <a:ea typeface="Arial" panose="020B0604020202020204" pitchFamily="34" charset="0"/>
                <a:cs typeface="Times New Roman" panose="02020603050405020304" pitchFamily="18" charset="0"/>
              </a:rPr>
              <a:t>a</a:t>
            </a:r>
            <a:r>
              <a:rPr lang="en-US" spc="16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fa</a:t>
            </a:r>
            <a:r>
              <a:rPr lang="en-US" dirty="0">
                <a:solidFill>
                  <a:srgbClr val="231F20"/>
                </a:solidFill>
                <a:ea typeface="Arial" panose="020B0604020202020204" pitchFamily="34" charset="0"/>
                <a:cs typeface="Times New Roman" panose="02020603050405020304" pitchFamily="18" charset="0"/>
              </a:rPr>
              <a:t>m</a:t>
            </a:r>
            <a:r>
              <a:rPr lang="en-US" spc="5"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l</a:t>
            </a:r>
            <a:r>
              <a:rPr lang="en-US" dirty="0">
                <a:solidFill>
                  <a:srgbClr val="231F20"/>
                </a:solidFill>
                <a:ea typeface="Arial" panose="020B0604020202020204" pitchFamily="34" charset="0"/>
                <a:cs typeface="Times New Roman" panose="02020603050405020304" pitchFamily="18" charset="0"/>
              </a:rPr>
              <a:t>y </a:t>
            </a:r>
            <a:r>
              <a:rPr lang="en-US" spc="4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f </a:t>
            </a:r>
            <a:r>
              <a:rPr lang="en-US" spc="40" dirty="0">
                <a:solidFill>
                  <a:srgbClr val="231F20"/>
                </a:solidFill>
                <a:ea typeface="Arial" panose="020B0604020202020204" pitchFamily="34" charset="0"/>
                <a:cs typeface="Times New Roman" panose="02020603050405020304" pitchFamily="18" charset="0"/>
              </a:rPr>
              <a:t>f</a:t>
            </a:r>
            <a:r>
              <a:rPr lang="en-US" spc="45" dirty="0">
                <a:solidFill>
                  <a:srgbClr val="231F20"/>
                </a:solidFill>
                <a:ea typeface="Arial" panose="020B0604020202020204" pitchFamily="34" charset="0"/>
                <a:cs typeface="Times New Roman" panose="02020603050405020304" pitchFamily="18" charset="0"/>
              </a:rPr>
              <a:t>am</a:t>
            </a:r>
            <a:r>
              <a:rPr lang="en-US" spc="50" dirty="0">
                <a:solidFill>
                  <a:srgbClr val="231F20"/>
                </a:solidFill>
                <a:ea typeface="Arial" panose="020B0604020202020204" pitchFamily="34" charset="0"/>
                <a:cs typeface="Times New Roman" panose="02020603050405020304" pitchFamily="18" charset="0"/>
              </a:rPr>
              <a:t>il</a:t>
            </a:r>
            <a:r>
              <a:rPr lang="en-US" spc="45" dirty="0">
                <a:solidFill>
                  <a:srgbClr val="231F20"/>
                </a:solidFill>
                <a:ea typeface="Arial" panose="020B0604020202020204" pitchFamily="34" charset="0"/>
                <a:cs typeface="Times New Roman" panose="02020603050405020304" pitchFamily="18" charset="0"/>
              </a:rPr>
              <a:t>i</a:t>
            </a:r>
            <a:r>
              <a:rPr lang="en-US" spc="3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s </a:t>
            </a:r>
            <a:r>
              <a:rPr lang="en-US" spc="40" dirty="0">
                <a:solidFill>
                  <a:srgbClr val="231F20"/>
                </a:solidFill>
                <a:ea typeface="Arial" panose="020B0604020202020204" pitchFamily="34" charset="0"/>
                <a:cs typeface="Times New Roman" panose="02020603050405020304" pitchFamily="18" charset="0"/>
              </a:rPr>
              <a:t>th</a:t>
            </a:r>
            <a:r>
              <a:rPr lang="en-US" spc="45"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t </a:t>
            </a:r>
            <a:r>
              <a:rPr lang="en-US" spc="40"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s </a:t>
            </a:r>
            <a:r>
              <a:rPr lang="en-US" spc="45" dirty="0">
                <a:solidFill>
                  <a:srgbClr val="231F20"/>
                </a:solidFill>
                <a:ea typeface="Arial" panose="020B0604020202020204" pitchFamily="34" charset="0"/>
                <a:cs typeface="Times New Roman" panose="02020603050405020304" pitchFamily="18" charset="0"/>
              </a:rPr>
              <a:t>o</a:t>
            </a:r>
            <a:r>
              <a:rPr lang="en-US" spc="60" dirty="0">
                <a:solidFill>
                  <a:srgbClr val="231F20"/>
                </a:solidFill>
                <a:ea typeface="Arial" panose="020B0604020202020204" pitchFamily="34" charset="0"/>
                <a:cs typeface="Times New Roman" panose="02020603050405020304" pitchFamily="18" charset="0"/>
              </a:rPr>
              <a:t>r</a:t>
            </a:r>
            <a:r>
              <a:rPr lang="en-US" spc="45" dirty="0">
                <a:solidFill>
                  <a:srgbClr val="231F20"/>
                </a:solidFill>
                <a:ea typeface="Arial" panose="020B0604020202020204" pitchFamily="34" charset="0"/>
                <a:cs typeface="Times New Roman" panose="02020603050405020304" pitchFamily="18" charset="0"/>
              </a:rPr>
              <a:t>i</a:t>
            </a:r>
            <a:r>
              <a:rPr lang="en-US" spc="40" dirty="0">
                <a:solidFill>
                  <a:srgbClr val="231F20"/>
                </a:solidFill>
                <a:ea typeface="Arial" panose="020B0604020202020204" pitchFamily="34" charset="0"/>
                <a:cs typeface="Times New Roman" panose="02020603050405020304" pitchFamily="18" charset="0"/>
              </a:rPr>
              <a:t>en</a:t>
            </a:r>
            <a:r>
              <a:rPr lang="en-US" spc="35" dirty="0">
                <a:solidFill>
                  <a:srgbClr val="231F20"/>
                </a:solidFill>
                <a:ea typeface="Arial" panose="020B0604020202020204" pitchFamily="34" charset="0"/>
                <a:cs typeface="Times New Roman" panose="02020603050405020304" pitchFamily="18" charset="0"/>
              </a:rPr>
              <a:t>t</a:t>
            </a:r>
            <a:r>
              <a:rPr lang="en-US" spc="45"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d </a:t>
            </a:r>
            <a:r>
              <a:rPr lang="en-US" spc="50"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n </a:t>
            </a:r>
            <a:r>
              <a:rPr lang="en-US" spc="55" dirty="0">
                <a:solidFill>
                  <a:srgbClr val="231F20"/>
                </a:solidFill>
                <a:ea typeface="Arial" panose="020B0604020202020204" pitchFamily="34" charset="0"/>
                <a:cs typeface="Times New Roman" panose="02020603050405020304" pitchFamily="18" charset="0"/>
              </a:rPr>
              <a:t>c</a:t>
            </a:r>
            <a:r>
              <a:rPr lang="en-US" spc="50" dirty="0">
                <a:solidFill>
                  <a:srgbClr val="231F20"/>
                </a:solidFill>
                <a:ea typeface="Arial" panose="020B0604020202020204" pitchFamily="34" charset="0"/>
                <a:cs typeface="Times New Roman" panose="02020603050405020304" pitchFamily="18" charset="0"/>
              </a:rPr>
              <a:t>o</a:t>
            </a:r>
            <a:r>
              <a:rPr lang="en-US" spc="45" dirty="0">
                <a:solidFill>
                  <a:srgbClr val="231F20"/>
                </a:solidFill>
                <a:ea typeface="Arial" panose="020B0604020202020204" pitchFamily="34" charset="0"/>
                <a:cs typeface="Times New Roman" panose="02020603050405020304" pitchFamily="18" charset="0"/>
              </a:rPr>
              <a:t>m</a:t>
            </a:r>
            <a:r>
              <a:rPr lang="en-US" spc="40" dirty="0">
                <a:solidFill>
                  <a:srgbClr val="231F20"/>
                </a:solidFill>
                <a:ea typeface="Arial" panose="020B0604020202020204" pitchFamily="34" charset="0"/>
                <a:cs typeface="Times New Roman" panose="02020603050405020304" pitchFamily="18" charset="0"/>
              </a:rPr>
              <a:t>m</a:t>
            </a:r>
            <a:r>
              <a:rPr lang="en-US" spc="45" dirty="0">
                <a:solidFill>
                  <a:srgbClr val="231F20"/>
                </a:solidFill>
                <a:ea typeface="Arial" panose="020B0604020202020204" pitchFamily="34" charset="0"/>
                <a:cs typeface="Times New Roman" panose="02020603050405020304" pitchFamily="18" charset="0"/>
              </a:rPr>
              <a:t>un</a:t>
            </a:r>
            <a:r>
              <a:rPr lang="en-US" spc="50" dirty="0">
                <a:solidFill>
                  <a:srgbClr val="231F20"/>
                </a:solidFill>
                <a:ea typeface="Arial" panose="020B0604020202020204" pitchFamily="34" charset="0"/>
                <a:cs typeface="Times New Roman" panose="02020603050405020304" pitchFamily="18" charset="0"/>
              </a:rPr>
              <a:t>i</a:t>
            </a:r>
            <a:r>
              <a:rPr lang="en-US" spc="60" dirty="0">
                <a:solidFill>
                  <a:srgbClr val="231F20"/>
                </a:solidFill>
                <a:ea typeface="Arial" panose="020B0604020202020204" pitchFamily="34" charset="0"/>
                <a:cs typeface="Times New Roman" panose="02020603050405020304" pitchFamily="18" charset="0"/>
              </a:rPr>
              <a:t>t</a:t>
            </a:r>
            <a:r>
              <a:rPr lang="en-US" spc="-20" dirty="0">
                <a:solidFill>
                  <a:srgbClr val="231F20"/>
                </a:solidFill>
                <a:ea typeface="Arial" panose="020B0604020202020204" pitchFamily="34" charset="0"/>
                <a:cs typeface="Times New Roman" panose="02020603050405020304" pitchFamily="18" charset="0"/>
              </a:rPr>
              <a:t>y</a:t>
            </a:r>
            <a:r>
              <a:rPr lang="en-US" dirty="0">
                <a:solidFill>
                  <a:srgbClr val="231F20"/>
                </a:solidFill>
                <a:ea typeface="Arial" panose="020B0604020202020204" pitchFamily="34" charset="0"/>
                <a:cs typeface="Times New Roman" panose="02020603050405020304" pitchFamily="18" charset="0"/>
              </a:rPr>
              <a:t>, c</a:t>
            </a:r>
            <a:r>
              <a:rPr lang="en-US" spc="-5" dirty="0">
                <a:solidFill>
                  <a:srgbClr val="231F20"/>
                </a:solidFill>
                <a:ea typeface="Arial" panose="020B0604020202020204" pitchFamily="34" charset="0"/>
                <a:cs typeface="Times New Roman" panose="02020603050405020304" pitchFamily="18" charset="0"/>
              </a:rPr>
              <a:t>r</a:t>
            </a:r>
            <a:r>
              <a:rPr lang="en-US" spc="-20" dirty="0">
                <a:solidFill>
                  <a:srgbClr val="231F20"/>
                </a:solidFill>
                <a:ea typeface="Arial" panose="020B0604020202020204" pitchFamily="34" charset="0"/>
                <a:cs typeface="Times New Roman" panose="02020603050405020304" pitchFamily="18" charset="0"/>
              </a:rPr>
              <a:t>e</a:t>
            </a:r>
            <a:r>
              <a:rPr lang="en-US" spc="-15" dirty="0">
                <a:solidFill>
                  <a:srgbClr val="231F20"/>
                </a:solidFill>
                <a:ea typeface="Arial" panose="020B0604020202020204" pitchFamily="34" charset="0"/>
                <a:cs typeface="Times New Roman" panose="02020603050405020304" pitchFamily="18" charset="0"/>
              </a:rPr>
              <a:t>at</a:t>
            </a:r>
            <a:r>
              <a:rPr lang="en-US" spc="-10" dirty="0">
                <a:solidFill>
                  <a:srgbClr val="231F20"/>
                </a:solidFill>
                <a:ea typeface="Arial" panose="020B0604020202020204" pitchFamily="34" charset="0"/>
                <a:cs typeface="Times New Roman" panose="02020603050405020304" pitchFamily="18" charset="0"/>
              </a:rPr>
              <a:t>i</a:t>
            </a:r>
            <a:r>
              <a:rPr lang="en-US" spc="-15"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a:t>
            </a:r>
            <a:r>
              <a:rPr lang="en-US" spc="-95" dirty="0">
                <a:solidFill>
                  <a:srgbClr val="231F20"/>
                </a:solidFill>
                <a:ea typeface="Arial" panose="020B0604020202020204" pitchFamily="34" charset="0"/>
                <a:cs typeface="Times New Roman" panose="02020603050405020304" pitchFamily="18" charset="0"/>
              </a:rPr>
              <a:t> </a:t>
            </a:r>
            <a:r>
              <a:rPr lang="en-US" dirty="0">
                <a:solidFill>
                  <a:srgbClr val="231F20"/>
                </a:solidFill>
                <a:ea typeface="Arial" panose="020B0604020202020204" pitchFamily="34" charset="0"/>
                <a:cs typeface="Times New Roman" panose="02020603050405020304" pitchFamily="18" charset="0"/>
              </a:rPr>
              <a:t>a</a:t>
            </a:r>
            <a:r>
              <a:rPr lang="en-US" spc="-95" dirty="0">
                <a:solidFill>
                  <a:srgbClr val="231F20"/>
                </a:solidFill>
                <a:ea typeface="Arial" panose="020B0604020202020204" pitchFamily="34" charset="0"/>
                <a:cs typeface="Times New Roman" panose="02020603050405020304" pitchFamily="18" charset="0"/>
              </a:rPr>
              <a:t> </a:t>
            </a:r>
            <a:r>
              <a:rPr lang="en-US" spc="-20" dirty="0">
                <a:solidFill>
                  <a:srgbClr val="231F20"/>
                </a:solidFill>
                <a:ea typeface="Arial" panose="020B0604020202020204" pitchFamily="34" charset="0"/>
                <a:cs typeface="Times New Roman" panose="02020603050405020304" pitchFamily="18" charset="0"/>
              </a:rPr>
              <a:t>w</a:t>
            </a:r>
            <a:r>
              <a:rPr lang="en-US" spc="-10" dirty="0">
                <a:solidFill>
                  <a:srgbClr val="231F20"/>
                </a:solidFill>
                <a:ea typeface="Arial" panose="020B0604020202020204" pitchFamily="34" charset="0"/>
                <a:cs typeface="Times New Roman" panose="02020603050405020304" pitchFamily="18" charset="0"/>
              </a:rPr>
              <a:t>o</a:t>
            </a:r>
            <a:r>
              <a:rPr lang="en-US" spc="-15" dirty="0">
                <a:solidFill>
                  <a:srgbClr val="231F20"/>
                </a:solidFill>
                <a:ea typeface="Arial" panose="020B0604020202020204" pitchFamily="34" charset="0"/>
                <a:cs typeface="Times New Roman" panose="02020603050405020304" pitchFamily="18" charset="0"/>
              </a:rPr>
              <a:t>nd</a:t>
            </a:r>
            <a:r>
              <a:rPr lang="en-US" spc="-20" dirty="0">
                <a:solidFill>
                  <a:srgbClr val="231F20"/>
                </a:solidFill>
                <a:ea typeface="Arial" panose="020B0604020202020204" pitchFamily="34" charset="0"/>
                <a:cs typeface="Times New Roman" panose="02020603050405020304" pitchFamily="18" charset="0"/>
              </a:rPr>
              <a:t>e</a:t>
            </a:r>
            <a:r>
              <a:rPr lang="en-US" spc="40" dirty="0">
                <a:solidFill>
                  <a:srgbClr val="231F20"/>
                </a:solidFill>
                <a:ea typeface="Arial" panose="020B0604020202020204" pitchFamily="34" charset="0"/>
                <a:cs typeface="Times New Roman" panose="02020603050405020304" pitchFamily="18" charset="0"/>
              </a:rPr>
              <a:t>r</a:t>
            </a:r>
            <a:r>
              <a:rPr lang="en-US" spc="-10" dirty="0">
                <a:solidFill>
                  <a:srgbClr val="231F20"/>
                </a:solidFill>
                <a:ea typeface="Arial" panose="020B0604020202020204" pitchFamily="34" charset="0"/>
                <a:cs typeface="Times New Roman" panose="02020603050405020304" pitchFamily="18" charset="0"/>
              </a:rPr>
              <a:t>f</a:t>
            </a:r>
            <a:r>
              <a:rPr lang="en-US" spc="-5" dirty="0">
                <a:solidFill>
                  <a:srgbClr val="231F20"/>
                </a:solidFill>
                <a:ea typeface="Arial" panose="020B0604020202020204" pitchFamily="34" charset="0"/>
                <a:cs typeface="Times New Roman" panose="02020603050405020304" pitchFamily="18" charset="0"/>
              </a:rPr>
              <a:t>u</a:t>
            </a:r>
            <a:r>
              <a:rPr lang="en-US" dirty="0">
                <a:solidFill>
                  <a:srgbClr val="231F20"/>
                </a:solidFill>
                <a:ea typeface="Arial" panose="020B0604020202020204" pitchFamily="34" charset="0"/>
                <a:cs typeface="Times New Roman" panose="02020603050405020304" pitchFamily="18" charset="0"/>
              </a:rPr>
              <a:t>l</a:t>
            </a:r>
            <a:r>
              <a:rPr lang="en-US" spc="-95" dirty="0">
                <a:solidFill>
                  <a:srgbClr val="231F20"/>
                </a:solidFill>
                <a:ea typeface="Arial" panose="020B0604020202020204" pitchFamily="34" charset="0"/>
                <a:cs typeface="Times New Roman" panose="02020603050405020304" pitchFamily="18" charset="0"/>
              </a:rPr>
              <a:t> </a:t>
            </a:r>
            <a:r>
              <a:rPr lang="en-US" dirty="0">
                <a:solidFill>
                  <a:srgbClr val="231F20"/>
                </a:solidFill>
                <a:ea typeface="Arial" panose="020B0604020202020204" pitchFamily="34" charset="0"/>
                <a:cs typeface="Times New Roman" panose="02020603050405020304" pitchFamily="18" charset="0"/>
              </a:rPr>
              <a:t>c</a:t>
            </a:r>
            <a:r>
              <a:rPr lang="en-US" spc="-10" dirty="0">
                <a:solidFill>
                  <a:srgbClr val="231F20"/>
                </a:solidFill>
                <a:ea typeface="Arial" panose="020B0604020202020204" pitchFamily="34" charset="0"/>
                <a:cs typeface="Times New Roman" panose="02020603050405020304" pitchFamily="18" charset="0"/>
              </a:rPr>
              <a:t>li</a:t>
            </a:r>
            <a:r>
              <a:rPr lang="en-US" spc="-15" dirty="0">
                <a:solidFill>
                  <a:srgbClr val="231F20"/>
                </a:solidFill>
                <a:ea typeface="Arial" panose="020B0604020202020204" pitchFamily="34" charset="0"/>
                <a:cs typeface="Times New Roman" panose="02020603050405020304" pitchFamily="18" charset="0"/>
              </a:rPr>
              <a:t>ma</a:t>
            </a:r>
            <a:r>
              <a:rPr lang="en-US" spc="-20"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e</a:t>
            </a:r>
            <a:r>
              <a:rPr lang="en-US" spc="-9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f</a:t>
            </a:r>
            <a:r>
              <a:rPr lang="en-US" spc="-95" dirty="0">
                <a:solidFill>
                  <a:srgbClr val="231F20"/>
                </a:solidFill>
                <a:ea typeface="Arial" panose="020B0604020202020204" pitchFamily="34" charset="0"/>
                <a:cs typeface="Times New Roman" panose="02020603050405020304" pitchFamily="18" charset="0"/>
              </a:rPr>
              <a:t> </a:t>
            </a:r>
            <a:r>
              <a:rPr lang="en-US" dirty="0">
                <a:solidFill>
                  <a:srgbClr val="231F20"/>
                </a:solidFill>
                <a:ea typeface="Arial" panose="020B0604020202020204" pitchFamily="34" charset="0"/>
                <a:cs typeface="Times New Roman" panose="02020603050405020304" pitchFamily="18" charset="0"/>
              </a:rPr>
              <a:t>c</a:t>
            </a:r>
            <a:r>
              <a:rPr lang="en-US" spc="-5" dirty="0">
                <a:solidFill>
                  <a:srgbClr val="231F20"/>
                </a:solidFill>
                <a:ea typeface="Arial" panose="020B0604020202020204" pitchFamily="34" charset="0"/>
                <a:cs typeface="Times New Roman" panose="02020603050405020304" pitchFamily="18" charset="0"/>
              </a:rPr>
              <a:t>o</a:t>
            </a:r>
            <a:r>
              <a:rPr lang="en-US" spc="-10" dirty="0">
                <a:solidFill>
                  <a:srgbClr val="231F20"/>
                </a:solidFill>
                <a:ea typeface="Arial" panose="020B0604020202020204" pitchFamily="34" charset="0"/>
                <a:cs typeface="Times New Roman" panose="02020603050405020304" pitchFamily="18" charset="0"/>
              </a:rPr>
              <a:t>op</a:t>
            </a:r>
            <a:r>
              <a:rPr lang="en-US" spc="-2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r</a:t>
            </a:r>
            <a:r>
              <a:rPr lang="en-US" spc="-15" dirty="0">
                <a:solidFill>
                  <a:srgbClr val="231F20"/>
                </a:solidFill>
                <a:ea typeface="Arial" panose="020B0604020202020204" pitchFamily="34" charset="0"/>
                <a:cs typeface="Times New Roman" panose="02020603050405020304" pitchFamily="18" charset="0"/>
              </a:rPr>
              <a:t>at</a:t>
            </a:r>
            <a:r>
              <a:rPr lang="en-US" spc="-10" dirty="0">
                <a:solidFill>
                  <a:srgbClr val="231F20"/>
                </a:solidFill>
                <a:ea typeface="Arial" panose="020B0604020202020204" pitchFamily="34" charset="0"/>
                <a:cs typeface="Times New Roman" panose="02020603050405020304" pitchFamily="18" charset="0"/>
              </a:rPr>
              <a:t>io</a:t>
            </a:r>
            <a:r>
              <a:rPr lang="en-US" dirty="0">
                <a:solidFill>
                  <a:srgbClr val="231F20"/>
                </a:solidFill>
                <a:ea typeface="Arial" panose="020B0604020202020204" pitchFamily="34" charset="0"/>
                <a:cs typeface="Times New Roman" panose="02020603050405020304" pitchFamily="18" charset="0"/>
              </a:rPr>
              <a:t>n</a:t>
            </a:r>
            <a:r>
              <a:rPr lang="en-US" spc="-9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an</a:t>
            </a:r>
            <a:r>
              <a:rPr lang="en-US" dirty="0">
                <a:solidFill>
                  <a:srgbClr val="231F20"/>
                </a:solidFill>
                <a:ea typeface="Arial" panose="020B0604020202020204" pitchFamily="34" charset="0"/>
                <a:cs typeface="Times New Roman" panose="02020603050405020304" pitchFamily="18" charset="0"/>
              </a:rPr>
              <a:t>d u</a:t>
            </a:r>
            <a:r>
              <a:rPr lang="en-US" spc="-10" dirty="0">
                <a:solidFill>
                  <a:srgbClr val="231F20"/>
                </a:solidFill>
                <a:ea typeface="Arial" panose="020B0604020202020204" pitchFamily="34" charset="0"/>
                <a:cs typeface="Times New Roman" panose="02020603050405020304" pitchFamily="18" charset="0"/>
              </a:rPr>
              <a:t>n</a:t>
            </a:r>
            <a:r>
              <a:rPr lang="en-US" spc="-5" dirty="0">
                <a:solidFill>
                  <a:srgbClr val="231F20"/>
                </a:solidFill>
                <a:ea typeface="Arial" panose="020B0604020202020204" pitchFamily="34" charset="0"/>
                <a:cs typeface="Times New Roman" panose="02020603050405020304" pitchFamily="18" charset="0"/>
              </a:rPr>
              <a:t>d</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s</a:t>
            </a:r>
            <a:r>
              <a:rPr lang="en-US" spc="-10" dirty="0">
                <a:solidFill>
                  <a:srgbClr val="231F20"/>
                </a:solidFill>
                <a:ea typeface="Arial" panose="020B0604020202020204" pitchFamily="34" charset="0"/>
                <a:cs typeface="Times New Roman" panose="02020603050405020304" pitchFamily="18" charset="0"/>
              </a:rPr>
              <a:t>t</a:t>
            </a:r>
            <a:r>
              <a:rPr lang="en-US" spc="-5" dirty="0">
                <a:solidFill>
                  <a:srgbClr val="231F20"/>
                </a:solidFill>
                <a:ea typeface="Arial" panose="020B0604020202020204" pitchFamily="34" charset="0"/>
                <a:cs typeface="Times New Roman" panose="02020603050405020304" pitchFamily="18" charset="0"/>
              </a:rPr>
              <a:t>a</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di</a:t>
            </a:r>
            <a:r>
              <a:rPr lang="en-US" spc="-10" dirty="0">
                <a:solidFill>
                  <a:srgbClr val="231F20"/>
                </a:solidFill>
                <a:ea typeface="Arial" panose="020B0604020202020204" pitchFamily="34" charset="0"/>
                <a:cs typeface="Times New Roman" panose="02020603050405020304" pitchFamily="18" charset="0"/>
              </a:rPr>
              <a:t>n</a:t>
            </a:r>
            <a:r>
              <a:rPr lang="en-US" spc="-5" dirty="0">
                <a:solidFill>
                  <a:srgbClr val="231F20"/>
                </a:solidFill>
                <a:ea typeface="Arial" panose="020B0604020202020204" pitchFamily="34" charset="0"/>
                <a:cs typeface="Times New Roman" panose="02020603050405020304" pitchFamily="18" charset="0"/>
              </a:rPr>
              <a:t>g</a:t>
            </a:r>
            <a:r>
              <a:rPr lang="en-US" dirty="0">
                <a:solidFill>
                  <a:srgbClr val="231F20"/>
                </a:solidFill>
                <a:ea typeface="Arial" panose="020B0604020202020204" pitchFamily="34" charset="0"/>
                <a:cs typeface="Times New Roman" panose="02020603050405020304" pitchFamily="18" charset="0"/>
              </a:rPr>
              <a:t>,</a:t>
            </a:r>
            <a:r>
              <a:rPr lang="en-US" spc="-3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cr</a:t>
            </a:r>
            <a:r>
              <a:rPr lang="en-US" spc="-15"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at</a:t>
            </a:r>
            <a:r>
              <a:rPr lang="en-US"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a:t>
            </a:r>
            <a:r>
              <a:rPr lang="en-US" spc="-35" dirty="0">
                <a:solidFill>
                  <a:srgbClr val="231F20"/>
                </a:solidFill>
                <a:ea typeface="Arial" panose="020B0604020202020204" pitchFamily="34" charset="0"/>
                <a:cs typeface="Times New Roman" panose="02020603050405020304" pitchFamily="18" charset="0"/>
              </a:rPr>
              <a:t> </a:t>
            </a:r>
            <a:r>
              <a:rPr lang="en-US" dirty="0">
                <a:solidFill>
                  <a:srgbClr val="231F20"/>
                </a:solidFill>
                <a:ea typeface="Arial" panose="020B0604020202020204" pitchFamily="34" charset="0"/>
                <a:cs typeface="Times New Roman" panose="02020603050405020304" pitchFamily="18" charset="0"/>
              </a:rPr>
              <a:t>a</a:t>
            </a:r>
            <a:r>
              <a:rPr lang="en-US" spc="-3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w</a:t>
            </a:r>
            <a:r>
              <a:rPr lang="en-US" dirty="0">
                <a:solidFill>
                  <a:srgbClr val="231F20"/>
                </a:solidFill>
                <a:ea typeface="Arial" panose="020B0604020202020204" pitchFamily="34" charset="0"/>
                <a:cs typeface="Times New Roman" panose="02020603050405020304" pitchFamily="18" charset="0"/>
              </a:rPr>
              <a:t>o</a:t>
            </a:r>
            <a:r>
              <a:rPr lang="en-US" spc="-10" dirty="0">
                <a:solidFill>
                  <a:srgbClr val="231F20"/>
                </a:solidFill>
                <a:ea typeface="Arial" panose="020B0604020202020204" pitchFamily="34" charset="0"/>
                <a:cs typeface="Times New Roman" panose="02020603050405020304" pitchFamily="18" charset="0"/>
              </a:rPr>
              <a:t>n</a:t>
            </a:r>
            <a:r>
              <a:rPr lang="en-US" spc="-5" dirty="0">
                <a:solidFill>
                  <a:srgbClr val="231F20"/>
                </a:solidFill>
                <a:ea typeface="Arial" panose="020B0604020202020204" pitchFamily="34" charset="0"/>
                <a:cs typeface="Times New Roman" panose="02020603050405020304" pitchFamily="18" charset="0"/>
              </a:rPr>
              <a:t>d</a:t>
            </a:r>
            <a:r>
              <a:rPr lang="en-US" spc="-10" dirty="0">
                <a:solidFill>
                  <a:srgbClr val="231F20"/>
                </a:solidFill>
                <a:ea typeface="Arial" panose="020B0604020202020204" pitchFamily="34" charset="0"/>
                <a:cs typeface="Times New Roman" panose="02020603050405020304" pitchFamily="18" charset="0"/>
              </a:rPr>
              <a:t>e</a:t>
            </a:r>
            <a:r>
              <a:rPr lang="en-US" spc="50"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f</a:t>
            </a:r>
            <a:r>
              <a:rPr lang="en-US" dirty="0">
                <a:solidFill>
                  <a:srgbClr val="231F20"/>
                </a:solidFill>
                <a:ea typeface="Arial" panose="020B0604020202020204" pitchFamily="34" charset="0"/>
                <a:cs typeface="Times New Roman" panose="02020603050405020304" pitchFamily="18" charset="0"/>
              </a:rPr>
              <a:t>ul</a:t>
            </a:r>
            <a:r>
              <a:rPr lang="en-US" spc="-35"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li</a:t>
            </a:r>
            <a:r>
              <a:rPr lang="en-US" spc="-5" dirty="0">
                <a:solidFill>
                  <a:srgbClr val="231F20"/>
                </a:solidFill>
                <a:ea typeface="Arial" panose="020B0604020202020204" pitchFamily="34" charset="0"/>
                <a:cs typeface="Times New Roman" panose="02020603050405020304" pitchFamily="18" charset="0"/>
              </a:rPr>
              <a:t>ma</a:t>
            </a:r>
            <a:r>
              <a:rPr lang="en-US" spc="-15"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e</a:t>
            </a:r>
            <a:r>
              <a:rPr lang="en-US" spc="-3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f </a:t>
            </a:r>
            <a:r>
              <a:rPr lang="en-US" spc="15" dirty="0">
                <a:solidFill>
                  <a:srgbClr val="231F20"/>
                </a:solidFill>
                <a:ea typeface="Arial" panose="020B0604020202020204" pitchFamily="34" charset="0"/>
                <a:cs typeface="Times New Roman" panose="02020603050405020304" pitchFamily="18" charset="0"/>
              </a:rPr>
              <a:t>c</a:t>
            </a:r>
            <a:r>
              <a:rPr lang="en-US" spc="5" dirty="0">
                <a:solidFill>
                  <a:srgbClr val="231F20"/>
                </a:solidFill>
                <a:ea typeface="Arial" panose="020B0604020202020204" pitchFamily="34" charset="0"/>
                <a:cs typeface="Times New Roman" panose="02020603050405020304" pitchFamily="18" charset="0"/>
              </a:rPr>
              <a:t>oop</a:t>
            </a:r>
            <a:r>
              <a:rPr lang="en-US" spc="-5" dirty="0">
                <a:solidFill>
                  <a:srgbClr val="231F20"/>
                </a:solidFill>
                <a:ea typeface="Arial" panose="020B0604020202020204" pitchFamily="34" charset="0"/>
                <a:cs typeface="Times New Roman" panose="02020603050405020304" pitchFamily="18" charset="0"/>
              </a:rPr>
              <a:t>e</a:t>
            </a:r>
            <a:r>
              <a:rPr lang="en-US" spc="10"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at</a:t>
            </a:r>
            <a:r>
              <a:rPr lang="en-US" spc="5" dirty="0">
                <a:solidFill>
                  <a:srgbClr val="231F20"/>
                </a:solidFill>
                <a:ea typeface="Arial" panose="020B0604020202020204" pitchFamily="34" charset="0"/>
                <a:cs typeface="Times New Roman" panose="02020603050405020304" pitchFamily="18" charset="0"/>
              </a:rPr>
              <a:t>io</a:t>
            </a:r>
            <a:r>
              <a:rPr lang="en-US" dirty="0">
                <a:solidFill>
                  <a:srgbClr val="231F20"/>
                </a:solidFill>
                <a:ea typeface="Arial" panose="020B0604020202020204" pitchFamily="34" charset="0"/>
                <a:cs typeface="Times New Roman" panose="02020603050405020304" pitchFamily="18" charset="0"/>
              </a:rPr>
              <a:t>n and </a:t>
            </a:r>
            <a:r>
              <a:rPr lang="en-US" spc="5" dirty="0">
                <a:solidFill>
                  <a:srgbClr val="231F20"/>
                </a:solidFill>
                <a:ea typeface="Arial" panose="020B0604020202020204" pitchFamily="34" charset="0"/>
                <a:cs typeface="Times New Roman" panose="02020603050405020304" pitchFamily="18" charset="0"/>
              </a:rPr>
              <a:t>u</a:t>
            </a:r>
            <a:r>
              <a:rPr lang="en-US" dirty="0">
                <a:solidFill>
                  <a:srgbClr val="231F20"/>
                </a:solidFill>
                <a:ea typeface="Arial" panose="020B0604020202020204" pitchFamily="34" charset="0"/>
                <a:cs typeface="Times New Roman" panose="02020603050405020304" pitchFamily="18" charset="0"/>
              </a:rPr>
              <a:t>nd</a:t>
            </a:r>
            <a:r>
              <a:rPr lang="en-US" spc="-5"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r</a:t>
            </a:r>
            <a:r>
              <a:rPr lang="en-US" spc="10" dirty="0">
                <a:solidFill>
                  <a:srgbClr val="231F20"/>
                </a:solidFill>
                <a:ea typeface="Arial" panose="020B0604020202020204" pitchFamily="34" charset="0"/>
                <a:cs typeface="Times New Roman" panose="02020603050405020304" pitchFamily="18" charset="0"/>
              </a:rPr>
              <a:t>s</a:t>
            </a:r>
            <a:r>
              <a:rPr lang="en-US" spc="-5"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an</a:t>
            </a:r>
            <a:r>
              <a:rPr lang="en-US" spc="5" dirty="0">
                <a:solidFill>
                  <a:srgbClr val="231F20"/>
                </a:solidFill>
                <a:ea typeface="Arial" panose="020B0604020202020204" pitchFamily="34" charset="0"/>
                <a:cs typeface="Times New Roman" panose="02020603050405020304" pitchFamily="18" charset="0"/>
              </a:rPr>
              <a:t>di</a:t>
            </a:r>
            <a:r>
              <a:rPr lang="en-US" spc="-5"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 w</a:t>
            </a:r>
            <a:r>
              <a:rPr lang="en-US" spc="5"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h </a:t>
            </a:r>
            <a:r>
              <a:rPr lang="en-US" spc="5" dirty="0">
                <a:solidFill>
                  <a:srgbClr val="231F20"/>
                </a:solidFill>
                <a:ea typeface="Arial" panose="020B0604020202020204" pitchFamily="34" charset="0"/>
                <a:cs typeface="Times New Roman" panose="02020603050405020304" pitchFamily="18" charset="0"/>
              </a:rPr>
              <a:t>A</a:t>
            </a:r>
            <a:r>
              <a:rPr lang="en-US" spc="1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mo</a:t>
            </a:r>
            <a:r>
              <a:rPr lang="en-US" dirty="0">
                <a:solidFill>
                  <a:srgbClr val="231F20"/>
                </a:solidFill>
                <a:ea typeface="Arial" panose="020B0604020202020204" pitchFamily="34" charset="0"/>
                <a:cs typeface="Times New Roman" panose="02020603050405020304" pitchFamily="18" charset="0"/>
              </a:rPr>
              <a:t>nk </a:t>
            </a:r>
            <a:r>
              <a:rPr lang="en-US" spc="-5" dirty="0">
                <a:solidFill>
                  <a:srgbClr val="231F20"/>
                </a:solidFill>
                <a:ea typeface="Arial" panose="020B0604020202020204" pitchFamily="34" charset="0"/>
                <a:cs typeface="Times New Roman" panose="02020603050405020304" pitchFamily="18" charset="0"/>
              </a:rPr>
              <a:t>a</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d </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ur </a:t>
            </a:r>
            <a:r>
              <a:rPr lang="en-US" spc="-5" dirty="0">
                <a:solidFill>
                  <a:srgbClr val="231F20"/>
                </a:solidFill>
                <a:ea typeface="Arial" panose="020B0604020202020204" pitchFamily="34" charset="0"/>
                <a:cs typeface="Times New Roman" panose="02020603050405020304" pitchFamily="18" charset="0"/>
              </a:rPr>
              <a:t>n</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ig</a:t>
            </a:r>
            <a:r>
              <a:rPr lang="en-US" spc="-5" dirty="0">
                <a:solidFill>
                  <a:srgbClr val="231F20"/>
                </a:solidFill>
                <a:ea typeface="Arial" panose="020B0604020202020204" pitchFamily="34" charset="0"/>
                <a:cs typeface="Times New Roman" panose="02020603050405020304" pitchFamily="18" charset="0"/>
              </a:rPr>
              <a:t>h</a:t>
            </a:r>
            <a:r>
              <a:rPr lang="en-US" dirty="0">
                <a:solidFill>
                  <a:srgbClr val="231F20"/>
                </a:solidFill>
                <a:ea typeface="Arial" panose="020B0604020202020204" pitchFamily="34" charset="0"/>
                <a:cs typeface="Times New Roman" panose="02020603050405020304" pitchFamily="18" charset="0"/>
              </a:rPr>
              <a:t>bo</a:t>
            </a:r>
            <a:r>
              <a:rPr lang="en-US" spc="10"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 </a:t>
            </a:r>
            <a:r>
              <a:rPr lang="en-US" spc="10"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o</a:t>
            </a:r>
            <a:r>
              <a:rPr lang="en-US" spc="-5" dirty="0">
                <a:solidFill>
                  <a:srgbClr val="231F20"/>
                </a:solidFill>
                <a:ea typeface="Arial" panose="020B0604020202020204" pitchFamily="34" charset="0"/>
                <a:cs typeface="Times New Roman" panose="02020603050405020304" pitchFamily="18" charset="0"/>
              </a:rPr>
              <a:t>m</a:t>
            </a:r>
            <a:r>
              <a:rPr lang="en-US" spc="-10" dirty="0">
                <a:solidFill>
                  <a:srgbClr val="231F20"/>
                </a:solidFill>
                <a:ea typeface="Arial" panose="020B0604020202020204" pitchFamily="34" charset="0"/>
                <a:cs typeface="Times New Roman" panose="02020603050405020304" pitchFamily="18" charset="0"/>
              </a:rPr>
              <a:t>m</a:t>
            </a:r>
            <a:r>
              <a:rPr lang="en-US" dirty="0">
                <a:solidFill>
                  <a:srgbClr val="231F20"/>
                </a:solidFill>
                <a:ea typeface="Arial" panose="020B0604020202020204" pitchFamily="34" charset="0"/>
                <a:cs typeface="Times New Roman" panose="02020603050405020304" pitchFamily="18" charset="0"/>
              </a:rPr>
              <a:t>u</a:t>
            </a:r>
            <a:r>
              <a:rPr lang="en-US" spc="-5"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ti</a:t>
            </a:r>
            <a:r>
              <a:rPr lang="en-US" spc="-15"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a:t>
            </a:r>
            <a:endParaRPr lang="en-US" sz="1600" dirty="0">
              <a:effectLst/>
              <a:ea typeface="Calibri" panose="020F0502020204030204" pitchFamily="34" charset="0"/>
              <a:cs typeface="Times New Roman" panose="02020603050405020304" pitchFamily="18" charset="0"/>
            </a:endParaRPr>
          </a:p>
        </p:txBody>
      </p:sp>
      <p:pic>
        <p:nvPicPr>
          <p:cNvPr id="1026" name="Picture 2" descr="Logo for Congregation B'nai Yisra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567" y="11142836"/>
            <a:ext cx="2105025" cy="1524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37312" y="10738029"/>
            <a:ext cx="2191306" cy="369332"/>
          </a:xfrm>
          <a:prstGeom prst="rect">
            <a:avLst/>
          </a:prstGeom>
        </p:spPr>
        <p:txBody>
          <a:bodyPr wrap="none">
            <a:spAutoFit/>
          </a:bodyPr>
          <a:lstStyle/>
          <a:p>
            <a:r>
              <a:rPr lang="en-US" dirty="0">
                <a:hlinkClick r:id="rId2"/>
              </a:rPr>
              <a:t>www.cbyarmonk.org</a:t>
            </a:r>
            <a:endParaRPr lang="en-US" dirty="0"/>
          </a:p>
        </p:txBody>
      </p:sp>
    </p:spTree>
    <p:extLst>
      <p:ext uri="{BB962C8B-B14F-4D97-AF65-F5344CB8AC3E}">
        <p14:creationId xmlns:p14="http://schemas.microsoft.com/office/powerpoint/2010/main" val="2440739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2979057"/>
          </a:xfrm>
          <a:solidFill>
            <a:schemeClr val="bg2"/>
          </a:solidFill>
        </p:spPr>
        <p:txBody>
          <a:bodyPr>
            <a:normAutofit/>
          </a:bodyPr>
          <a:lstStyle/>
          <a:p>
            <a:pPr algn="ctr"/>
            <a:r>
              <a:rPr lang="en-US" b="1" dirty="0">
                <a:solidFill>
                  <a:schemeClr val="tx1"/>
                </a:solidFill>
                <a:latin typeface="Calibri" panose="020F0502020204030204" pitchFamily="34" charset="0"/>
                <a:cs typeface="Calibri" panose="020F0502020204030204" pitchFamily="34" charset="0"/>
              </a:rPr>
              <a:t>ACHI - American Communities   Helping </a:t>
            </a:r>
            <a:r>
              <a:rPr lang="en-US" b="1" dirty="0" smtClean="0">
                <a:solidFill>
                  <a:schemeClr val="tx1"/>
                </a:solidFill>
                <a:latin typeface="Calibri" panose="020F0502020204030204" pitchFamily="34" charset="0"/>
                <a:cs typeface="Calibri" panose="020F0502020204030204" pitchFamily="34" charset="0"/>
              </a:rPr>
              <a:t>Israel</a:t>
            </a:r>
            <a:r>
              <a:rPr lang="en-US" sz="2000" b="1" dirty="0" smtClean="0">
                <a:solidFill>
                  <a:schemeClr val="tx1"/>
                </a:solidFill>
                <a:latin typeface="Calibri" panose="020F0502020204030204" pitchFamily="34" charset="0"/>
                <a:cs typeface="Calibri" panose="020F0502020204030204" pitchFamily="34" charset="0"/>
              </a:rPr>
              <a:t/>
            </a:r>
            <a:br>
              <a:rPr lang="en-US" sz="2000" b="1" dirty="0" smtClean="0">
                <a:solidFill>
                  <a:schemeClr val="tx1"/>
                </a:solidFill>
                <a:latin typeface="Calibri" panose="020F0502020204030204" pitchFamily="34" charset="0"/>
                <a:cs typeface="Calibri" panose="020F0502020204030204" pitchFamily="34" charset="0"/>
              </a:rPr>
            </a:br>
            <a:r>
              <a:rPr lang="en-US" sz="2000" dirty="0">
                <a:solidFill>
                  <a:schemeClr val="tx1"/>
                </a:solidFill>
                <a:latin typeface="Calibri" panose="020F0502020204030204" pitchFamily="34" charset="0"/>
                <a:cs typeface="Calibri" panose="020F0502020204030204" pitchFamily="34" charset="0"/>
              </a:rPr>
              <a:t/>
            </a:r>
            <a:br>
              <a:rPr lang="en-US" sz="20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P.O. Box </a:t>
            </a:r>
            <a:r>
              <a:rPr lang="en-US" sz="2400" dirty="0" smtClean="0">
                <a:solidFill>
                  <a:schemeClr val="tx1"/>
                </a:solidFill>
                <a:latin typeface="Calibri" panose="020F0502020204030204" pitchFamily="34" charset="0"/>
                <a:cs typeface="Calibri" panose="020F0502020204030204" pitchFamily="34" charset="0"/>
              </a:rPr>
              <a:t>556</a:t>
            </a:r>
            <a:r>
              <a:rPr lang="en-US" sz="2400" dirty="0">
                <a:solidFill>
                  <a:schemeClr val="tx1"/>
                </a:solidFill>
                <a:latin typeface="Calibri" panose="020F0502020204030204" pitchFamily="34" charset="0"/>
                <a:cs typeface="Calibri" panose="020F0502020204030204" pitchFamily="34" charset="0"/>
              </a:rPr>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Monsey, NY </a:t>
            </a:r>
            <a:r>
              <a:rPr lang="en-US" sz="2400" dirty="0" smtClean="0">
                <a:solidFill>
                  <a:schemeClr val="tx1"/>
                </a:solidFill>
                <a:latin typeface="Calibri" panose="020F0502020204030204" pitchFamily="34" charset="0"/>
                <a:cs typeface="Calibri" panose="020F0502020204030204" pitchFamily="34" charset="0"/>
              </a:rPr>
              <a:t>10952</a:t>
            </a:r>
            <a:r>
              <a:rPr lang="en-US" sz="2400" dirty="0">
                <a:solidFill>
                  <a:schemeClr val="tx1"/>
                </a:solidFill>
                <a:latin typeface="Calibri" panose="020F0502020204030204" pitchFamily="34" charset="0"/>
                <a:cs typeface="Calibri" panose="020F0502020204030204" pitchFamily="34" charset="0"/>
              </a:rPr>
              <a:t/>
            </a:r>
            <a:br>
              <a:rPr lang="en-US" sz="2400" dirty="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Websites</a:t>
            </a:r>
            <a:r>
              <a:rPr lang="en-US" sz="2400" dirty="0">
                <a:solidFill>
                  <a:schemeClr val="tx1"/>
                </a:solidFill>
                <a:latin typeface="Calibri" panose="020F0502020204030204" pitchFamily="34" charset="0"/>
                <a:cs typeface="Calibri" panose="020F0502020204030204" pitchFamily="34" charset="0"/>
              </a:rPr>
              <a:t>: www.ACHI613.org</a:t>
            </a:r>
            <a:br>
              <a:rPr lang="en-US" sz="2400" dirty="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E-Mail</a:t>
            </a:r>
            <a:r>
              <a:rPr lang="en-US" sz="2400" dirty="0">
                <a:solidFill>
                  <a:schemeClr val="tx1"/>
                </a:solidFill>
                <a:latin typeface="Calibri" panose="020F0502020204030204" pitchFamily="34" charset="0"/>
                <a:cs typeface="Calibri" panose="020F0502020204030204" pitchFamily="34" charset="0"/>
              </a:rPr>
              <a:t>: team@achi613.org</a:t>
            </a: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3" name="Rectangle 2"/>
          <p:cNvSpPr/>
          <p:nvPr/>
        </p:nvSpPr>
        <p:spPr>
          <a:xfrm>
            <a:off x="643467" y="4111853"/>
            <a:ext cx="6180666" cy="6863417"/>
          </a:xfrm>
          <a:prstGeom prst="rect">
            <a:avLst/>
          </a:prstGeom>
        </p:spPr>
        <p:txBody>
          <a:bodyPr wrap="square">
            <a:spAutoFit/>
          </a:bodyPr>
          <a:lstStyle/>
          <a:p>
            <a:pPr algn="just"/>
            <a:r>
              <a:rPr lang="en-US" sz="20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ACHI- (American Communities Helping Israel) is a not-for-profit 501C organization founded in 2004. The ACHI team members are volunteers whose mission is to unite Jewry nationwide and globally to support Israel physically and emotionally, through economic endeavors. ACHI spent its early years on educational programs in schools, in community meetings and outreach to rabbinical members across America. Our thrust continues - Keep Israel in the hearts and minds of this and the next generation.</a:t>
            </a:r>
          </a:p>
          <a:p>
            <a:pPr algn="just"/>
            <a:r>
              <a:rPr lang="en-US" sz="20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Our latest initiative is our virtual Market on </a:t>
            </a:r>
            <a:r>
              <a:rPr lang="en-US" sz="2000" u="sng"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hlinkClick r:id="rId2"/>
              </a:rPr>
              <a:t>www.achi613.org</a:t>
            </a:r>
            <a:r>
              <a:rPr lang="en-US" sz="20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 Over 160 Israeli merchants who provide products for export and for delivery in Israel are utilizing our site. Our goal is to expand the platform to include services, both for newcomers to Israel as well as the present population. We encourage everyone to Think Israel-Buy Israeli, with special emphasis now due to the Covid pandemic and struggling economy.</a:t>
            </a:r>
          </a:p>
          <a:p>
            <a:pPr algn="just"/>
            <a:r>
              <a:rPr lang="en-US" sz="20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Our six member team contributes varied talents and strengths. Our goal continues to be that our impact will grow exponentially! </a:t>
            </a:r>
          </a:p>
          <a:p>
            <a:pPr algn="just"/>
            <a:r>
              <a:rPr lang="en-US" sz="2000" b="1" dirty="0" smtClean="0">
                <a:solidFill>
                  <a:schemeClr val="bg1"/>
                </a:solidFill>
                <a:latin typeface="Calibri" panose="020F0502020204030204" pitchFamily="34" charset="0"/>
                <a:ea typeface="Arial" panose="020B0604020202020204" pitchFamily="34" charset="0"/>
                <a:cs typeface="Calibri" panose="020F0502020204030204" pitchFamily="34" charset="0"/>
              </a:rPr>
              <a:t>Together, The ACHI Team and friends of ACHI can make a difference. It is a win/win situation for all of us.</a:t>
            </a:r>
            <a:endParaRPr lang="en-US"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Rectangle 3"/>
          <p:cNvSpPr/>
          <p:nvPr/>
        </p:nvSpPr>
        <p:spPr>
          <a:xfrm>
            <a:off x="2729826" y="11245334"/>
            <a:ext cx="1931747" cy="646331"/>
          </a:xfrm>
          <a:prstGeom prst="rect">
            <a:avLst/>
          </a:prstGeom>
        </p:spPr>
        <p:txBody>
          <a:bodyPr wrap="none">
            <a:spAutoFit/>
          </a:bodyPr>
          <a:lstStyle/>
          <a:p>
            <a:r>
              <a:rPr lang="en-US" dirty="0" smtClean="0">
                <a:solidFill>
                  <a:schemeClr val="bg1"/>
                </a:solidFill>
                <a:hlinkClick r:id="rId2"/>
              </a:rPr>
              <a:t>www.ACHI613.org</a:t>
            </a:r>
            <a:endParaRPr lang="en-US" dirty="0" smtClean="0">
              <a:solidFill>
                <a:schemeClr val="bg1"/>
              </a:solidFill>
            </a:endParaRPr>
          </a:p>
          <a:p>
            <a:endParaRPr lang="en-US" dirty="0">
              <a:solidFill>
                <a:schemeClr val="bg1"/>
              </a:solidFill>
            </a:endParaRPr>
          </a:p>
        </p:txBody>
      </p:sp>
      <p:pic>
        <p:nvPicPr>
          <p:cNvPr id="5" name="Picture 4" descr="Logo&#10;&#10;Description automatically generated with low confidence"/>
          <p:cNvPicPr/>
          <p:nvPr/>
        </p:nvPicPr>
        <p:blipFill>
          <a:blip r:embed="rId3">
            <a:extLst>
              <a:ext uri="{28A0092B-C50C-407E-A947-70E740481C1C}">
                <a14:useLocalDpi xmlns:a14="http://schemas.microsoft.com/office/drawing/2010/main" val="0"/>
              </a:ext>
            </a:extLst>
          </a:blip>
          <a:stretch>
            <a:fillRect/>
          </a:stretch>
        </p:blipFill>
        <p:spPr>
          <a:xfrm>
            <a:off x="2000303" y="11748347"/>
            <a:ext cx="3390793" cy="931333"/>
          </a:xfrm>
          <a:prstGeom prst="rect">
            <a:avLst/>
          </a:prstGeom>
        </p:spPr>
      </p:pic>
    </p:spTree>
    <p:extLst>
      <p:ext uri="{BB962C8B-B14F-4D97-AF65-F5344CB8AC3E}">
        <p14:creationId xmlns:p14="http://schemas.microsoft.com/office/powerpoint/2010/main" val="4258694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latin typeface="+mn-lt"/>
                <a:cs typeface="Arial" panose="020B0604020202020204" pitchFamily="34" charset="0"/>
              </a:rPr>
              <a:t>Congregation Emanu-El of Westchester - Rye</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Reform</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2125 Westchester Avenue </a:t>
            </a:r>
            <a:r>
              <a:rPr lang="en-US" sz="2000" dirty="0" smtClean="0">
                <a:solidFill>
                  <a:schemeClr val="tx1"/>
                </a:solidFill>
                <a:latin typeface="+mn-lt"/>
                <a:cs typeface="Arial" panose="020B0604020202020204" pitchFamily="34" charset="0"/>
              </a:rPr>
              <a:t>East</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Rye, NY </a:t>
            </a:r>
            <a:r>
              <a:rPr lang="en-US" sz="2000" dirty="0" smtClean="0">
                <a:solidFill>
                  <a:schemeClr val="tx1"/>
                </a:solidFill>
                <a:latin typeface="+mn-lt"/>
                <a:cs typeface="Arial" panose="020B0604020202020204" pitchFamily="34" charset="0"/>
              </a:rPr>
              <a:t>10580</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Phone: </a:t>
            </a:r>
            <a:r>
              <a:rPr lang="en-US" sz="2000" dirty="0" smtClean="0">
                <a:solidFill>
                  <a:schemeClr val="tx1"/>
                </a:solidFill>
                <a:latin typeface="+mn-lt"/>
                <a:cs typeface="Arial" panose="020B0604020202020204" pitchFamily="34" charset="0"/>
              </a:rPr>
              <a:t>914-967-4382</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Website</a:t>
            </a:r>
            <a:r>
              <a:rPr lang="en-US" sz="2000" dirty="0" smtClean="0">
                <a:solidFill>
                  <a:schemeClr val="tx1"/>
                </a:solidFill>
                <a:latin typeface="+mn-lt"/>
                <a:cs typeface="Arial" panose="020B0604020202020204" pitchFamily="34" charset="0"/>
              </a:rPr>
              <a:t>:</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E-Mail: </a:t>
            </a:r>
            <a:r>
              <a:rPr lang="en-US" sz="2000" dirty="0" smtClean="0">
                <a:solidFill>
                  <a:schemeClr val="tx1"/>
                </a:solidFill>
                <a:latin typeface="+mn-lt"/>
                <a:cs typeface="Arial" panose="020B0604020202020204" pitchFamily="34" charset="0"/>
              </a:rPr>
              <a:t>info@c-e-w.org</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Rabbi: Howard J. </a:t>
            </a:r>
            <a:r>
              <a:rPr lang="en-US" sz="2000" dirty="0" smtClean="0">
                <a:solidFill>
                  <a:schemeClr val="tx1"/>
                </a:solidFill>
                <a:latin typeface="+mn-lt"/>
                <a:cs typeface="Arial" panose="020B0604020202020204" pitchFamily="34" charset="0"/>
              </a:rPr>
              <a:t>Goldsmith</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Cantor: Meredith </a:t>
            </a:r>
            <a:r>
              <a:rPr lang="en-US" sz="2000" dirty="0" smtClean="0">
                <a:solidFill>
                  <a:schemeClr val="tx1"/>
                </a:solidFill>
                <a:latin typeface="+mn-lt"/>
                <a:cs typeface="Arial" panose="020B0604020202020204" pitchFamily="34" charset="0"/>
              </a:rPr>
              <a:t>Stone</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b="1" dirty="0">
                <a:solidFill>
                  <a:schemeClr val="tx1"/>
                </a:solidFill>
                <a:latin typeface="+mn-lt"/>
                <a:cs typeface="Arial" panose="020B0604020202020204" pitchFamily="34" charset="0"/>
              </a:rPr>
              <a:t>Director of Education: Naomi </a:t>
            </a:r>
            <a:r>
              <a:rPr lang="en-US" sz="2000" b="1" dirty="0" smtClean="0">
                <a:solidFill>
                  <a:schemeClr val="tx1"/>
                </a:solidFill>
                <a:latin typeface="+mn-lt"/>
                <a:cs typeface="Arial" panose="020B0604020202020204" pitchFamily="34" charset="0"/>
              </a:rPr>
              <a:t>Fabes</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Temple Administrator: Abbie </a:t>
            </a:r>
            <a:r>
              <a:rPr lang="en-US" sz="2000" dirty="0" smtClean="0">
                <a:solidFill>
                  <a:schemeClr val="tx1"/>
                </a:solidFill>
                <a:latin typeface="+mn-lt"/>
                <a:cs typeface="Arial" panose="020B0604020202020204" pitchFamily="34" charset="0"/>
              </a:rPr>
              <a:t>Levitt</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Rabbi Emeritus: Daniel S. </a:t>
            </a:r>
            <a:r>
              <a:rPr lang="en-US" sz="2000" dirty="0" smtClean="0">
                <a:solidFill>
                  <a:schemeClr val="tx1"/>
                </a:solidFill>
                <a:latin typeface="+mn-lt"/>
                <a:cs typeface="Arial" panose="020B0604020202020204" pitchFamily="34" charset="0"/>
              </a:rPr>
              <a:t>Wolk</a:t>
            </a:r>
            <a:endParaRPr lang="en-US" sz="2000" dirty="0">
              <a:solidFill>
                <a:schemeClr val="tx1"/>
              </a:solidFill>
              <a:latin typeface="+mn-lt"/>
            </a:endParaRPr>
          </a:p>
        </p:txBody>
      </p:sp>
      <p:sp>
        <p:nvSpPr>
          <p:cNvPr id="3" name="Rectangle 2"/>
          <p:cNvSpPr/>
          <p:nvPr/>
        </p:nvSpPr>
        <p:spPr>
          <a:xfrm>
            <a:off x="647700" y="5385138"/>
            <a:ext cx="5924550" cy="1323439"/>
          </a:xfrm>
          <a:prstGeom prst="rect">
            <a:avLst/>
          </a:prstGeom>
        </p:spPr>
        <p:txBody>
          <a:bodyPr wrap="square">
            <a:spAutoFit/>
          </a:bodyPr>
          <a:lstStyle/>
          <a:p>
            <a:pPr marL="25400" marR="0" algn="just">
              <a:lnSpc>
                <a:spcPct val="100000"/>
              </a:lnSpc>
              <a:spcBef>
                <a:spcPts val="0"/>
              </a:spcBef>
              <a:spcAft>
                <a:spcPts val="0"/>
              </a:spcAft>
            </a:pPr>
            <a:r>
              <a:rPr lang="en-US" sz="2000" dirty="0">
                <a:solidFill>
                  <a:schemeClr val="bg1"/>
                </a:solidFill>
                <a:ea typeface="Arial" panose="020B0604020202020204" pitchFamily="34" charset="0"/>
              </a:rPr>
              <a:t>Congregation Emanu-El of Westchester offers a warm and inclusive setting for worship, study and the cultural enrichment of Judaism. Members join from diverse Westchester geographic areas.</a:t>
            </a:r>
            <a:endParaRPr lang="en-US" sz="2000" dirty="0">
              <a:solidFill>
                <a:schemeClr val="bg1"/>
              </a:solidFill>
              <a:effectLst/>
              <a:ea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4262" y="10784025"/>
            <a:ext cx="2689225" cy="2017575"/>
          </a:xfrm>
          <a:prstGeom prst="rect">
            <a:avLst/>
          </a:prstGeom>
        </p:spPr>
      </p:pic>
      <p:sp>
        <p:nvSpPr>
          <p:cNvPr id="6" name="Rectangle 5"/>
          <p:cNvSpPr/>
          <p:nvPr/>
        </p:nvSpPr>
        <p:spPr>
          <a:xfrm>
            <a:off x="2725787" y="10102334"/>
            <a:ext cx="1749325" cy="646331"/>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hlinkClick r:id="rId3"/>
              </a:rPr>
              <a:t>www.c-e-w.org</a:t>
            </a:r>
            <a:endParaRPr lang="en-US" dirty="0" smtClean="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12172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63879"/>
            <a:ext cx="7315200" cy="4634631"/>
          </a:xfrm>
          <a:solidFill>
            <a:schemeClr val="bg2"/>
          </a:solidFill>
        </p:spPr>
        <p:txBody>
          <a:bodyPr>
            <a:normAutofit fontScale="90000"/>
          </a:bodyPr>
          <a:lstStyle/>
          <a:p>
            <a:pPr algn="ctr"/>
            <a:r>
              <a:rPr lang="en-US" sz="3600" b="1" dirty="0">
                <a:solidFill>
                  <a:schemeClr val="tx1"/>
                </a:solidFill>
              </a:rPr>
              <a:t>Congregation Kneses Tifereth Israel</a:t>
            </a:r>
            <a:r>
              <a:rPr lang="en-US" sz="3600" dirty="0">
                <a:solidFill>
                  <a:schemeClr val="tx1"/>
                </a:solidFill>
              </a:rPr>
              <a:t/>
            </a:r>
            <a:br>
              <a:rPr lang="en-US" sz="3600" dirty="0">
                <a:solidFill>
                  <a:schemeClr val="tx1"/>
                </a:solidFill>
              </a:rPr>
            </a:br>
            <a:r>
              <a:rPr lang="en-US" sz="3600" b="1" dirty="0">
                <a:solidFill>
                  <a:schemeClr val="tx1"/>
                </a:solidFill>
              </a:rPr>
              <a:t>(KTI) - Port Chester/Rye Brook</a:t>
            </a:r>
            <a:r>
              <a:rPr lang="en-US" sz="2000" dirty="0">
                <a:solidFill>
                  <a:schemeClr val="tx1"/>
                </a:solidFill>
              </a:rPr>
              <a:t/>
            </a:r>
            <a:br>
              <a:rPr lang="en-US" sz="2000" dirty="0">
                <a:solidFill>
                  <a:schemeClr val="tx1"/>
                </a:solidFill>
              </a:rPr>
            </a:br>
            <a:r>
              <a:rPr lang="en-US" sz="2400" dirty="0" smtClean="0">
                <a:solidFill>
                  <a:schemeClr val="tx1"/>
                </a:solidFill>
              </a:rPr>
              <a:t>Conservative</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575 King Street</a:t>
            </a:r>
            <a:br>
              <a:rPr lang="en-US" sz="2400" dirty="0">
                <a:solidFill>
                  <a:schemeClr val="tx1"/>
                </a:solidFill>
              </a:rPr>
            </a:br>
            <a:r>
              <a:rPr lang="en-US" sz="2400" dirty="0">
                <a:solidFill>
                  <a:schemeClr val="tx1"/>
                </a:solidFill>
              </a:rPr>
              <a:t>Port Chester, NY 10573</a:t>
            </a:r>
            <a:br>
              <a:rPr lang="en-US" sz="2400" dirty="0">
                <a:solidFill>
                  <a:schemeClr val="tx1"/>
                </a:solidFill>
              </a:rPr>
            </a:br>
            <a:r>
              <a:rPr lang="en-US" sz="2400" dirty="0">
                <a:solidFill>
                  <a:schemeClr val="tx1"/>
                </a:solidFill>
              </a:rPr>
              <a:t>Phone: 914-939-1004</a:t>
            </a:r>
            <a:br>
              <a:rPr lang="en-US" sz="2400" dirty="0">
                <a:solidFill>
                  <a:schemeClr val="tx1"/>
                </a:solidFill>
              </a:rPr>
            </a:br>
            <a:r>
              <a:rPr lang="en-US" sz="2400" dirty="0">
                <a:solidFill>
                  <a:schemeClr val="tx1"/>
                </a:solidFill>
              </a:rPr>
              <a:t>Fax: 914-939-1086</a:t>
            </a:r>
            <a:br>
              <a:rPr lang="en-US" sz="2400" dirty="0">
                <a:solidFill>
                  <a:schemeClr val="tx1"/>
                </a:solidFill>
              </a:rPr>
            </a:br>
            <a:r>
              <a:rPr lang="en-US" sz="2400" u="sng" dirty="0">
                <a:solidFill>
                  <a:schemeClr val="tx1"/>
                </a:solidFill>
                <a:hlinkClick r:id="rId2"/>
              </a:rPr>
              <a:t>Website:  www.congkti.org</a:t>
            </a:r>
            <a:r>
              <a:rPr lang="en-US" sz="2400" u="sng" dirty="0">
                <a:solidFill>
                  <a:schemeClr val="tx1"/>
                </a:solidFill>
                <a:hlinkClick r:id="rId3"/>
              </a:rPr>
              <a:t> </a:t>
            </a:r>
            <a:r>
              <a:rPr lang="en-US" sz="2400" u="sng" dirty="0" smtClean="0">
                <a:solidFill>
                  <a:schemeClr val="tx1"/>
                </a:solidFill>
                <a:hlinkClick r:id="rId3"/>
              </a:rPr>
              <a:t/>
            </a:r>
            <a:br>
              <a:rPr lang="en-US" sz="2400" u="sng" dirty="0" smtClean="0">
                <a:solidFill>
                  <a:schemeClr val="tx1"/>
                </a:solidFill>
                <a:hlinkClick r:id="rId3"/>
              </a:rPr>
            </a:br>
            <a:r>
              <a:rPr lang="en-US" sz="2400" u="sng" dirty="0" smtClean="0">
                <a:solidFill>
                  <a:schemeClr val="tx1"/>
                </a:solidFill>
                <a:hlinkClick r:id="rId3"/>
              </a:rPr>
              <a:t>E-Mail</a:t>
            </a:r>
            <a:r>
              <a:rPr lang="en-US" sz="2400" u="sng" dirty="0">
                <a:solidFill>
                  <a:schemeClr val="tx1"/>
                </a:solidFill>
                <a:hlinkClick r:id="rId3"/>
              </a:rPr>
              <a:t>: info@congkti.org</a:t>
            </a:r>
            <a:r>
              <a:rPr lang="en-US" sz="2400" dirty="0">
                <a:solidFill>
                  <a:schemeClr val="tx1"/>
                </a:solidFill>
              </a:rPr>
              <a:t> </a:t>
            </a:r>
            <a:r>
              <a:rPr lang="en-US" sz="2400" dirty="0" smtClean="0">
                <a:solidFill>
                  <a:schemeClr val="tx1"/>
                </a:solidFill>
              </a:rPr>
              <a:t/>
            </a:r>
            <a:br>
              <a:rPr lang="en-US" sz="2400" dirty="0" smtClean="0">
                <a:solidFill>
                  <a:schemeClr val="tx1"/>
                </a:solidFill>
              </a:rPr>
            </a:br>
            <a:r>
              <a:rPr lang="en-US" sz="2400" dirty="0" smtClean="0">
                <a:solidFill>
                  <a:schemeClr val="tx1"/>
                </a:solidFill>
              </a:rPr>
              <a:t>Rabbi</a:t>
            </a:r>
            <a:r>
              <a:rPr lang="en-US" sz="2400" dirty="0">
                <a:solidFill>
                  <a:schemeClr val="tx1"/>
                </a:solidFill>
              </a:rPr>
              <a:t>: Ben Goldberg </a:t>
            </a:r>
            <a:r>
              <a:rPr lang="en-US" sz="2400" dirty="0" smtClean="0">
                <a:solidFill>
                  <a:schemeClr val="tx1"/>
                </a:solidFill>
              </a:rPr>
              <a:t/>
            </a:r>
            <a:br>
              <a:rPr lang="en-US" sz="2400" dirty="0" smtClean="0">
                <a:solidFill>
                  <a:schemeClr val="tx1"/>
                </a:solidFill>
              </a:rPr>
            </a:br>
            <a:r>
              <a:rPr lang="en-US" sz="2400" dirty="0" smtClean="0">
                <a:solidFill>
                  <a:schemeClr val="tx1"/>
                </a:solidFill>
              </a:rPr>
              <a:t>Cantor</a:t>
            </a:r>
            <a:r>
              <a:rPr lang="en-US" sz="2400" dirty="0">
                <a:solidFill>
                  <a:schemeClr val="tx1"/>
                </a:solidFill>
              </a:rPr>
              <a:t>: Alexis K. Sklar </a:t>
            </a:r>
            <a:r>
              <a:rPr lang="en-US" sz="2400" dirty="0" smtClean="0">
                <a:solidFill>
                  <a:schemeClr val="tx1"/>
                </a:solidFill>
              </a:rPr>
              <a:t/>
            </a:r>
            <a:br>
              <a:rPr lang="en-US" sz="2400" dirty="0" smtClean="0">
                <a:solidFill>
                  <a:schemeClr val="tx1"/>
                </a:solidFill>
              </a:rPr>
            </a:br>
            <a:r>
              <a:rPr lang="en-US" sz="2400" dirty="0" smtClean="0">
                <a:solidFill>
                  <a:schemeClr val="tx1"/>
                </a:solidFill>
              </a:rPr>
              <a:t>Administrator </a:t>
            </a:r>
            <a:r>
              <a:rPr lang="en-US" sz="2400" dirty="0">
                <a:solidFill>
                  <a:schemeClr val="tx1"/>
                </a:solidFill>
              </a:rPr>
              <a:t>School Principal: Alexis K. Sklar</a:t>
            </a: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3" name="Rectangle 2"/>
          <p:cNvSpPr/>
          <p:nvPr/>
        </p:nvSpPr>
        <p:spPr>
          <a:xfrm>
            <a:off x="288099" y="5632381"/>
            <a:ext cx="6576164" cy="4100610"/>
          </a:xfrm>
          <a:prstGeom prst="rect">
            <a:avLst/>
          </a:prstGeom>
        </p:spPr>
        <p:txBody>
          <a:bodyPr wrap="square">
            <a:spAutoFit/>
          </a:bodyPr>
          <a:lstStyle/>
          <a:p>
            <a:pPr marL="63500" marR="36830" algn="just">
              <a:lnSpc>
                <a:spcPct val="104000"/>
              </a:lnSpc>
              <a:spcBef>
                <a:spcPts val="0"/>
              </a:spcBef>
              <a:spcAft>
                <a:spcPts val="0"/>
              </a:spcAft>
            </a:pPr>
            <a:r>
              <a:rPr lang="en-US" sz="2000" dirty="0">
                <a:solidFill>
                  <a:srgbClr val="231F20"/>
                </a:solidFill>
                <a:ea typeface="Arial" panose="020B0604020202020204" pitchFamily="34" charset="0"/>
                <a:cs typeface="Arial" panose="020B0604020202020204" pitchFamily="34" charset="0"/>
              </a:rPr>
              <a:t>Congregation</a:t>
            </a:r>
            <a:r>
              <a:rPr lang="en-US" sz="2000" spc="-18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KTI</a:t>
            </a:r>
            <a:r>
              <a:rPr lang="en-US" sz="2000" spc="-190"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is</a:t>
            </a:r>
            <a:r>
              <a:rPr lang="en-US" sz="2000" spc="-190"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a</a:t>
            </a:r>
            <a:r>
              <a:rPr lang="en-US" sz="2000" spc="-190"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progressive,</a:t>
            </a:r>
            <a:r>
              <a:rPr lang="en-US" sz="2000" spc="-18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egalitarian and dynamic Conservative synagogue that balances 21st century Jewish family needs with 120 years of rich heritage. Led by energetic full-time clergy, we come together as a community for life-cycle, spiritual learning and social events.</a:t>
            </a:r>
            <a:endParaRPr lang="en-US" sz="2000" dirty="0">
              <a:ea typeface="Calibri" panose="020F0502020204030204" pitchFamily="34" charset="0"/>
              <a:cs typeface="Arial" panose="020B0604020202020204" pitchFamily="34" charset="0"/>
            </a:endParaRPr>
          </a:p>
          <a:p>
            <a:pPr>
              <a:lnSpc>
                <a:spcPts val="1400"/>
              </a:lnSpc>
              <a:spcBef>
                <a:spcPts val="40"/>
              </a:spcBef>
            </a:pPr>
            <a:r>
              <a:rPr lang="en-US" sz="2000" dirty="0">
                <a:ea typeface="Calibri" panose="020F0502020204030204" pitchFamily="34" charset="0"/>
                <a:cs typeface="Arial" panose="020B0604020202020204" pitchFamily="34" charset="0"/>
              </a:rPr>
              <a:t> </a:t>
            </a:r>
          </a:p>
          <a:p>
            <a:pPr marL="63500" marR="37465" algn="just">
              <a:lnSpc>
                <a:spcPct val="104000"/>
              </a:lnSpc>
              <a:spcBef>
                <a:spcPts val="0"/>
              </a:spcBef>
              <a:spcAft>
                <a:spcPts val="0"/>
              </a:spcAft>
            </a:pPr>
            <a:r>
              <a:rPr lang="en-US" sz="2000" dirty="0">
                <a:solidFill>
                  <a:srgbClr val="231F20"/>
                </a:solidFill>
                <a:ea typeface="Arial" panose="020B0604020202020204" pitchFamily="34" charset="0"/>
                <a:cs typeface="Arial" panose="020B0604020202020204" pitchFamily="34" charset="0"/>
              </a:rPr>
              <a:t>Congregation KTI provides a nurturing and supportive educational environment with enriching</a:t>
            </a:r>
            <a:r>
              <a:rPr lang="en-US" sz="2000" spc="-2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programs</a:t>
            </a:r>
            <a:r>
              <a:rPr lang="en-US" sz="2000" spc="-2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for</a:t>
            </a:r>
            <a:r>
              <a:rPr lang="en-US" sz="2000" spc="-2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all</a:t>
            </a:r>
            <a:r>
              <a:rPr lang="en-US" sz="2000" spc="-2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ages,</a:t>
            </a:r>
            <a:r>
              <a:rPr lang="en-US" sz="2000" spc="-2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starting</a:t>
            </a:r>
            <a:r>
              <a:rPr lang="en-US" sz="2000" spc="-2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with our preeminent early childhood preschool program and continuing through to adult education. We are proud of our r</a:t>
            </a:r>
            <a:r>
              <a:rPr lang="en-US" sz="2000" spc="-10" dirty="0">
                <a:solidFill>
                  <a:srgbClr val="231F20"/>
                </a:solidFill>
                <a:ea typeface="Arial" panose="020B0604020202020204" pitchFamily="34" charset="0"/>
                <a:cs typeface="Arial" panose="020B0604020202020204" pitchFamily="34" charset="0"/>
              </a:rPr>
              <a:t>e</a:t>
            </a:r>
            <a:r>
              <a:rPr lang="en-US" sz="2000" spc="5" dirty="0">
                <a:solidFill>
                  <a:srgbClr val="231F20"/>
                </a:solidFill>
                <a:ea typeface="Arial" panose="020B0604020202020204" pitchFamily="34" charset="0"/>
                <a:cs typeface="Arial" panose="020B0604020202020204" pitchFamily="34" charset="0"/>
              </a:rPr>
              <a:t>c</a:t>
            </a:r>
            <a:r>
              <a:rPr lang="en-US" sz="2000" spc="-15" dirty="0">
                <a:solidFill>
                  <a:srgbClr val="231F20"/>
                </a:solidFill>
                <a:ea typeface="Arial" panose="020B0604020202020204" pitchFamily="34" charset="0"/>
                <a:cs typeface="Arial" panose="020B0604020202020204" pitchFamily="34" charset="0"/>
              </a:rPr>
              <a:t>e</a:t>
            </a:r>
            <a:r>
              <a:rPr lang="en-US" sz="2000" spc="-10" dirty="0">
                <a:solidFill>
                  <a:srgbClr val="231F20"/>
                </a:solidFill>
                <a:ea typeface="Arial" panose="020B0604020202020204" pitchFamily="34" charset="0"/>
                <a:cs typeface="Arial" panose="020B0604020202020204" pitchFamily="34" charset="0"/>
              </a:rPr>
              <a:t>n</a:t>
            </a:r>
            <a:r>
              <a:rPr lang="en-US" sz="2000" spc="-5" dirty="0">
                <a:solidFill>
                  <a:srgbClr val="231F20"/>
                </a:solidFill>
                <a:ea typeface="Arial" panose="020B0604020202020204" pitchFamily="34" charset="0"/>
                <a:cs typeface="Arial" panose="020B0604020202020204" pitchFamily="34" charset="0"/>
              </a:rPr>
              <a:t>t</a:t>
            </a:r>
            <a:r>
              <a:rPr lang="en-US" sz="2000" spc="-15" dirty="0">
                <a:solidFill>
                  <a:srgbClr val="231F20"/>
                </a:solidFill>
                <a:ea typeface="Arial" panose="020B0604020202020204" pitchFamily="34" charset="0"/>
                <a:cs typeface="Arial" panose="020B0604020202020204" pitchFamily="34" charset="0"/>
              </a:rPr>
              <a:t>l</a:t>
            </a:r>
            <a:r>
              <a:rPr lang="en-US" sz="2000" dirty="0">
                <a:solidFill>
                  <a:srgbClr val="231F20"/>
                </a:solidFill>
                <a:ea typeface="Arial" panose="020B0604020202020204" pitchFamily="34" charset="0"/>
                <a:cs typeface="Arial" panose="020B0604020202020204" pitchFamily="34" charset="0"/>
              </a:rPr>
              <a:t>y renovated, architecturally significant sanctuary, which is the centerpiece of our attractive suburban campus.</a:t>
            </a:r>
            <a:endParaRPr lang="en-US" sz="2000" dirty="0">
              <a:effectLst/>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8793" y="10957676"/>
            <a:ext cx="1350014" cy="1619499"/>
          </a:xfrm>
          <a:prstGeom prst="rect">
            <a:avLst/>
          </a:prstGeom>
        </p:spPr>
      </p:pic>
      <p:sp>
        <p:nvSpPr>
          <p:cNvPr id="5" name="Rectangle 4"/>
          <p:cNvSpPr/>
          <p:nvPr/>
        </p:nvSpPr>
        <p:spPr>
          <a:xfrm>
            <a:off x="2818485" y="10024046"/>
            <a:ext cx="1830629" cy="369332"/>
          </a:xfrm>
          <a:prstGeom prst="rect">
            <a:avLst/>
          </a:prstGeom>
        </p:spPr>
        <p:txBody>
          <a:bodyPr wrap="none">
            <a:spAutoFit/>
          </a:bodyPr>
          <a:lstStyle/>
          <a:p>
            <a:r>
              <a:rPr lang="en-US" u="sng" dirty="0">
                <a:hlinkClick r:id="rId5"/>
              </a:rPr>
              <a:t>www.congkti.org</a:t>
            </a:r>
            <a:endParaRPr lang="en-US" dirty="0"/>
          </a:p>
        </p:txBody>
      </p:sp>
    </p:spTree>
    <p:extLst>
      <p:ext uri="{BB962C8B-B14F-4D97-AF65-F5344CB8AC3E}">
        <p14:creationId xmlns:p14="http://schemas.microsoft.com/office/powerpoint/2010/main" val="2027040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63463"/>
            <a:ext cx="7315200" cy="4997885"/>
          </a:xfrm>
          <a:solidFill>
            <a:schemeClr val="bg2"/>
          </a:solidFill>
        </p:spPr>
        <p:txBody>
          <a:bodyPr>
            <a:normAutofit fontScale="90000"/>
          </a:bodyPr>
          <a:lstStyle/>
          <a:p>
            <a:pPr algn="ctr"/>
            <a:r>
              <a:rPr lang="en-US" sz="3600" b="1" dirty="0">
                <a:solidFill>
                  <a:schemeClr val="tx1"/>
                </a:solidFill>
              </a:rPr>
              <a:t>Congregation Kol Ami </a:t>
            </a:r>
            <a:r>
              <a:rPr lang="en-US" sz="3600" b="1" dirty="0" smtClean="0">
                <a:solidFill>
                  <a:schemeClr val="tx1"/>
                </a:solidFill>
              </a:rPr>
              <a:t>–</a:t>
            </a:r>
            <a:br>
              <a:rPr lang="en-US" sz="3600" b="1" dirty="0" smtClean="0">
                <a:solidFill>
                  <a:schemeClr val="tx1"/>
                </a:solidFill>
              </a:rPr>
            </a:br>
            <a:r>
              <a:rPr lang="en-US" sz="3600" b="1" dirty="0" smtClean="0">
                <a:solidFill>
                  <a:schemeClr val="tx1"/>
                </a:solidFill>
              </a:rPr>
              <a:t> </a:t>
            </a:r>
            <a:r>
              <a:rPr lang="en-US" sz="3600" b="1" dirty="0">
                <a:solidFill>
                  <a:schemeClr val="tx1"/>
                </a:solidFill>
              </a:rPr>
              <a:t>White Plains</a:t>
            </a:r>
            <a:r>
              <a:rPr lang="en-US" sz="2000" dirty="0">
                <a:solidFill>
                  <a:schemeClr val="tx1"/>
                </a:solidFill>
              </a:rPr>
              <a:t/>
            </a:r>
            <a:br>
              <a:rPr lang="en-US" sz="2000" dirty="0">
                <a:solidFill>
                  <a:schemeClr val="tx1"/>
                </a:solidFill>
              </a:rPr>
            </a:br>
            <a:r>
              <a:rPr lang="en-US" sz="2700" dirty="0" smtClean="0">
                <a:solidFill>
                  <a:schemeClr val="tx1"/>
                </a:solidFill>
              </a:rPr>
              <a:t>Reform</a:t>
            </a:r>
            <a:br>
              <a:rPr lang="en-US" sz="2700" dirty="0" smtClean="0">
                <a:solidFill>
                  <a:schemeClr val="tx1"/>
                </a:solidFill>
              </a:rPr>
            </a:br>
            <a:r>
              <a:rPr lang="en-US" sz="2700" dirty="0">
                <a:solidFill>
                  <a:schemeClr val="tx1"/>
                </a:solidFill>
              </a:rPr>
              <a:t/>
            </a:r>
            <a:br>
              <a:rPr lang="en-US" sz="2700" dirty="0">
                <a:solidFill>
                  <a:schemeClr val="tx1"/>
                </a:solidFill>
              </a:rPr>
            </a:br>
            <a:r>
              <a:rPr lang="en-US" sz="2700" dirty="0">
                <a:solidFill>
                  <a:schemeClr val="tx1"/>
                </a:solidFill>
              </a:rPr>
              <a:t>252 Soundview Avenue</a:t>
            </a:r>
            <a:br>
              <a:rPr lang="en-US" sz="2700" dirty="0">
                <a:solidFill>
                  <a:schemeClr val="tx1"/>
                </a:solidFill>
              </a:rPr>
            </a:br>
            <a:r>
              <a:rPr lang="en-US" sz="2700" dirty="0">
                <a:solidFill>
                  <a:schemeClr val="tx1"/>
                </a:solidFill>
              </a:rPr>
              <a:t>White Plains, NY 10606</a:t>
            </a:r>
            <a:br>
              <a:rPr lang="en-US" sz="2700" dirty="0">
                <a:solidFill>
                  <a:schemeClr val="tx1"/>
                </a:solidFill>
              </a:rPr>
            </a:br>
            <a:r>
              <a:rPr lang="en-US" sz="2700" dirty="0">
                <a:solidFill>
                  <a:schemeClr val="tx1"/>
                </a:solidFill>
              </a:rPr>
              <a:t>Phone: 914-949-4717</a:t>
            </a:r>
            <a:br>
              <a:rPr lang="en-US" sz="2700" dirty="0">
                <a:solidFill>
                  <a:schemeClr val="tx1"/>
                </a:solidFill>
              </a:rPr>
            </a:br>
            <a:r>
              <a:rPr lang="en-US" sz="2700" dirty="0">
                <a:solidFill>
                  <a:schemeClr val="tx1"/>
                </a:solidFill>
              </a:rPr>
              <a:t>Fax: </a:t>
            </a:r>
            <a:r>
              <a:rPr lang="en-US" sz="2700" dirty="0" smtClean="0">
                <a:solidFill>
                  <a:schemeClr val="tx1"/>
                </a:solidFill>
              </a:rPr>
              <a:t>914-946-8143</a:t>
            </a:r>
            <a:br>
              <a:rPr lang="en-US" sz="2700" dirty="0" smtClean="0">
                <a:solidFill>
                  <a:schemeClr val="tx1"/>
                </a:solidFill>
              </a:rPr>
            </a:br>
            <a:r>
              <a:rPr lang="en-US" sz="2700" dirty="0" smtClean="0">
                <a:solidFill>
                  <a:schemeClr val="tx1"/>
                </a:solidFill>
              </a:rPr>
              <a:t> E-Mail: Info@nykolami.org</a:t>
            </a:r>
            <a:r>
              <a:rPr lang="en-US" sz="2700" dirty="0" smtClean="0">
                <a:solidFill>
                  <a:schemeClr val="tx1"/>
                </a:solidFill>
                <a:hlinkClick r:id="rId2"/>
              </a:rPr>
              <a:t>  </a:t>
            </a:r>
            <a:r>
              <a:rPr lang="en-US" sz="2700" dirty="0" smtClean="0">
                <a:solidFill>
                  <a:schemeClr val="tx1"/>
                </a:solidFill>
              </a:rPr>
              <a:t/>
            </a:r>
            <a:br>
              <a:rPr lang="en-US" sz="2700" dirty="0" smtClean="0">
                <a:solidFill>
                  <a:schemeClr val="tx1"/>
                </a:solidFill>
              </a:rPr>
            </a:br>
            <a:r>
              <a:rPr lang="en-US" sz="2700" dirty="0" smtClean="0">
                <a:solidFill>
                  <a:schemeClr val="tx1"/>
                </a:solidFill>
              </a:rPr>
              <a:t>Rabbis</a:t>
            </a:r>
            <a:r>
              <a:rPr lang="en-US" sz="2700" dirty="0">
                <a:solidFill>
                  <a:schemeClr val="tx1"/>
                </a:solidFill>
              </a:rPr>
              <a:t>: Shira </a:t>
            </a:r>
            <a:r>
              <a:rPr lang="en-US" sz="2700" dirty="0" smtClean="0">
                <a:solidFill>
                  <a:schemeClr val="tx1"/>
                </a:solidFill>
              </a:rPr>
              <a:t>Milgrom and Thomas </a:t>
            </a:r>
            <a:r>
              <a:rPr lang="en-US" sz="2700" dirty="0">
                <a:solidFill>
                  <a:schemeClr val="tx1"/>
                </a:solidFill>
              </a:rPr>
              <a:t>Weiner</a:t>
            </a:r>
            <a:br>
              <a:rPr lang="en-US" sz="2700" dirty="0">
                <a:solidFill>
                  <a:schemeClr val="tx1"/>
                </a:solidFill>
              </a:rPr>
            </a:br>
            <a:r>
              <a:rPr lang="en-US" sz="2700" dirty="0">
                <a:solidFill>
                  <a:schemeClr val="tx1"/>
                </a:solidFill>
              </a:rPr>
              <a:t>Cantor: Danny Mendelson</a:t>
            </a:r>
            <a:br>
              <a:rPr lang="en-US" sz="2700" dirty="0">
                <a:solidFill>
                  <a:schemeClr val="tx1"/>
                </a:solidFill>
              </a:rPr>
            </a:br>
            <a:r>
              <a:rPr lang="en-US" sz="2700" dirty="0">
                <a:solidFill>
                  <a:schemeClr val="tx1"/>
                </a:solidFill>
              </a:rPr>
              <a:t>Executive Director: Jessica Lorden</a:t>
            </a:r>
            <a:r>
              <a:rPr lang="en-US" sz="2700" dirty="0" smtClean="0">
                <a:solidFill>
                  <a:schemeClr val="tx1"/>
                </a:solidFill>
              </a:rPr>
              <a:t>,</a:t>
            </a:r>
            <a:br>
              <a:rPr lang="en-US" sz="2700" dirty="0" smtClean="0">
                <a:solidFill>
                  <a:schemeClr val="tx1"/>
                </a:solidFill>
              </a:rPr>
            </a:br>
            <a:r>
              <a:rPr lang="en-US" sz="2700" dirty="0" smtClean="0">
                <a:solidFill>
                  <a:schemeClr val="tx1"/>
                </a:solidFill>
              </a:rPr>
              <a:t> </a:t>
            </a:r>
            <a:r>
              <a:rPr lang="en-US" sz="2700" dirty="0">
                <a:solidFill>
                  <a:schemeClr val="tx1"/>
                </a:solidFill>
              </a:rPr>
              <a:t>Religious School Director:  Pam Pass, </a:t>
            </a:r>
            <a:r>
              <a:rPr lang="en-US" sz="2700" dirty="0" smtClean="0">
                <a:solidFill>
                  <a:schemeClr val="tx1"/>
                </a:solidFill>
              </a:rPr>
              <a:t/>
            </a:r>
            <a:br>
              <a:rPr lang="en-US" sz="2700" dirty="0" smtClean="0">
                <a:solidFill>
                  <a:schemeClr val="tx1"/>
                </a:solidFill>
              </a:rPr>
            </a:br>
            <a:r>
              <a:rPr lang="en-US" sz="2700" dirty="0" smtClean="0">
                <a:solidFill>
                  <a:schemeClr val="tx1"/>
                </a:solidFill>
              </a:rPr>
              <a:t>Early </a:t>
            </a:r>
            <a:r>
              <a:rPr lang="en-US" sz="2700" dirty="0">
                <a:solidFill>
                  <a:schemeClr val="tx1"/>
                </a:solidFill>
              </a:rPr>
              <a:t>Childhood Program Director: Merav Veetal</a:t>
            </a: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3" name="Rectangle 2"/>
          <p:cNvSpPr/>
          <p:nvPr/>
        </p:nvSpPr>
        <p:spPr>
          <a:xfrm>
            <a:off x="677333" y="5387634"/>
            <a:ext cx="5909733" cy="3280898"/>
          </a:xfrm>
          <a:prstGeom prst="rect">
            <a:avLst/>
          </a:prstGeom>
        </p:spPr>
        <p:txBody>
          <a:bodyPr wrap="square">
            <a:spAutoFit/>
          </a:bodyPr>
          <a:lstStyle/>
          <a:p>
            <a:pPr marL="73025" marR="36830" algn="just">
              <a:lnSpc>
                <a:spcPct val="104000"/>
              </a:lnSpc>
              <a:spcBef>
                <a:spcPts val="0"/>
              </a:spcBef>
              <a:spcAft>
                <a:spcPts val="0"/>
              </a:spcAft>
            </a:pPr>
            <a:r>
              <a:rPr lang="en-US" sz="2000" spc="15"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h</a:t>
            </a:r>
            <a:r>
              <a:rPr lang="en-US" sz="2000" spc="5"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s </a:t>
            </a:r>
            <a:r>
              <a:rPr lang="en-US" sz="2000" spc="-25" dirty="0">
                <a:solidFill>
                  <a:srgbClr val="231F20"/>
                </a:solidFill>
                <a:ea typeface="Arial" panose="020B0604020202020204" pitchFamily="34" charset="0"/>
                <a:cs typeface="Times New Roman" panose="02020603050405020304" pitchFamily="18" charset="0"/>
              </a:rPr>
              <a:t>7</a:t>
            </a:r>
            <a:r>
              <a:rPr lang="en-US" sz="2000" spc="30" dirty="0">
                <a:solidFill>
                  <a:srgbClr val="231F20"/>
                </a:solidFill>
                <a:ea typeface="Arial" panose="020B0604020202020204" pitchFamily="34" charset="0"/>
                <a:cs typeface="Times New Roman" panose="02020603050405020304" pitchFamily="18" charset="0"/>
              </a:rPr>
              <a:t>0</a:t>
            </a:r>
            <a:r>
              <a:rPr lang="en-US" sz="2000" spc="70" dirty="0">
                <a:solidFill>
                  <a:srgbClr val="231F20"/>
                </a:solidFill>
                <a:ea typeface="Arial" panose="020B0604020202020204" pitchFamily="34" charset="0"/>
                <a:cs typeface="Times New Roman" panose="02020603050405020304" pitchFamily="18" charset="0"/>
              </a:rPr>
              <a:t>0</a:t>
            </a:r>
            <a:r>
              <a:rPr lang="en-US" sz="2000" spc="35" dirty="0">
                <a:solidFill>
                  <a:srgbClr val="231F20"/>
                </a:solidFill>
                <a:ea typeface="Arial" panose="020B0604020202020204" pitchFamily="34" charset="0"/>
                <a:cs typeface="Times New Roman" panose="02020603050405020304" pitchFamily="18" charset="0"/>
              </a:rPr>
              <a:t>-</a:t>
            </a:r>
            <a:r>
              <a:rPr lang="en-US" sz="2000" spc="10" dirty="0">
                <a:solidFill>
                  <a:srgbClr val="231F20"/>
                </a:solidFill>
                <a:ea typeface="Arial" panose="020B0604020202020204" pitchFamily="34" charset="0"/>
                <a:cs typeface="Times New Roman" panose="02020603050405020304" pitchFamily="18" charset="0"/>
              </a:rPr>
              <a:t>fa</a:t>
            </a:r>
            <a:r>
              <a:rPr lang="en-US" sz="2000" spc="15" dirty="0">
                <a:solidFill>
                  <a:srgbClr val="231F20"/>
                </a:solidFill>
                <a:ea typeface="Arial" panose="020B0604020202020204" pitchFamily="34" charset="0"/>
                <a:cs typeface="Times New Roman" panose="02020603050405020304" pitchFamily="18" charset="0"/>
              </a:rPr>
              <a:t>m</a:t>
            </a:r>
            <a:r>
              <a:rPr lang="en-US" sz="2000" spc="20"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ly </a:t>
            </a:r>
            <a:r>
              <a:rPr lang="en-US" sz="2000" spc="25" dirty="0">
                <a:solidFill>
                  <a:srgbClr val="231F20"/>
                </a:solidFill>
                <a:ea typeface="Arial" panose="020B0604020202020204" pitchFamily="34" charset="0"/>
                <a:cs typeface="Times New Roman" panose="02020603050405020304" pitchFamily="18" charset="0"/>
              </a:rPr>
              <a:t>c</a:t>
            </a:r>
            <a:r>
              <a:rPr lang="en-US" sz="2000" spc="15" dirty="0">
                <a:solidFill>
                  <a:srgbClr val="231F20"/>
                </a:solidFill>
                <a:ea typeface="Arial" panose="020B0604020202020204" pitchFamily="34" charset="0"/>
                <a:cs typeface="Times New Roman" panose="02020603050405020304" pitchFamily="18" charset="0"/>
              </a:rPr>
              <a:t>o</a:t>
            </a:r>
            <a:r>
              <a:rPr lang="en-US" sz="2000" spc="5" dirty="0">
                <a:solidFill>
                  <a:srgbClr val="231F20"/>
                </a:solidFill>
                <a:ea typeface="Arial" panose="020B0604020202020204" pitchFamily="34" charset="0"/>
                <a:cs typeface="Times New Roman" panose="02020603050405020304" pitchFamily="18" charset="0"/>
              </a:rPr>
              <a:t>n</a:t>
            </a:r>
            <a:r>
              <a:rPr lang="en-US" sz="2000" spc="15" dirty="0">
                <a:solidFill>
                  <a:srgbClr val="231F20"/>
                </a:solidFill>
                <a:ea typeface="Arial" panose="020B0604020202020204" pitchFamily="34" charset="0"/>
                <a:cs typeface="Times New Roman" panose="02020603050405020304" pitchFamily="18" charset="0"/>
              </a:rPr>
              <a:t>g</a:t>
            </a:r>
            <a:r>
              <a:rPr lang="en-US" sz="2000" spc="20" dirty="0">
                <a:solidFill>
                  <a:srgbClr val="231F20"/>
                </a:solidFill>
                <a:ea typeface="Arial" panose="020B0604020202020204" pitchFamily="34" charset="0"/>
                <a:cs typeface="Times New Roman" panose="02020603050405020304" pitchFamily="18" charset="0"/>
              </a:rPr>
              <a:t>r</a:t>
            </a:r>
            <a:r>
              <a:rPr lang="en-US" sz="2000" spc="10" dirty="0">
                <a:solidFill>
                  <a:srgbClr val="231F20"/>
                </a:solidFill>
                <a:ea typeface="Arial" panose="020B0604020202020204" pitchFamily="34" charset="0"/>
                <a:cs typeface="Times New Roman" panose="02020603050405020304" pitchFamily="18" charset="0"/>
              </a:rPr>
              <a:t>egat</a:t>
            </a:r>
            <a:r>
              <a:rPr lang="en-US" sz="2000" spc="15" dirty="0">
                <a:solidFill>
                  <a:srgbClr val="231F20"/>
                </a:solidFill>
                <a:ea typeface="Arial" panose="020B0604020202020204" pitchFamily="34" charset="0"/>
                <a:cs typeface="Times New Roman" panose="02020603050405020304" pitchFamily="18" charset="0"/>
              </a:rPr>
              <a:t>io</a:t>
            </a:r>
            <a:r>
              <a:rPr lang="en-US" sz="2000" dirty="0">
                <a:solidFill>
                  <a:srgbClr val="231F20"/>
                </a:solidFill>
                <a:ea typeface="Arial" panose="020B0604020202020204" pitchFamily="34" charset="0"/>
                <a:cs typeface="Times New Roman" panose="02020603050405020304" pitchFamily="18" charset="0"/>
              </a:rPr>
              <a:t>n </a:t>
            </a:r>
            <a:r>
              <a:rPr lang="en-US" sz="2000" spc="5" dirty="0">
                <a:solidFill>
                  <a:srgbClr val="231F20"/>
                </a:solidFill>
                <a:ea typeface="Arial" panose="020B0604020202020204" pitchFamily="34" charset="0"/>
                <a:cs typeface="Times New Roman" panose="02020603050405020304" pitchFamily="18" charset="0"/>
              </a:rPr>
              <a:t>h</a:t>
            </a:r>
            <a:r>
              <a:rPr lang="en-US" sz="2000" dirty="0">
                <a:solidFill>
                  <a:srgbClr val="231F20"/>
                </a:solidFill>
                <a:ea typeface="Arial" panose="020B0604020202020204" pitchFamily="34" charset="0"/>
                <a:cs typeface="Times New Roman" panose="02020603050405020304" pitchFamily="18" charset="0"/>
              </a:rPr>
              <a:t>as </a:t>
            </a:r>
            <a:r>
              <a:rPr lang="en-US" sz="2000" spc="10" dirty="0">
                <a:solidFill>
                  <a:srgbClr val="231F20"/>
                </a:solidFill>
                <a:ea typeface="Arial" panose="020B0604020202020204" pitchFamily="34" charset="0"/>
                <a:cs typeface="Times New Roman" panose="02020603050405020304" pitchFamily="18" charset="0"/>
              </a:rPr>
              <a:t>be</a:t>
            </a:r>
            <a:r>
              <a:rPr lang="en-US" sz="2000" spc="5"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n </a:t>
            </a:r>
            <a:r>
              <a:rPr lang="en-US" sz="2000" spc="15"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n </a:t>
            </a:r>
            <a:r>
              <a:rPr lang="en-US" sz="2000" spc="-35"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xi</a:t>
            </a:r>
            <a:r>
              <a:rPr lang="en-US" sz="2000" spc="5" dirty="0">
                <a:solidFill>
                  <a:srgbClr val="231F20"/>
                </a:solidFill>
                <a:ea typeface="Arial" panose="020B0604020202020204" pitchFamily="34" charset="0"/>
                <a:cs typeface="Times New Roman" panose="02020603050405020304" pitchFamily="18" charset="0"/>
              </a:rPr>
              <a:t>s</a:t>
            </a:r>
            <a:r>
              <a:rPr lang="en-US" sz="2000" spc="-10" dirty="0">
                <a:solidFill>
                  <a:srgbClr val="231F20"/>
                </a:solidFill>
                <a:ea typeface="Arial" panose="020B0604020202020204" pitchFamily="34" charset="0"/>
                <a:cs typeface="Times New Roman" panose="02020603050405020304" pitchFamily="18" charset="0"/>
              </a:rPr>
              <a:t>ten</a:t>
            </a:r>
            <a:r>
              <a:rPr lang="en-US" sz="2000" spc="10" dirty="0">
                <a:solidFill>
                  <a:srgbClr val="231F20"/>
                </a:solidFill>
                <a:ea typeface="Arial" panose="020B0604020202020204" pitchFamily="34" charset="0"/>
                <a:cs typeface="Times New Roman" panose="02020603050405020304" pitchFamily="18" charset="0"/>
              </a:rPr>
              <a:t>c</a:t>
            </a:r>
            <a:r>
              <a:rPr lang="en-US" sz="2000" dirty="0">
                <a:solidFill>
                  <a:srgbClr val="231F20"/>
                </a:solidFill>
                <a:ea typeface="Arial" panose="020B0604020202020204" pitchFamily="34" charset="0"/>
                <a:cs typeface="Times New Roman" panose="02020603050405020304" pitchFamily="18" charset="0"/>
              </a:rPr>
              <a:t>e</a:t>
            </a:r>
            <a:r>
              <a:rPr lang="en-US" sz="2000" spc="175"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i</a:t>
            </a:r>
            <a:r>
              <a:rPr lang="en-US" sz="2000" spc="-5" dirty="0">
                <a:solidFill>
                  <a:srgbClr val="231F20"/>
                </a:solidFill>
                <a:ea typeface="Arial" panose="020B0604020202020204" pitchFamily="34" charset="0"/>
                <a:cs typeface="Times New Roman" panose="02020603050405020304" pitchFamily="18" charset="0"/>
              </a:rPr>
              <a:t>n</a:t>
            </a:r>
            <a:r>
              <a:rPr lang="en-US" sz="2000" spc="10" dirty="0">
                <a:solidFill>
                  <a:srgbClr val="231F20"/>
                </a:solidFill>
                <a:ea typeface="Arial" panose="020B0604020202020204" pitchFamily="34" charset="0"/>
                <a:cs typeface="Times New Roman" panose="02020603050405020304" pitchFamily="18" charset="0"/>
              </a:rPr>
              <a:t>c</a:t>
            </a:r>
            <a:r>
              <a:rPr lang="en-US" sz="2000" dirty="0">
                <a:solidFill>
                  <a:srgbClr val="231F20"/>
                </a:solidFill>
                <a:ea typeface="Arial" panose="020B0604020202020204" pitchFamily="34" charset="0"/>
                <a:cs typeface="Times New Roman" panose="02020603050405020304" pitchFamily="18" charset="0"/>
              </a:rPr>
              <a:t>e</a:t>
            </a:r>
            <a:r>
              <a:rPr lang="en-US" sz="2000" spc="175" dirty="0">
                <a:solidFill>
                  <a:srgbClr val="231F20"/>
                </a:solidFill>
                <a:ea typeface="Arial" panose="020B0604020202020204" pitchFamily="34" charset="0"/>
                <a:cs typeface="Times New Roman" panose="02020603050405020304" pitchFamily="18" charset="0"/>
              </a:rPr>
              <a:t> </a:t>
            </a:r>
            <a:r>
              <a:rPr lang="en-US" sz="2000" spc="-45" dirty="0">
                <a:solidFill>
                  <a:srgbClr val="231F20"/>
                </a:solidFill>
                <a:ea typeface="Arial" panose="020B0604020202020204" pitchFamily="34" charset="0"/>
                <a:cs typeface="Times New Roman" panose="02020603050405020304" pitchFamily="18" charset="0"/>
              </a:rPr>
              <a:t>1</a:t>
            </a:r>
            <a:r>
              <a:rPr lang="en-US" sz="2000" spc="-10" dirty="0">
                <a:solidFill>
                  <a:srgbClr val="231F20"/>
                </a:solidFill>
                <a:ea typeface="Arial" panose="020B0604020202020204" pitchFamily="34" charset="0"/>
                <a:cs typeface="Times New Roman" panose="02020603050405020304" pitchFamily="18" charset="0"/>
              </a:rPr>
              <a:t>9</a:t>
            </a:r>
            <a:r>
              <a:rPr lang="en-US" sz="2000" spc="-15" dirty="0">
                <a:solidFill>
                  <a:srgbClr val="231F20"/>
                </a:solidFill>
                <a:ea typeface="Arial" panose="020B0604020202020204" pitchFamily="34" charset="0"/>
                <a:cs typeface="Times New Roman" panose="02020603050405020304" pitchFamily="18" charset="0"/>
              </a:rPr>
              <a:t>2</a:t>
            </a:r>
            <a:r>
              <a:rPr lang="en-US" sz="2000" spc="20" dirty="0">
                <a:solidFill>
                  <a:srgbClr val="231F20"/>
                </a:solidFill>
                <a:ea typeface="Arial" panose="020B0604020202020204" pitchFamily="34" charset="0"/>
                <a:cs typeface="Times New Roman" panose="02020603050405020304" pitchFamily="18" charset="0"/>
              </a:rPr>
              <a:t>3</a:t>
            </a:r>
            <a:r>
              <a:rPr lang="en-US" sz="2000" dirty="0">
                <a:solidFill>
                  <a:srgbClr val="231F20"/>
                </a:solidFill>
                <a:ea typeface="Arial" panose="020B0604020202020204" pitchFamily="34" charset="0"/>
                <a:cs typeface="Times New Roman" panose="02020603050405020304" pitchFamily="18" charset="0"/>
              </a:rPr>
              <a:t>.</a:t>
            </a:r>
            <a:r>
              <a:rPr lang="en-US" sz="2000" spc="175"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t</a:t>
            </a:r>
            <a:r>
              <a:rPr lang="en-US" sz="2000" spc="175" dirty="0">
                <a:solidFill>
                  <a:srgbClr val="231F20"/>
                </a:solidFill>
                <a:ea typeface="Arial" panose="020B0604020202020204" pitchFamily="34" charset="0"/>
                <a:cs typeface="Times New Roman" panose="02020603050405020304" pitchFamily="18" charset="0"/>
              </a:rPr>
              <a:t> </a:t>
            </a:r>
            <a:r>
              <a:rPr lang="en-US" sz="2000" spc="-5" dirty="0">
                <a:solidFill>
                  <a:srgbClr val="231F20"/>
                </a:solidFill>
                <a:ea typeface="Arial" panose="020B0604020202020204" pitchFamily="34" charset="0"/>
                <a:cs typeface="Times New Roman" panose="02020603050405020304" pitchFamily="18" charset="0"/>
              </a:rPr>
              <a:t>o</a:t>
            </a:r>
            <a:r>
              <a:rPr lang="en-US" sz="2000" spc="40" dirty="0">
                <a:solidFill>
                  <a:srgbClr val="231F20"/>
                </a:solidFill>
                <a:ea typeface="Arial" panose="020B0604020202020204" pitchFamily="34" charset="0"/>
                <a:cs typeface="Times New Roman" panose="02020603050405020304" pitchFamily="18" charset="0"/>
              </a:rPr>
              <a:t>f</a:t>
            </a:r>
            <a:r>
              <a:rPr lang="en-US" sz="2000" spc="-5" dirty="0">
                <a:solidFill>
                  <a:srgbClr val="231F20"/>
                </a:solidFill>
                <a:ea typeface="Arial" panose="020B0604020202020204" pitchFamily="34" charset="0"/>
                <a:cs typeface="Times New Roman" panose="02020603050405020304" pitchFamily="18" charset="0"/>
              </a:rPr>
              <a:t>f</a:t>
            </a:r>
            <a:r>
              <a:rPr lang="en-US" sz="2000" spc="-10"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s</a:t>
            </a:r>
            <a:r>
              <a:rPr lang="en-US" sz="2000" spc="175"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a</a:t>
            </a:r>
            <a:r>
              <a:rPr lang="en-US" sz="2000" spc="175"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f</a:t>
            </a:r>
            <a:r>
              <a:rPr lang="en-US" sz="2000" spc="5" dirty="0">
                <a:solidFill>
                  <a:srgbClr val="231F20"/>
                </a:solidFill>
                <a:ea typeface="Arial" panose="020B0604020202020204" pitchFamily="34" charset="0"/>
                <a:cs typeface="Times New Roman" panose="02020603050405020304" pitchFamily="18" charset="0"/>
              </a:rPr>
              <a:t>ul</a:t>
            </a:r>
            <a:r>
              <a:rPr lang="en-US" sz="2000" dirty="0">
                <a:solidFill>
                  <a:srgbClr val="231F20"/>
                </a:solidFill>
                <a:ea typeface="Arial" panose="020B0604020202020204" pitchFamily="34" charset="0"/>
                <a:cs typeface="Times New Roman" panose="02020603050405020304" pitchFamily="18" charset="0"/>
              </a:rPr>
              <a:t>l</a:t>
            </a:r>
            <a:r>
              <a:rPr lang="en-US" sz="2000" spc="175" dirty="0">
                <a:solidFill>
                  <a:srgbClr val="231F20"/>
                </a:solidFill>
                <a:ea typeface="Arial" panose="020B0604020202020204" pitchFamily="34" charset="0"/>
                <a:cs typeface="Times New Roman" panose="02020603050405020304" pitchFamily="18" charset="0"/>
              </a:rPr>
              <a:t> </a:t>
            </a:r>
            <a:r>
              <a:rPr lang="en-US" sz="2000" spc="5" dirty="0">
                <a:solidFill>
                  <a:srgbClr val="231F20"/>
                </a:solidFill>
                <a:ea typeface="Arial" panose="020B0604020202020204" pitchFamily="34" charset="0"/>
                <a:cs typeface="Times New Roman" panose="02020603050405020304" pitchFamily="18" charset="0"/>
              </a:rPr>
              <a:t>r</a:t>
            </a:r>
            <a:r>
              <a:rPr lang="en-US" sz="2000" spc="-5" dirty="0">
                <a:solidFill>
                  <a:srgbClr val="231F20"/>
                </a:solidFill>
                <a:ea typeface="Arial" panose="020B0604020202020204" pitchFamily="34" charset="0"/>
                <a:cs typeface="Times New Roman" panose="02020603050405020304" pitchFamily="18" charset="0"/>
              </a:rPr>
              <a:t>an</a:t>
            </a:r>
            <a:r>
              <a:rPr lang="en-US" sz="2000" dirty="0">
                <a:solidFill>
                  <a:srgbClr val="231F20"/>
                </a:solidFill>
                <a:ea typeface="Arial" panose="020B0604020202020204" pitchFamily="34" charset="0"/>
                <a:cs typeface="Times New Roman" panose="02020603050405020304" pitchFamily="18" charset="0"/>
              </a:rPr>
              <a:t>ge </a:t>
            </a:r>
            <a:r>
              <a:rPr lang="en-US" sz="2000" spc="25"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f</a:t>
            </a:r>
            <a:r>
              <a:rPr lang="en-US" sz="2000" spc="235" dirty="0">
                <a:solidFill>
                  <a:srgbClr val="231F20"/>
                </a:solidFill>
                <a:ea typeface="Arial" panose="020B0604020202020204" pitchFamily="34" charset="0"/>
                <a:cs typeface="Times New Roman" panose="02020603050405020304" pitchFamily="18" charset="0"/>
              </a:rPr>
              <a:t> </a:t>
            </a:r>
            <a:r>
              <a:rPr lang="en-US" sz="2000" spc="35" dirty="0">
                <a:solidFill>
                  <a:srgbClr val="231F20"/>
                </a:solidFill>
                <a:ea typeface="Arial" panose="020B0604020202020204" pitchFamily="34" charset="0"/>
                <a:cs typeface="Times New Roman" panose="02020603050405020304" pitchFamily="18" charset="0"/>
              </a:rPr>
              <a:t>s</a:t>
            </a:r>
            <a:r>
              <a:rPr lang="en-US" sz="2000" spc="40" dirty="0">
                <a:solidFill>
                  <a:srgbClr val="231F20"/>
                </a:solidFill>
                <a:ea typeface="Arial" panose="020B0604020202020204" pitchFamily="34" charset="0"/>
                <a:cs typeface="Times New Roman" panose="02020603050405020304" pitchFamily="18" charset="0"/>
              </a:rPr>
              <a:t>c</a:t>
            </a:r>
            <a:r>
              <a:rPr lang="en-US" sz="2000" spc="25" dirty="0">
                <a:solidFill>
                  <a:srgbClr val="231F20"/>
                </a:solidFill>
                <a:ea typeface="Arial" panose="020B0604020202020204" pitchFamily="34" charset="0"/>
                <a:cs typeface="Times New Roman" panose="02020603050405020304" pitchFamily="18" charset="0"/>
              </a:rPr>
              <a:t>h</a:t>
            </a:r>
            <a:r>
              <a:rPr lang="en-US" sz="2000" spc="35" dirty="0">
                <a:solidFill>
                  <a:srgbClr val="231F20"/>
                </a:solidFill>
                <a:ea typeface="Arial" panose="020B0604020202020204" pitchFamily="34" charset="0"/>
                <a:cs typeface="Times New Roman" panose="02020603050405020304" pitchFamily="18" charset="0"/>
              </a:rPr>
              <a:t>oo</a:t>
            </a:r>
            <a:r>
              <a:rPr lang="en-US" sz="2000" dirty="0">
                <a:solidFill>
                  <a:srgbClr val="231F20"/>
                </a:solidFill>
                <a:ea typeface="Arial" panose="020B0604020202020204" pitchFamily="34" charset="0"/>
                <a:cs typeface="Times New Roman" panose="02020603050405020304" pitchFamily="18" charset="0"/>
              </a:rPr>
              <a:t>l</a:t>
            </a:r>
            <a:r>
              <a:rPr lang="en-US" sz="2000" spc="230" dirty="0">
                <a:solidFill>
                  <a:srgbClr val="231F20"/>
                </a:solidFill>
                <a:ea typeface="Arial" panose="020B0604020202020204" pitchFamily="34" charset="0"/>
                <a:cs typeface="Times New Roman" panose="02020603050405020304" pitchFamily="18" charset="0"/>
              </a:rPr>
              <a:t> </a:t>
            </a:r>
            <a:r>
              <a:rPr lang="en-US" sz="2000" spc="25" dirty="0">
                <a:solidFill>
                  <a:srgbClr val="231F20"/>
                </a:solidFill>
                <a:ea typeface="Arial" panose="020B0604020202020204" pitchFamily="34" charset="0"/>
                <a:cs typeface="Times New Roman" panose="02020603050405020304" pitchFamily="18" charset="0"/>
              </a:rPr>
              <a:t>p</a:t>
            </a:r>
            <a:r>
              <a:rPr lang="en-US" sz="2000" spc="40" dirty="0">
                <a:solidFill>
                  <a:srgbClr val="231F20"/>
                </a:solidFill>
                <a:ea typeface="Arial" panose="020B0604020202020204" pitchFamily="34" charset="0"/>
                <a:cs typeface="Times New Roman" panose="02020603050405020304" pitchFamily="18" charset="0"/>
              </a:rPr>
              <a:t>r</a:t>
            </a:r>
            <a:r>
              <a:rPr lang="en-US" sz="2000" spc="30" dirty="0">
                <a:solidFill>
                  <a:srgbClr val="231F20"/>
                </a:solidFill>
                <a:ea typeface="Arial" panose="020B0604020202020204" pitchFamily="34" charset="0"/>
                <a:cs typeface="Times New Roman" panose="02020603050405020304" pitchFamily="18" charset="0"/>
              </a:rPr>
              <a:t>o</a:t>
            </a:r>
            <a:r>
              <a:rPr lang="en-US" sz="2000" spc="35" dirty="0">
                <a:solidFill>
                  <a:srgbClr val="231F20"/>
                </a:solidFill>
                <a:ea typeface="Arial" panose="020B0604020202020204" pitchFamily="34" charset="0"/>
                <a:cs typeface="Times New Roman" panose="02020603050405020304" pitchFamily="18" charset="0"/>
              </a:rPr>
              <a:t>gr</a:t>
            </a:r>
            <a:r>
              <a:rPr lang="en-US" sz="2000" spc="25" dirty="0">
                <a:solidFill>
                  <a:srgbClr val="231F20"/>
                </a:solidFill>
                <a:ea typeface="Arial" panose="020B0604020202020204" pitchFamily="34" charset="0"/>
                <a:cs typeface="Times New Roman" panose="02020603050405020304" pitchFamily="18" charset="0"/>
              </a:rPr>
              <a:t>a</a:t>
            </a:r>
            <a:r>
              <a:rPr lang="en-US" sz="2000" spc="20" dirty="0">
                <a:solidFill>
                  <a:srgbClr val="231F20"/>
                </a:solidFill>
                <a:ea typeface="Arial" panose="020B0604020202020204" pitchFamily="34" charset="0"/>
                <a:cs typeface="Times New Roman" panose="02020603050405020304" pitchFamily="18" charset="0"/>
              </a:rPr>
              <a:t>m</a:t>
            </a:r>
            <a:r>
              <a:rPr lang="en-US" sz="2000" dirty="0">
                <a:solidFill>
                  <a:srgbClr val="231F20"/>
                </a:solidFill>
                <a:ea typeface="Arial" panose="020B0604020202020204" pitchFamily="34" charset="0"/>
                <a:cs typeface="Times New Roman" panose="02020603050405020304" pitchFamily="18" charset="0"/>
              </a:rPr>
              <a:t>s</a:t>
            </a:r>
            <a:r>
              <a:rPr lang="en-US" sz="2000" spc="235" dirty="0">
                <a:solidFill>
                  <a:srgbClr val="231F20"/>
                </a:solidFill>
                <a:ea typeface="Arial" panose="020B0604020202020204" pitchFamily="34" charset="0"/>
                <a:cs typeface="Times New Roman" panose="02020603050405020304" pitchFamily="18" charset="0"/>
              </a:rPr>
              <a:t> </a:t>
            </a:r>
            <a:r>
              <a:rPr lang="en-US" sz="2000" spc="25" dirty="0">
                <a:solidFill>
                  <a:srgbClr val="231F20"/>
                </a:solidFill>
                <a:ea typeface="Arial" panose="020B0604020202020204" pitchFamily="34" charset="0"/>
                <a:cs typeface="Times New Roman" panose="02020603050405020304" pitchFamily="18" charset="0"/>
              </a:rPr>
              <a:t>an</a:t>
            </a:r>
            <a:r>
              <a:rPr lang="en-US" sz="2000" dirty="0">
                <a:solidFill>
                  <a:srgbClr val="231F20"/>
                </a:solidFill>
                <a:ea typeface="Arial" panose="020B0604020202020204" pitchFamily="34" charset="0"/>
                <a:cs typeface="Times New Roman" panose="02020603050405020304" pitchFamily="18" charset="0"/>
              </a:rPr>
              <a:t>d</a:t>
            </a:r>
            <a:r>
              <a:rPr lang="en-US" sz="2000" spc="235" dirty="0">
                <a:solidFill>
                  <a:srgbClr val="231F20"/>
                </a:solidFill>
                <a:ea typeface="Arial" panose="020B0604020202020204" pitchFamily="34" charset="0"/>
                <a:cs typeface="Times New Roman" panose="02020603050405020304" pitchFamily="18" charset="0"/>
              </a:rPr>
              <a:t> </a:t>
            </a:r>
            <a:r>
              <a:rPr lang="en-US" sz="2000" spc="25" dirty="0">
                <a:solidFill>
                  <a:srgbClr val="231F20"/>
                </a:solidFill>
                <a:ea typeface="Arial" panose="020B0604020202020204" pitchFamily="34" charset="0"/>
                <a:cs typeface="Times New Roman" panose="02020603050405020304" pitchFamily="18" charset="0"/>
              </a:rPr>
              <a:t>ad</a:t>
            </a:r>
            <a:r>
              <a:rPr lang="en-US" sz="2000" spc="35" dirty="0">
                <a:solidFill>
                  <a:srgbClr val="231F20"/>
                </a:solidFill>
                <a:ea typeface="Arial" panose="020B0604020202020204" pitchFamily="34" charset="0"/>
                <a:cs typeface="Times New Roman" panose="02020603050405020304" pitchFamily="18" charset="0"/>
              </a:rPr>
              <a:t>u</a:t>
            </a:r>
            <a:r>
              <a:rPr lang="en-US" sz="2000" spc="30"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t</a:t>
            </a:r>
            <a:r>
              <a:rPr lang="en-US" sz="2000" spc="235" dirty="0">
                <a:solidFill>
                  <a:srgbClr val="231F20"/>
                </a:solidFill>
                <a:ea typeface="Arial" panose="020B0604020202020204" pitchFamily="34" charset="0"/>
                <a:cs typeface="Times New Roman" panose="02020603050405020304" pitchFamily="18" charset="0"/>
              </a:rPr>
              <a:t> </a:t>
            </a:r>
            <a:r>
              <a:rPr lang="en-US" sz="2000" spc="25" dirty="0">
                <a:solidFill>
                  <a:srgbClr val="231F20"/>
                </a:solidFill>
                <a:ea typeface="Arial" panose="020B0604020202020204" pitchFamily="34" charset="0"/>
                <a:cs typeface="Times New Roman" panose="02020603050405020304" pitchFamily="18" charset="0"/>
              </a:rPr>
              <a:t>edu</a:t>
            </a:r>
            <a:r>
              <a:rPr lang="en-US" sz="2000" spc="35" dirty="0">
                <a:solidFill>
                  <a:srgbClr val="231F20"/>
                </a:solidFill>
                <a:ea typeface="Arial" panose="020B0604020202020204" pitchFamily="34" charset="0"/>
                <a:cs typeface="Times New Roman" panose="02020603050405020304" pitchFamily="18" charset="0"/>
              </a:rPr>
              <a:t>c</a:t>
            </a:r>
            <a:r>
              <a:rPr lang="en-US" sz="2000" spc="25" dirty="0">
                <a:solidFill>
                  <a:srgbClr val="231F20"/>
                </a:solidFill>
                <a:ea typeface="Arial" panose="020B0604020202020204" pitchFamily="34" charset="0"/>
                <a:cs typeface="Times New Roman" panose="02020603050405020304" pitchFamily="18" charset="0"/>
              </a:rPr>
              <a:t>at</a:t>
            </a:r>
            <a:r>
              <a:rPr lang="en-US" sz="2000" spc="30" dirty="0">
                <a:solidFill>
                  <a:srgbClr val="231F20"/>
                </a:solidFill>
                <a:ea typeface="Arial" panose="020B0604020202020204" pitchFamily="34" charset="0"/>
                <a:cs typeface="Times New Roman" panose="02020603050405020304" pitchFamily="18" charset="0"/>
              </a:rPr>
              <a:t>io</a:t>
            </a:r>
            <a:r>
              <a:rPr lang="en-US" sz="2000" spc="20"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 In </a:t>
            </a:r>
            <a:r>
              <a:rPr lang="en-US" sz="2000" spc="-10" dirty="0">
                <a:solidFill>
                  <a:srgbClr val="231F20"/>
                </a:solidFill>
                <a:ea typeface="Arial" panose="020B0604020202020204" pitchFamily="34" charset="0"/>
                <a:cs typeface="Times New Roman" panose="02020603050405020304" pitchFamily="18" charset="0"/>
              </a:rPr>
              <a:t>th</a:t>
            </a:r>
            <a:r>
              <a:rPr lang="en-US" sz="2000" dirty="0">
                <a:solidFill>
                  <a:srgbClr val="231F20"/>
                </a:solidFill>
                <a:ea typeface="Arial" panose="020B0604020202020204" pitchFamily="34" charset="0"/>
                <a:cs typeface="Times New Roman" panose="02020603050405020304" pitchFamily="18" charset="0"/>
              </a:rPr>
              <a:t>e J</a:t>
            </a:r>
            <a:r>
              <a:rPr lang="en-US" sz="2000" spc="-20" dirty="0">
                <a:solidFill>
                  <a:srgbClr val="231F20"/>
                </a:solidFill>
                <a:ea typeface="Arial" panose="020B0604020202020204" pitchFamily="34" charset="0"/>
                <a:cs typeface="Times New Roman" panose="02020603050405020304" pitchFamily="18" charset="0"/>
              </a:rPr>
              <a:t>e</a:t>
            </a:r>
            <a:r>
              <a:rPr lang="en-US" sz="2000" spc="-10" dirty="0">
                <a:solidFill>
                  <a:srgbClr val="231F20"/>
                </a:solidFill>
                <a:ea typeface="Arial" panose="020B0604020202020204" pitchFamily="34" charset="0"/>
                <a:cs typeface="Times New Roman" panose="02020603050405020304" pitchFamily="18" charset="0"/>
              </a:rPr>
              <a:t>wi</a:t>
            </a:r>
            <a:r>
              <a:rPr lang="en-US" sz="2000" spc="5"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h </a:t>
            </a:r>
            <a:r>
              <a:rPr lang="en-US" sz="2000" spc="-10" dirty="0">
                <a:solidFill>
                  <a:srgbClr val="231F20"/>
                </a:solidFill>
                <a:ea typeface="Arial" panose="020B0604020202020204" pitchFamily="34" charset="0"/>
                <a:cs typeface="Times New Roman" panose="02020603050405020304" pitchFamily="18" charset="0"/>
              </a:rPr>
              <a:t>t</a:t>
            </a:r>
            <a:r>
              <a:rPr lang="en-US" sz="2000" dirty="0">
                <a:solidFill>
                  <a:srgbClr val="231F20"/>
                </a:solidFill>
                <a:ea typeface="Arial" panose="020B0604020202020204" pitchFamily="34" charset="0"/>
                <a:cs typeface="Times New Roman" panose="02020603050405020304" pitchFamily="18" charset="0"/>
              </a:rPr>
              <a:t>r</a:t>
            </a:r>
            <a:r>
              <a:rPr lang="en-US" sz="2000" spc="-10"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d</a:t>
            </a:r>
            <a:r>
              <a:rPr lang="en-US" sz="2000" dirty="0">
                <a:solidFill>
                  <a:srgbClr val="231F20"/>
                </a:solidFill>
                <a:ea typeface="Arial" panose="020B0604020202020204" pitchFamily="34" charset="0"/>
                <a:cs typeface="Times New Roman" panose="02020603050405020304" pitchFamily="18" charset="0"/>
              </a:rPr>
              <a:t>i</a:t>
            </a:r>
            <a:r>
              <a:rPr lang="en-US" sz="2000" spc="-10" dirty="0">
                <a:solidFill>
                  <a:srgbClr val="231F20"/>
                </a:solidFill>
                <a:ea typeface="Arial" panose="020B0604020202020204" pitchFamily="34" charset="0"/>
                <a:cs typeface="Times New Roman" panose="02020603050405020304" pitchFamily="18" charset="0"/>
              </a:rPr>
              <a:t>t</a:t>
            </a:r>
            <a:r>
              <a:rPr lang="en-US" sz="2000" spc="-5" dirty="0">
                <a:solidFill>
                  <a:srgbClr val="231F20"/>
                </a:solidFill>
                <a:ea typeface="Arial" panose="020B0604020202020204" pitchFamily="34" charset="0"/>
                <a:cs typeface="Times New Roman" panose="02020603050405020304" pitchFamily="18" charset="0"/>
              </a:rPr>
              <a:t>io</a:t>
            </a:r>
            <a:r>
              <a:rPr lang="en-US" sz="2000" spc="-10"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th</a:t>
            </a:r>
            <a:r>
              <a:rPr lang="en-US" sz="2000" dirty="0">
                <a:solidFill>
                  <a:srgbClr val="231F20"/>
                </a:solidFill>
                <a:ea typeface="Arial" panose="020B0604020202020204" pitchFamily="34" charset="0"/>
                <a:cs typeface="Times New Roman" panose="02020603050405020304" pitchFamily="18" charset="0"/>
              </a:rPr>
              <a:t>e </a:t>
            </a:r>
            <a:r>
              <a:rPr lang="en-US" sz="2000" spc="-15" dirty="0">
                <a:solidFill>
                  <a:srgbClr val="231F20"/>
                </a:solidFill>
                <a:ea typeface="Arial" panose="020B0604020202020204" pitchFamily="34" charset="0"/>
                <a:cs typeface="Times New Roman" panose="02020603050405020304" pitchFamily="18" charset="0"/>
              </a:rPr>
              <a:t>w</a:t>
            </a:r>
            <a:r>
              <a:rPr lang="en-US" sz="2000" spc="-5"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r</a:t>
            </a:r>
            <a:r>
              <a:rPr lang="en-US" sz="2000" spc="5" dirty="0">
                <a:solidFill>
                  <a:srgbClr val="231F20"/>
                </a:solidFill>
                <a:ea typeface="Arial" panose="020B0604020202020204" pitchFamily="34" charset="0"/>
                <a:cs typeface="Times New Roman" panose="02020603050405020304" pitchFamily="18" charset="0"/>
              </a:rPr>
              <a:t>s</a:t>
            </a:r>
            <a:r>
              <a:rPr lang="en-US" sz="2000" spc="-10" dirty="0">
                <a:solidFill>
                  <a:srgbClr val="231F20"/>
                </a:solidFill>
                <a:ea typeface="Arial" panose="020B0604020202020204" pitchFamily="34" charset="0"/>
                <a:cs typeface="Times New Roman" panose="02020603050405020304" pitchFamily="18" charset="0"/>
              </a:rPr>
              <a:t>h</a:t>
            </a:r>
            <a:r>
              <a:rPr lang="en-US" sz="2000" dirty="0">
                <a:solidFill>
                  <a:srgbClr val="231F20"/>
                </a:solidFill>
                <a:ea typeface="Arial" panose="020B0604020202020204" pitchFamily="34" charset="0"/>
                <a:cs typeface="Times New Roman" panose="02020603050405020304" pitchFamily="18" charset="0"/>
              </a:rPr>
              <a:t>ip </a:t>
            </a:r>
            <a:r>
              <a:rPr lang="en-US" sz="2000" spc="-10"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f God </a:t>
            </a:r>
            <a:r>
              <a:rPr lang="en-US" sz="2000" spc="10" dirty="0">
                <a:solidFill>
                  <a:srgbClr val="231F20"/>
                </a:solidFill>
                <a:ea typeface="Arial" panose="020B0604020202020204" pitchFamily="34" charset="0"/>
                <a:cs typeface="Times New Roman" panose="02020603050405020304" pitchFamily="18" charset="0"/>
              </a:rPr>
              <a:t>occ</a:t>
            </a:r>
            <a:r>
              <a:rPr lang="en-US" sz="2000" spc="5" dirty="0">
                <a:solidFill>
                  <a:srgbClr val="231F20"/>
                </a:solidFill>
                <a:ea typeface="Arial" panose="020B0604020202020204" pitchFamily="34" charset="0"/>
                <a:cs typeface="Times New Roman" panose="02020603050405020304" pitchFamily="18" charset="0"/>
              </a:rPr>
              <a:t>u</a:t>
            </a:r>
            <a:r>
              <a:rPr lang="en-US" sz="2000" spc="10"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s </a:t>
            </a:r>
            <a:r>
              <a:rPr lang="en-US" sz="2000" spc="5" dirty="0">
                <a:solidFill>
                  <a:srgbClr val="231F20"/>
                </a:solidFill>
                <a:ea typeface="Arial" panose="020B0604020202020204" pitchFamily="34" charset="0"/>
                <a:cs typeface="Times New Roman" panose="02020603050405020304" pitchFamily="18" charset="0"/>
              </a:rPr>
              <a:t>no</a:t>
            </a:r>
            <a:r>
              <a:rPr lang="en-US" sz="2000" dirty="0">
                <a:solidFill>
                  <a:srgbClr val="231F20"/>
                </a:solidFill>
                <a:ea typeface="Arial" panose="020B0604020202020204" pitchFamily="34" charset="0"/>
                <a:cs typeface="Times New Roman" panose="02020603050405020304" pitchFamily="18" charset="0"/>
              </a:rPr>
              <a:t>t </a:t>
            </a:r>
            <a:r>
              <a:rPr lang="en-US" sz="2000" spc="5" dirty="0">
                <a:solidFill>
                  <a:srgbClr val="231F20"/>
                </a:solidFill>
                <a:ea typeface="Arial" panose="020B0604020202020204" pitchFamily="34" charset="0"/>
                <a:cs typeface="Times New Roman" panose="02020603050405020304" pitchFamily="18" charset="0"/>
              </a:rPr>
              <a:t>on</a:t>
            </a:r>
            <a:r>
              <a:rPr lang="en-US" sz="2000" spc="-5"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y </a:t>
            </a:r>
            <a:r>
              <a:rPr lang="en-US" sz="2000" spc="10"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the </a:t>
            </a:r>
            <a:r>
              <a:rPr lang="en-US" sz="2000" spc="-15" dirty="0">
                <a:solidFill>
                  <a:srgbClr val="231F20"/>
                </a:solidFill>
                <a:ea typeface="Arial" panose="020B0604020202020204" pitchFamily="34" charset="0"/>
                <a:cs typeface="Times New Roman" panose="02020603050405020304" pitchFamily="18" charset="0"/>
              </a:rPr>
              <a:t>s</a:t>
            </a:r>
            <a:r>
              <a:rPr lang="en-US" sz="2000" spc="5" dirty="0">
                <a:solidFill>
                  <a:srgbClr val="231F20"/>
                </a:solidFill>
                <a:ea typeface="Arial" panose="020B0604020202020204" pitchFamily="34" charset="0"/>
                <a:cs typeface="Times New Roman" panose="02020603050405020304" pitchFamily="18" charset="0"/>
              </a:rPr>
              <a:t>y</a:t>
            </a:r>
            <a:r>
              <a:rPr lang="en-US" sz="2000" spc="-5"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a</a:t>
            </a:r>
            <a:r>
              <a:rPr lang="en-US" sz="2000" spc="10" dirty="0">
                <a:solidFill>
                  <a:srgbClr val="231F20"/>
                </a:solidFill>
                <a:ea typeface="Arial" panose="020B0604020202020204" pitchFamily="34" charset="0"/>
                <a:cs typeface="Times New Roman" panose="02020603050405020304" pitchFamily="18" charset="0"/>
              </a:rPr>
              <a:t>go</a:t>
            </a:r>
            <a:r>
              <a:rPr lang="en-US" sz="2000" spc="5" dirty="0">
                <a:solidFill>
                  <a:srgbClr val="231F20"/>
                </a:solidFill>
                <a:ea typeface="Arial" panose="020B0604020202020204" pitchFamily="34" charset="0"/>
                <a:cs typeface="Times New Roman" panose="02020603050405020304" pitchFamily="18" charset="0"/>
              </a:rPr>
              <a:t>gu</a:t>
            </a:r>
            <a:r>
              <a:rPr lang="en-US" sz="2000"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e</a:t>
            </a:r>
            <a:r>
              <a:rPr lang="en-US" sz="2000" spc="55" dirty="0">
                <a:solidFill>
                  <a:srgbClr val="231F20"/>
                </a:solidFill>
                <a:ea typeface="Arial" panose="020B0604020202020204" pitchFamily="34" charset="0"/>
                <a:cs typeface="Times New Roman" panose="02020603050405020304" pitchFamily="18" charset="0"/>
              </a:rPr>
              <a:t>r</a:t>
            </a:r>
            <a:r>
              <a:rPr lang="en-US" sz="2000" spc="5" dirty="0">
                <a:solidFill>
                  <a:srgbClr val="231F20"/>
                </a:solidFill>
                <a:ea typeface="Arial" panose="020B0604020202020204" pitchFamily="34" charset="0"/>
                <a:cs typeface="Times New Roman" panose="02020603050405020304" pitchFamily="18" charset="0"/>
              </a:rPr>
              <a:t>vi</a:t>
            </a:r>
            <a:r>
              <a:rPr lang="en-US" sz="2000" spc="15" dirty="0">
                <a:solidFill>
                  <a:srgbClr val="231F20"/>
                </a:solidFill>
                <a:ea typeface="Arial" panose="020B0604020202020204" pitchFamily="34" charset="0"/>
                <a:cs typeface="Times New Roman" panose="02020603050405020304" pitchFamily="18" charset="0"/>
              </a:rPr>
              <a:t>c</a:t>
            </a:r>
            <a:r>
              <a:rPr lang="en-US" sz="2000" spc="-5"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b</a:t>
            </a:r>
            <a:r>
              <a:rPr lang="en-US" sz="2000" spc="-5" dirty="0">
                <a:solidFill>
                  <a:srgbClr val="231F20"/>
                </a:solidFill>
                <a:ea typeface="Arial" panose="020B0604020202020204" pitchFamily="34" charset="0"/>
                <a:cs typeface="Times New Roman" panose="02020603050405020304" pitchFamily="18" charset="0"/>
              </a:rPr>
              <a:t>u</a:t>
            </a:r>
            <a:r>
              <a:rPr lang="en-US" sz="2000" dirty="0">
                <a:solidFill>
                  <a:srgbClr val="231F20"/>
                </a:solidFill>
                <a:ea typeface="Arial" panose="020B0604020202020204" pitchFamily="34" charset="0"/>
                <a:cs typeface="Times New Roman" panose="02020603050405020304" pitchFamily="18" charset="0"/>
              </a:rPr>
              <a:t>t</a:t>
            </a:r>
            <a:r>
              <a:rPr lang="en-US" sz="2000" spc="-65" dirty="0">
                <a:solidFill>
                  <a:srgbClr val="231F20"/>
                </a:solidFill>
                <a:ea typeface="Arial" panose="020B0604020202020204" pitchFamily="34" charset="0"/>
                <a:cs typeface="Times New Roman" panose="02020603050405020304" pitchFamily="18" charset="0"/>
              </a:rPr>
              <a:t> </a:t>
            </a:r>
            <a:r>
              <a:rPr lang="en-US" sz="2000" spc="-5" dirty="0">
                <a:solidFill>
                  <a:srgbClr val="231F20"/>
                </a:solidFill>
                <a:ea typeface="Arial" panose="020B0604020202020204" pitchFamily="34" charset="0"/>
                <a:cs typeface="Times New Roman" panose="02020603050405020304" pitchFamily="18" charset="0"/>
              </a:rPr>
              <a:t>a</a:t>
            </a:r>
            <a:r>
              <a:rPr lang="en-US" sz="2000" spc="-15"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so</a:t>
            </a:r>
            <a:r>
              <a:rPr lang="en-US" sz="2000" spc="-65" dirty="0">
                <a:solidFill>
                  <a:srgbClr val="231F20"/>
                </a:solidFill>
                <a:ea typeface="Arial" panose="020B0604020202020204" pitchFamily="34" charset="0"/>
                <a:cs typeface="Times New Roman" panose="02020603050405020304" pitchFamily="18" charset="0"/>
              </a:rPr>
              <a:t> </a:t>
            </a:r>
            <a:r>
              <a:rPr lang="en-US" sz="2000" spc="-5"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n</a:t>
            </a:r>
            <a:r>
              <a:rPr lang="en-US" sz="2000" spc="-65"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o</a:t>
            </a:r>
            <a:r>
              <a:rPr lang="en-US" sz="2000" spc="-5" dirty="0">
                <a:solidFill>
                  <a:srgbClr val="231F20"/>
                </a:solidFill>
                <a:ea typeface="Arial" panose="020B0604020202020204" pitchFamily="34" charset="0"/>
                <a:cs typeface="Times New Roman" panose="02020603050405020304" pitchFamily="18" charset="0"/>
              </a:rPr>
              <a:t>u</a:t>
            </a:r>
            <a:r>
              <a:rPr lang="en-US" sz="2000" dirty="0">
                <a:solidFill>
                  <a:srgbClr val="231F20"/>
                </a:solidFill>
                <a:ea typeface="Arial" panose="020B0604020202020204" pitchFamily="34" charset="0"/>
                <a:cs typeface="Times New Roman" panose="02020603050405020304" pitchFamily="18" charset="0"/>
              </a:rPr>
              <a:t>r</a:t>
            </a:r>
            <a:r>
              <a:rPr lang="en-US" sz="2000" spc="-65" dirty="0">
                <a:solidFill>
                  <a:srgbClr val="231F20"/>
                </a:solidFill>
                <a:ea typeface="Arial" panose="020B0604020202020204" pitchFamily="34" charset="0"/>
                <a:cs typeface="Times New Roman" panose="02020603050405020304" pitchFamily="18" charset="0"/>
              </a:rPr>
              <a:t> </a:t>
            </a:r>
            <a:r>
              <a:rPr lang="en-US" sz="2000" spc="-100"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mpl</a:t>
            </a:r>
            <a:r>
              <a:rPr lang="en-US" sz="2000" spc="-40"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s</a:t>
            </a:r>
            <a:r>
              <a:rPr lang="en-US" sz="2000" spc="-65"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c</a:t>
            </a:r>
            <a:r>
              <a:rPr lang="en-US" sz="2000" spc="-10" dirty="0">
                <a:solidFill>
                  <a:srgbClr val="231F20"/>
                </a:solidFill>
                <a:ea typeface="Arial" panose="020B0604020202020204" pitchFamily="34" charset="0"/>
                <a:cs typeface="Times New Roman" panose="02020603050405020304" pitchFamily="18" charset="0"/>
              </a:rPr>
              <a:t>t</a:t>
            </a:r>
            <a:r>
              <a:rPr lang="en-US" sz="2000" spc="-5" dirty="0">
                <a:solidFill>
                  <a:srgbClr val="231F20"/>
                </a:solidFill>
                <a:ea typeface="Arial" panose="020B0604020202020204" pitchFamily="34" charset="0"/>
                <a:cs typeface="Times New Roman" panose="02020603050405020304" pitchFamily="18" charset="0"/>
              </a:rPr>
              <a:t>io</a:t>
            </a:r>
            <a:r>
              <a:rPr lang="en-US" sz="2000" dirty="0">
                <a:solidFill>
                  <a:srgbClr val="231F20"/>
                </a:solidFill>
                <a:ea typeface="Arial" panose="020B0604020202020204" pitchFamily="34" charset="0"/>
                <a:cs typeface="Times New Roman" panose="02020603050405020304" pitchFamily="18" charset="0"/>
              </a:rPr>
              <a:t>n</a:t>
            </a:r>
            <a:r>
              <a:rPr lang="en-US" sz="2000" spc="-65" dirty="0">
                <a:solidFill>
                  <a:srgbClr val="231F20"/>
                </a:solidFill>
                <a:ea typeface="Arial" panose="020B0604020202020204" pitchFamily="34" charset="0"/>
                <a:cs typeface="Times New Roman" panose="02020603050405020304" pitchFamily="18" charset="0"/>
              </a:rPr>
              <a:t> </a:t>
            </a:r>
            <a:r>
              <a:rPr lang="en-US" sz="2000" spc="-15" dirty="0">
                <a:solidFill>
                  <a:srgbClr val="231F20"/>
                </a:solidFill>
                <a:ea typeface="Arial" panose="020B0604020202020204" pitchFamily="34" charset="0"/>
                <a:cs typeface="Times New Roman" panose="02020603050405020304" pitchFamily="18" charset="0"/>
              </a:rPr>
              <a:t>t</a:t>
            </a:r>
            <a:r>
              <a:rPr lang="en-US" sz="2000" dirty="0">
                <a:solidFill>
                  <a:srgbClr val="231F20"/>
                </a:solidFill>
                <a:ea typeface="Arial" panose="020B0604020202020204" pitchFamily="34" charset="0"/>
                <a:cs typeface="Times New Roman" panose="02020603050405020304" pitchFamily="18" charset="0"/>
              </a:rPr>
              <a:t>o</a:t>
            </a:r>
            <a:r>
              <a:rPr lang="en-US" sz="2000" spc="-65" dirty="0">
                <a:solidFill>
                  <a:srgbClr val="231F20"/>
                </a:solidFill>
                <a:ea typeface="Arial" panose="020B0604020202020204" pitchFamily="34" charset="0"/>
                <a:cs typeface="Times New Roman" panose="02020603050405020304" pitchFamily="18" charset="0"/>
              </a:rPr>
              <a:t> </a:t>
            </a:r>
            <a:r>
              <a:rPr lang="en-US" sz="2000" spc="-5" dirty="0">
                <a:solidFill>
                  <a:srgbClr val="231F20"/>
                </a:solidFill>
                <a:ea typeface="Arial" panose="020B0604020202020204" pitchFamily="34" charset="0"/>
                <a:cs typeface="Times New Roman" panose="02020603050405020304" pitchFamily="18" charset="0"/>
              </a:rPr>
              <a:t>imp</a:t>
            </a:r>
            <a:r>
              <a:rPr lang="en-US" sz="2000" spc="5" dirty="0">
                <a:solidFill>
                  <a:srgbClr val="231F20"/>
                </a:solidFill>
                <a:ea typeface="Arial" panose="020B0604020202020204" pitchFamily="34" charset="0"/>
                <a:cs typeface="Times New Roman" panose="02020603050405020304" pitchFamily="18" charset="0"/>
              </a:rPr>
              <a:t>r</a:t>
            </a:r>
            <a:r>
              <a:rPr lang="en-US" sz="2000" spc="-25" dirty="0">
                <a:solidFill>
                  <a:srgbClr val="231F20"/>
                </a:solidFill>
                <a:ea typeface="Arial" panose="020B0604020202020204" pitchFamily="34" charset="0"/>
                <a:cs typeface="Times New Roman" panose="02020603050405020304" pitchFamily="18" charset="0"/>
              </a:rPr>
              <a:t>ov</a:t>
            </a:r>
            <a:r>
              <a:rPr lang="en-US" sz="2000" dirty="0">
                <a:solidFill>
                  <a:srgbClr val="231F20"/>
                </a:solidFill>
                <a:ea typeface="Arial" panose="020B0604020202020204" pitchFamily="34" charset="0"/>
                <a:cs typeface="Times New Roman" panose="02020603050405020304" pitchFamily="18" charset="0"/>
              </a:rPr>
              <a:t>e</a:t>
            </a:r>
            <a:r>
              <a:rPr lang="en-US" sz="2000" spc="-65"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th</a:t>
            </a:r>
            <a:r>
              <a:rPr lang="en-US" sz="2000" dirty="0">
                <a:solidFill>
                  <a:srgbClr val="231F20"/>
                </a:solidFill>
                <a:ea typeface="Arial" panose="020B0604020202020204" pitchFamily="34" charset="0"/>
                <a:cs typeface="Times New Roman" panose="02020603050405020304" pitchFamily="18" charset="0"/>
              </a:rPr>
              <a:t>e </a:t>
            </a:r>
            <a:r>
              <a:rPr lang="en-US" sz="2000" spc="5" dirty="0">
                <a:solidFill>
                  <a:srgbClr val="231F20"/>
                </a:solidFill>
                <a:ea typeface="Arial" panose="020B0604020202020204" pitchFamily="34" charset="0"/>
                <a:cs typeface="Times New Roman" panose="02020603050405020304" pitchFamily="18" charset="0"/>
              </a:rPr>
              <a:t>c</a:t>
            </a:r>
            <a:r>
              <a:rPr lang="en-US" sz="2000" spc="-5" dirty="0">
                <a:solidFill>
                  <a:srgbClr val="231F20"/>
                </a:solidFill>
                <a:ea typeface="Arial" panose="020B0604020202020204" pitchFamily="34" charset="0"/>
                <a:cs typeface="Times New Roman" panose="02020603050405020304" pitchFamily="18" charset="0"/>
              </a:rPr>
              <a:t>om</a:t>
            </a:r>
            <a:r>
              <a:rPr lang="en-US" sz="2000" spc="-10" dirty="0">
                <a:solidFill>
                  <a:srgbClr val="231F20"/>
                </a:solidFill>
                <a:ea typeface="Arial" panose="020B0604020202020204" pitchFamily="34" charset="0"/>
                <a:cs typeface="Times New Roman" panose="02020603050405020304" pitchFamily="18" charset="0"/>
              </a:rPr>
              <a:t>m</a:t>
            </a:r>
            <a:r>
              <a:rPr lang="en-US" sz="2000" spc="-5" dirty="0">
                <a:solidFill>
                  <a:srgbClr val="231F20"/>
                </a:solidFill>
                <a:ea typeface="Arial" panose="020B0604020202020204" pitchFamily="34" charset="0"/>
                <a:cs typeface="Times New Roman" panose="02020603050405020304" pitchFamily="18" charset="0"/>
              </a:rPr>
              <a:t>un</a:t>
            </a:r>
            <a:r>
              <a:rPr lang="en-US" sz="2000" dirty="0">
                <a:solidFill>
                  <a:srgbClr val="231F20"/>
                </a:solidFill>
                <a:ea typeface="Arial" panose="020B0604020202020204" pitchFamily="34" charset="0"/>
                <a:cs typeface="Times New Roman" panose="02020603050405020304" pitchFamily="18" charset="0"/>
              </a:rPr>
              <a:t>i</a:t>
            </a:r>
            <a:r>
              <a:rPr lang="en-US" sz="2000" spc="10" dirty="0">
                <a:solidFill>
                  <a:srgbClr val="231F20"/>
                </a:solidFill>
                <a:ea typeface="Arial" panose="020B0604020202020204" pitchFamily="34" charset="0"/>
                <a:cs typeface="Times New Roman" panose="02020603050405020304" pitchFamily="18" charset="0"/>
              </a:rPr>
              <a:t>t</a:t>
            </a:r>
            <a:r>
              <a:rPr lang="en-US" sz="2000" spc="-75" dirty="0">
                <a:solidFill>
                  <a:srgbClr val="231F20"/>
                </a:solidFill>
                <a:ea typeface="Arial" panose="020B0604020202020204" pitchFamily="34" charset="0"/>
                <a:cs typeface="Times New Roman" panose="02020603050405020304" pitchFamily="18" charset="0"/>
              </a:rPr>
              <a:t>y</a:t>
            </a:r>
            <a:r>
              <a:rPr lang="en-US" sz="200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an</a:t>
            </a:r>
            <a:r>
              <a:rPr lang="en-US" sz="2000" dirty="0">
                <a:solidFill>
                  <a:srgbClr val="231F20"/>
                </a:solidFill>
                <a:ea typeface="Arial" panose="020B0604020202020204" pitchFamily="34" charset="0"/>
                <a:cs typeface="Times New Roman" panose="02020603050405020304" pitchFamily="18" charset="0"/>
              </a:rPr>
              <a:t>d </a:t>
            </a:r>
            <a:r>
              <a:rPr lang="en-US" sz="2000" spc="-5"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n </a:t>
            </a:r>
            <a:r>
              <a:rPr lang="en-US" sz="2000" spc="-10" dirty="0">
                <a:solidFill>
                  <a:srgbClr val="231F20"/>
                </a:solidFill>
                <a:ea typeface="Arial" panose="020B0604020202020204" pitchFamily="34" charset="0"/>
                <a:cs typeface="Times New Roman" panose="02020603050405020304" pitchFamily="18" charset="0"/>
              </a:rPr>
              <a:t>th</a:t>
            </a:r>
            <a:r>
              <a:rPr lang="en-US" sz="2000" dirty="0">
                <a:solidFill>
                  <a:srgbClr val="231F20"/>
                </a:solidFill>
                <a:ea typeface="Arial" panose="020B0604020202020204" pitchFamily="34" charset="0"/>
                <a:cs typeface="Times New Roman" panose="02020603050405020304" pitchFamily="18" charset="0"/>
              </a:rPr>
              <a:t>e </a:t>
            </a:r>
            <a:r>
              <a:rPr lang="en-US" sz="2000" spc="-5" dirty="0">
                <a:solidFill>
                  <a:srgbClr val="231F20"/>
                </a:solidFill>
                <a:ea typeface="Arial" panose="020B0604020202020204" pitchFamily="34" charset="0"/>
                <a:cs typeface="Times New Roman" panose="02020603050405020304" pitchFamily="18" charset="0"/>
              </a:rPr>
              <a:t>i</a:t>
            </a:r>
            <a:r>
              <a:rPr lang="en-US" sz="2000" spc="-10"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divi</a:t>
            </a:r>
            <a:r>
              <a:rPr lang="en-US" sz="2000" spc="-10" dirty="0">
                <a:solidFill>
                  <a:srgbClr val="231F20"/>
                </a:solidFill>
                <a:ea typeface="Arial" panose="020B0604020202020204" pitchFamily="34" charset="0"/>
                <a:cs typeface="Times New Roman" panose="02020603050405020304" pitchFamily="18" charset="0"/>
              </a:rPr>
              <a:t>du</a:t>
            </a:r>
            <a:r>
              <a:rPr lang="en-US" sz="2000" spc="-5"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l</a:t>
            </a:r>
            <a:r>
              <a:rPr lang="en-US" sz="2000" spc="-40" dirty="0">
                <a:solidFill>
                  <a:srgbClr val="231F20"/>
                </a:solidFill>
                <a:ea typeface="Arial" panose="020B0604020202020204" pitchFamily="34" charset="0"/>
                <a:cs typeface="Times New Roman" panose="02020603050405020304" pitchFamily="18" charset="0"/>
              </a:rPr>
              <a:t>’</a:t>
            </a:r>
            <a:r>
              <a:rPr lang="en-US" sz="2000" dirty="0">
                <a:solidFill>
                  <a:srgbClr val="231F20"/>
                </a:solidFill>
                <a:ea typeface="Arial" panose="020B0604020202020204" pitchFamily="34" charset="0"/>
                <a:cs typeface="Times New Roman" panose="02020603050405020304" pitchFamily="18" charset="0"/>
              </a:rPr>
              <a:t>s </a:t>
            </a:r>
            <a:r>
              <a:rPr lang="en-US" sz="2000" spc="-5" dirty="0">
                <a:solidFill>
                  <a:srgbClr val="231F20"/>
                </a:solidFill>
                <a:ea typeface="Arial" panose="020B0604020202020204" pitchFamily="34" charset="0"/>
                <a:cs typeface="Times New Roman" panose="02020603050405020304" pitchFamily="18" charset="0"/>
              </a:rPr>
              <a:t>p</a:t>
            </a:r>
            <a:r>
              <a:rPr lang="en-US" sz="2000" spc="-15"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rs</a:t>
            </a:r>
            <a:r>
              <a:rPr lang="en-US" sz="2000" spc="-5" dirty="0">
                <a:solidFill>
                  <a:srgbClr val="231F20"/>
                </a:solidFill>
                <a:ea typeface="Arial" panose="020B0604020202020204" pitchFamily="34" charset="0"/>
                <a:cs typeface="Times New Roman" panose="02020603050405020304" pitchFamily="18" charset="0"/>
              </a:rPr>
              <a:t>o</a:t>
            </a:r>
            <a:r>
              <a:rPr lang="en-US" sz="2000" spc="-15"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a</a:t>
            </a:r>
            <a:r>
              <a:rPr lang="en-US" sz="2000" dirty="0">
                <a:solidFill>
                  <a:srgbClr val="231F20"/>
                </a:solidFill>
                <a:ea typeface="Arial" panose="020B0604020202020204" pitchFamily="34" charset="0"/>
                <a:cs typeface="Times New Roman" panose="02020603050405020304" pitchFamily="18" charset="0"/>
              </a:rPr>
              <a:t>l g</a:t>
            </a:r>
            <a:r>
              <a:rPr lang="en-US" sz="2000" spc="5" dirty="0">
                <a:solidFill>
                  <a:srgbClr val="231F20"/>
                </a:solidFill>
                <a:ea typeface="Arial" panose="020B0604020202020204" pitchFamily="34" charset="0"/>
                <a:cs typeface="Times New Roman" panose="02020603050405020304" pitchFamily="18" charset="0"/>
              </a:rPr>
              <a:t>r</a:t>
            </a:r>
            <a:r>
              <a:rPr lang="en-US" sz="2000" spc="-15" dirty="0">
                <a:solidFill>
                  <a:srgbClr val="231F20"/>
                </a:solidFill>
                <a:ea typeface="Arial" panose="020B0604020202020204" pitchFamily="34" charset="0"/>
                <a:cs typeface="Times New Roman" panose="02020603050405020304" pitchFamily="18" charset="0"/>
              </a:rPr>
              <a:t>o</a:t>
            </a:r>
            <a:r>
              <a:rPr lang="en-US" sz="2000" spc="30" dirty="0">
                <a:solidFill>
                  <a:srgbClr val="231F20"/>
                </a:solidFill>
                <a:ea typeface="Arial" panose="020B0604020202020204" pitchFamily="34" charset="0"/>
                <a:cs typeface="Times New Roman" panose="02020603050405020304" pitchFamily="18" charset="0"/>
              </a:rPr>
              <a:t>w</a:t>
            </a:r>
            <a:r>
              <a:rPr lang="en-US" sz="2000" spc="-10" dirty="0">
                <a:solidFill>
                  <a:srgbClr val="231F20"/>
                </a:solidFill>
                <a:ea typeface="Arial" panose="020B0604020202020204" pitchFamily="34" charset="0"/>
                <a:cs typeface="Times New Roman" panose="02020603050405020304" pitchFamily="18" charset="0"/>
              </a:rPr>
              <a:t>th</a:t>
            </a:r>
            <a:r>
              <a:rPr lang="en-US" sz="2000" dirty="0">
                <a:solidFill>
                  <a:srgbClr val="231F20"/>
                </a:solidFill>
                <a:ea typeface="Arial" panose="020B0604020202020204" pitchFamily="34" charset="0"/>
                <a:cs typeface="Times New Roman" panose="02020603050405020304" pitchFamily="18" charset="0"/>
              </a:rPr>
              <a:t>. </a:t>
            </a:r>
            <a:r>
              <a:rPr lang="en-US" sz="2000" spc="-15" dirty="0">
                <a:solidFill>
                  <a:srgbClr val="231F20"/>
                </a:solidFill>
                <a:ea typeface="Arial" panose="020B0604020202020204" pitchFamily="34" charset="0"/>
                <a:cs typeface="Times New Roman" panose="02020603050405020304" pitchFamily="18" charset="0"/>
              </a:rPr>
              <a:t>A</a:t>
            </a:r>
            <a:r>
              <a:rPr lang="en-US" sz="2000" dirty="0">
                <a:solidFill>
                  <a:srgbClr val="231F20"/>
                </a:solidFill>
                <a:ea typeface="Arial" panose="020B0604020202020204" pitchFamily="34" charset="0"/>
                <a:cs typeface="Times New Roman" panose="02020603050405020304" pitchFamily="18" charset="0"/>
              </a:rPr>
              <a:t>s a </a:t>
            </a:r>
            <a:r>
              <a:rPr lang="en-US" sz="2000" spc="5" dirty="0">
                <a:solidFill>
                  <a:srgbClr val="231F20"/>
                </a:solidFill>
                <a:ea typeface="Arial" panose="020B0604020202020204" pitchFamily="34" charset="0"/>
                <a:cs typeface="Times New Roman" panose="02020603050405020304" pitchFamily="18" charset="0"/>
              </a:rPr>
              <a:t>c</a:t>
            </a:r>
            <a:r>
              <a:rPr lang="en-US" sz="2000" spc="-5" dirty="0">
                <a:solidFill>
                  <a:srgbClr val="231F20"/>
                </a:solidFill>
                <a:ea typeface="Arial" panose="020B0604020202020204" pitchFamily="34" charset="0"/>
                <a:cs typeface="Times New Roman" panose="02020603050405020304" pitchFamily="18" charset="0"/>
              </a:rPr>
              <a:t>om</a:t>
            </a:r>
            <a:r>
              <a:rPr lang="en-US" sz="2000" spc="-10" dirty="0">
                <a:solidFill>
                  <a:srgbClr val="231F20"/>
                </a:solidFill>
                <a:ea typeface="Arial" panose="020B0604020202020204" pitchFamily="34" charset="0"/>
                <a:cs typeface="Times New Roman" panose="02020603050405020304" pitchFamily="18" charset="0"/>
              </a:rPr>
              <a:t>m</a:t>
            </a:r>
            <a:r>
              <a:rPr lang="en-US" sz="2000" spc="-5" dirty="0">
                <a:solidFill>
                  <a:srgbClr val="231F20"/>
                </a:solidFill>
                <a:ea typeface="Arial" panose="020B0604020202020204" pitchFamily="34" charset="0"/>
                <a:cs typeface="Times New Roman" panose="02020603050405020304" pitchFamily="18" charset="0"/>
              </a:rPr>
              <a:t>un</a:t>
            </a:r>
            <a:r>
              <a:rPr lang="en-US" sz="2000" dirty="0">
                <a:solidFill>
                  <a:srgbClr val="231F20"/>
                </a:solidFill>
                <a:ea typeface="Arial" panose="020B0604020202020204" pitchFamily="34" charset="0"/>
                <a:cs typeface="Times New Roman" panose="02020603050405020304" pitchFamily="18" charset="0"/>
              </a:rPr>
              <a:t>i</a:t>
            </a:r>
            <a:r>
              <a:rPr lang="en-US" sz="2000" spc="10" dirty="0">
                <a:solidFill>
                  <a:srgbClr val="231F20"/>
                </a:solidFill>
                <a:ea typeface="Arial" panose="020B0604020202020204" pitchFamily="34" charset="0"/>
                <a:cs typeface="Times New Roman" panose="02020603050405020304" pitchFamily="18" charset="0"/>
              </a:rPr>
              <a:t>t</a:t>
            </a:r>
            <a:r>
              <a:rPr lang="en-US" sz="2000" spc="-75" dirty="0">
                <a:solidFill>
                  <a:srgbClr val="231F20"/>
                </a:solidFill>
                <a:ea typeface="Arial" panose="020B0604020202020204" pitchFamily="34" charset="0"/>
                <a:cs typeface="Times New Roman" panose="02020603050405020304" pitchFamily="18" charset="0"/>
              </a:rPr>
              <a:t>y</a:t>
            </a:r>
            <a:r>
              <a:rPr lang="en-US" sz="200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o</a:t>
            </a:r>
            <a:r>
              <a:rPr lang="en-US" sz="2000" spc="-5" dirty="0">
                <a:solidFill>
                  <a:srgbClr val="231F20"/>
                </a:solidFill>
                <a:ea typeface="Arial" panose="020B0604020202020204" pitchFamily="34" charset="0"/>
                <a:cs typeface="Times New Roman" panose="02020603050405020304" pitchFamily="18" charset="0"/>
              </a:rPr>
              <a:t>u</a:t>
            </a:r>
            <a:r>
              <a:rPr lang="en-US" sz="2000" dirty="0">
                <a:solidFill>
                  <a:srgbClr val="231F20"/>
                </a:solidFill>
                <a:ea typeface="Arial" panose="020B0604020202020204" pitchFamily="34" charset="0"/>
                <a:cs typeface="Times New Roman" panose="02020603050405020304" pitchFamily="18" charset="0"/>
              </a:rPr>
              <a:t>r </a:t>
            </a:r>
            <a:r>
              <a:rPr lang="en-US" sz="2000" spc="-100"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mpl</a:t>
            </a:r>
            <a:r>
              <a:rPr lang="en-US" sz="2000" dirty="0">
                <a:solidFill>
                  <a:srgbClr val="231F20"/>
                </a:solidFill>
                <a:ea typeface="Arial" panose="020B0604020202020204" pitchFamily="34" charset="0"/>
                <a:cs typeface="Times New Roman" panose="02020603050405020304" pitchFamily="18" charset="0"/>
              </a:rPr>
              <a:t>e s</a:t>
            </a:r>
            <a:r>
              <a:rPr lang="en-US" sz="2000" spc="-5" dirty="0">
                <a:solidFill>
                  <a:srgbClr val="231F20"/>
                </a:solidFill>
                <a:ea typeface="Arial" panose="020B0604020202020204" pitchFamily="34" charset="0"/>
                <a:cs typeface="Times New Roman" panose="02020603050405020304" pitchFamily="18" charset="0"/>
              </a:rPr>
              <a:t>e</a:t>
            </a:r>
            <a:r>
              <a:rPr lang="en-US" sz="2000" spc="-15" dirty="0">
                <a:solidFill>
                  <a:srgbClr val="231F20"/>
                </a:solidFill>
                <a:ea typeface="Arial" panose="020B0604020202020204" pitchFamily="34" charset="0"/>
                <a:cs typeface="Times New Roman" panose="02020603050405020304" pitchFamily="18" charset="0"/>
              </a:rPr>
              <a:t>e</a:t>
            </a:r>
            <a:r>
              <a:rPr lang="en-US" sz="2000" spc="-25" dirty="0">
                <a:solidFill>
                  <a:srgbClr val="231F20"/>
                </a:solidFill>
                <a:ea typeface="Arial" panose="020B0604020202020204" pitchFamily="34" charset="0"/>
                <a:cs typeface="Times New Roman" panose="02020603050405020304" pitchFamily="18" charset="0"/>
              </a:rPr>
              <a:t>k</a:t>
            </a:r>
            <a:r>
              <a:rPr lang="en-US" sz="2000" dirty="0">
                <a:solidFill>
                  <a:srgbClr val="231F20"/>
                </a:solidFill>
                <a:ea typeface="Arial" panose="020B0604020202020204" pitchFamily="34" charset="0"/>
                <a:cs typeface="Times New Roman" panose="02020603050405020304" pitchFamily="18" charset="0"/>
              </a:rPr>
              <a:t>s </a:t>
            </a:r>
            <a:r>
              <a:rPr lang="en-US" sz="2000" spc="-15" dirty="0">
                <a:solidFill>
                  <a:srgbClr val="231F20"/>
                </a:solidFill>
                <a:ea typeface="Arial" panose="020B0604020202020204" pitchFamily="34" charset="0"/>
                <a:cs typeface="Times New Roman" panose="02020603050405020304" pitchFamily="18" charset="0"/>
              </a:rPr>
              <a:t>t</a:t>
            </a:r>
            <a:r>
              <a:rPr lang="en-US" sz="2000" dirty="0">
                <a:solidFill>
                  <a:srgbClr val="231F20"/>
                </a:solidFill>
                <a:ea typeface="Arial" panose="020B0604020202020204" pitchFamily="34" charset="0"/>
                <a:cs typeface="Times New Roman" panose="02020603050405020304" pitchFamily="18" charset="0"/>
              </a:rPr>
              <a:t>o </a:t>
            </a:r>
            <a:r>
              <a:rPr lang="en-US" sz="2000" spc="-10" dirty="0">
                <a:solidFill>
                  <a:srgbClr val="231F20"/>
                </a:solidFill>
                <a:ea typeface="Arial" panose="020B0604020202020204" pitchFamily="34" charset="0"/>
                <a:cs typeface="Times New Roman" panose="02020603050405020304" pitchFamily="18" charset="0"/>
              </a:rPr>
              <a:t>he</a:t>
            </a:r>
            <a:r>
              <a:rPr lang="en-US" sz="2000" spc="-5"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p </a:t>
            </a:r>
            <a:r>
              <a:rPr lang="en-US" sz="2000" spc="-5" dirty="0">
                <a:solidFill>
                  <a:srgbClr val="231F20"/>
                </a:solidFill>
                <a:ea typeface="Arial" panose="020B0604020202020204" pitchFamily="34" charset="0"/>
                <a:cs typeface="Times New Roman" panose="02020603050405020304" pitchFamily="18" charset="0"/>
              </a:rPr>
              <a:t>m</a:t>
            </a:r>
            <a:r>
              <a:rPr lang="en-US" sz="2000" spc="-10"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mb</a:t>
            </a:r>
            <a:r>
              <a:rPr lang="en-US" sz="2000" spc="-15"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rs g</a:t>
            </a:r>
            <a:r>
              <a:rPr lang="en-US" sz="2000" spc="5" dirty="0">
                <a:solidFill>
                  <a:srgbClr val="231F20"/>
                </a:solidFill>
                <a:ea typeface="Arial" panose="020B0604020202020204" pitchFamily="34" charset="0"/>
                <a:cs typeface="Times New Roman" panose="02020603050405020304" pitchFamily="18" charset="0"/>
              </a:rPr>
              <a:t>r</a:t>
            </a:r>
            <a:r>
              <a:rPr lang="en-US" sz="2000" spc="-15"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w s</a:t>
            </a:r>
            <a:r>
              <a:rPr lang="en-US" sz="2000" spc="-5" dirty="0">
                <a:solidFill>
                  <a:srgbClr val="231F20"/>
                </a:solidFill>
                <a:ea typeface="Arial" panose="020B0604020202020204" pitchFamily="34" charset="0"/>
                <a:cs typeface="Times New Roman" panose="02020603050405020304" pitchFamily="18" charset="0"/>
              </a:rPr>
              <a:t>pi</a:t>
            </a:r>
            <a:r>
              <a:rPr lang="en-US" sz="2000" spc="10"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i</a:t>
            </a:r>
            <a:r>
              <a:rPr lang="en-US" sz="2000" spc="-20"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u</a:t>
            </a:r>
            <a:r>
              <a:rPr lang="en-US" sz="2000" spc="-5" dirty="0">
                <a:solidFill>
                  <a:srgbClr val="231F20"/>
                </a:solidFill>
                <a:ea typeface="Arial" panose="020B0604020202020204" pitchFamily="34" charset="0"/>
                <a:cs typeface="Times New Roman" panose="02020603050405020304" pitchFamily="18" charset="0"/>
              </a:rPr>
              <a:t>a</a:t>
            </a:r>
            <a:r>
              <a:rPr lang="en-US" sz="2000" dirty="0">
                <a:solidFill>
                  <a:srgbClr val="231F20"/>
                </a:solidFill>
                <a:ea typeface="Arial" panose="020B0604020202020204" pitchFamily="34" charset="0"/>
                <a:cs typeface="Times New Roman" panose="02020603050405020304" pitchFamily="18" charset="0"/>
              </a:rPr>
              <a:t>l</a:t>
            </a:r>
            <a:r>
              <a:rPr lang="en-US" sz="2000" spc="-15" dirty="0">
                <a:solidFill>
                  <a:srgbClr val="231F20"/>
                </a:solidFill>
                <a:ea typeface="Arial" panose="020B0604020202020204" pitchFamily="34" charset="0"/>
                <a:cs typeface="Times New Roman" panose="02020603050405020304" pitchFamily="18" charset="0"/>
              </a:rPr>
              <a:t>l</a:t>
            </a:r>
            <a:r>
              <a:rPr lang="en-US" sz="2000" spc="-75" dirty="0">
                <a:solidFill>
                  <a:srgbClr val="231F20"/>
                </a:solidFill>
                <a:ea typeface="Arial" panose="020B0604020202020204" pitchFamily="34" charset="0"/>
                <a:cs typeface="Times New Roman" panose="02020603050405020304" pitchFamily="18" charset="0"/>
              </a:rPr>
              <a:t>y</a:t>
            </a:r>
            <a:r>
              <a:rPr lang="en-US" sz="2000" dirty="0">
                <a:solidFill>
                  <a:srgbClr val="231F20"/>
                </a:solidFill>
                <a:ea typeface="Arial" panose="020B0604020202020204" pitchFamily="34" charset="0"/>
                <a:cs typeface="Times New Roman" panose="02020603050405020304" pitchFamily="18" charset="0"/>
              </a:rPr>
              <a:t>, </a:t>
            </a:r>
            <a:r>
              <a:rPr lang="en-US" sz="2000" spc="-15" dirty="0">
                <a:solidFill>
                  <a:srgbClr val="231F20"/>
                </a:solidFill>
                <a:ea typeface="Arial" panose="020B0604020202020204" pitchFamily="34" charset="0"/>
                <a:cs typeface="Times New Roman" panose="02020603050405020304" pitchFamily="18" charset="0"/>
              </a:rPr>
              <a:t>t</a:t>
            </a:r>
            <a:r>
              <a:rPr lang="en-US" sz="2000" dirty="0">
                <a:solidFill>
                  <a:srgbClr val="231F20"/>
                </a:solidFill>
                <a:ea typeface="Arial" panose="020B0604020202020204" pitchFamily="34" charset="0"/>
                <a:cs typeface="Times New Roman" panose="02020603050405020304" pitchFamily="18" charset="0"/>
              </a:rPr>
              <a:t>o </a:t>
            </a:r>
            <a:r>
              <a:rPr lang="en-US" sz="2000" spc="-5" dirty="0">
                <a:solidFill>
                  <a:srgbClr val="231F20"/>
                </a:solidFill>
                <a:ea typeface="Arial" panose="020B0604020202020204" pitchFamily="34" charset="0"/>
                <a:cs typeface="Times New Roman" panose="02020603050405020304" pitchFamily="18" charset="0"/>
              </a:rPr>
              <a:t>de</a:t>
            </a:r>
            <a:r>
              <a:rPr lang="en-US" sz="2000" spc="-10"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p</a:t>
            </a:r>
            <a:r>
              <a:rPr lang="en-US" sz="2000" spc="-15"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n </a:t>
            </a:r>
            <a:r>
              <a:rPr lang="en-US" sz="2000" spc="-10" dirty="0">
                <a:solidFill>
                  <a:srgbClr val="231F20"/>
                </a:solidFill>
                <a:ea typeface="Arial" panose="020B0604020202020204" pitchFamily="34" charset="0"/>
                <a:cs typeface="Times New Roman" panose="02020603050405020304" pitchFamily="18" charset="0"/>
              </a:rPr>
              <a:t>the</a:t>
            </a:r>
            <a:r>
              <a:rPr lang="en-US" sz="2000" spc="-5"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r </a:t>
            </a:r>
            <a:r>
              <a:rPr lang="en-US" sz="2000" spc="-5" dirty="0">
                <a:solidFill>
                  <a:srgbClr val="231F20"/>
                </a:solidFill>
                <a:ea typeface="Arial" panose="020B0604020202020204" pitchFamily="34" charset="0"/>
                <a:cs typeface="Times New Roman" panose="02020603050405020304" pitchFamily="18" charset="0"/>
              </a:rPr>
              <a:t>u</a:t>
            </a:r>
            <a:r>
              <a:rPr lang="en-US" sz="2000" spc="-10"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d</a:t>
            </a:r>
            <a:r>
              <a:rPr lang="en-US" sz="2000" spc="-15"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rs</a:t>
            </a:r>
            <a:r>
              <a:rPr lang="en-US" sz="2000" spc="-15"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an</a:t>
            </a:r>
            <a:r>
              <a:rPr lang="en-US" sz="2000" spc="-5" dirty="0">
                <a:solidFill>
                  <a:srgbClr val="231F20"/>
                </a:solidFill>
                <a:ea typeface="Arial" panose="020B0604020202020204" pitchFamily="34" charset="0"/>
                <a:cs typeface="Times New Roman" panose="02020603050405020304" pitchFamily="18" charset="0"/>
              </a:rPr>
              <a:t>di</a:t>
            </a:r>
            <a:r>
              <a:rPr lang="en-US" sz="2000" spc="-10"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g </a:t>
            </a:r>
            <a:r>
              <a:rPr lang="en-US" sz="2000" spc="-10"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f J</a:t>
            </a:r>
            <a:r>
              <a:rPr lang="en-US" sz="2000" spc="-20" dirty="0">
                <a:solidFill>
                  <a:srgbClr val="231F20"/>
                </a:solidFill>
                <a:ea typeface="Arial" panose="020B0604020202020204" pitchFamily="34" charset="0"/>
                <a:cs typeface="Times New Roman" panose="02020603050405020304" pitchFamily="18" charset="0"/>
              </a:rPr>
              <a:t>e</a:t>
            </a:r>
            <a:r>
              <a:rPr lang="en-US" sz="2000" spc="-10" dirty="0">
                <a:solidFill>
                  <a:srgbClr val="231F20"/>
                </a:solidFill>
                <a:ea typeface="Arial" panose="020B0604020202020204" pitchFamily="34" charset="0"/>
                <a:cs typeface="Times New Roman" panose="02020603050405020304" pitchFamily="18" charset="0"/>
              </a:rPr>
              <a:t>wi</a:t>
            </a:r>
            <a:r>
              <a:rPr lang="en-US" sz="2000" spc="5"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h </a:t>
            </a:r>
            <a:r>
              <a:rPr lang="en-US" sz="2000" spc="-10" dirty="0">
                <a:solidFill>
                  <a:srgbClr val="231F20"/>
                </a:solidFill>
                <a:ea typeface="Arial" panose="020B0604020202020204" pitchFamily="34" charset="0"/>
                <a:cs typeface="Times New Roman" panose="02020603050405020304" pitchFamily="18" charset="0"/>
              </a:rPr>
              <a:t>h</a:t>
            </a:r>
            <a:r>
              <a:rPr lang="en-US" sz="2000" spc="-15" dirty="0">
                <a:solidFill>
                  <a:srgbClr val="231F20"/>
                </a:solidFill>
                <a:ea typeface="Arial" panose="020B0604020202020204" pitchFamily="34" charset="0"/>
                <a:cs typeface="Times New Roman" panose="02020603050405020304" pitchFamily="18" charset="0"/>
              </a:rPr>
              <a:t>e</a:t>
            </a:r>
            <a:r>
              <a:rPr lang="en-US" sz="2000" spc="10"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i</a:t>
            </a:r>
            <a:r>
              <a:rPr lang="en-US" sz="2000" spc="-15"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g</a:t>
            </a:r>
            <a:r>
              <a:rPr lang="en-US" sz="2000" spc="-15"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an</a:t>
            </a:r>
            <a:r>
              <a:rPr lang="en-US" sz="2000" dirty="0">
                <a:solidFill>
                  <a:srgbClr val="231F20"/>
                </a:solidFill>
                <a:ea typeface="Arial" panose="020B0604020202020204" pitchFamily="34" charset="0"/>
                <a:cs typeface="Times New Roman" panose="02020603050405020304" pitchFamily="18" charset="0"/>
              </a:rPr>
              <a:t>d </a:t>
            </a:r>
            <a:r>
              <a:rPr lang="en-US" sz="2000" spc="25" dirty="0">
                <a:solidFill>
                  <a:srgbClr val="231F20"/>
                </a:solidFill>
                <a:ea typeface="Arial" panose="020B0604020202020204" pitchFamily="34" charset="0"/>
                <a:cs typeface="Times New Roman" panose="02020603050405020304" pitchFamily="18" charset="0"/>
              </a:rPr>
              <a:t>t</a:t>
            </a:r>
            <a:r>
              <a:rPr lang="en-US" sz="2000" dirty="0">
                <a:solidFill>
                  <a:srgbClr val="231F20"/>
                </a:solidFill>
                <a:ea typeface="Arial" panose="020B0604020202020204" pitchFamily="34" charset="0"/>
                <a:cs typeface="Times New Roman" panose="02020603050405020304" pitchFamily="18" charset="0"/>
              </a:rPr>
              <a:t>o </a:t>
            </a:r>
            <a:r>
              <a:rPr lang="en-US" sz="2000" spc="40" dirty="0">
                <a:solidFill>
                  <a:srgbClr val="231F20"/>
                </a:solidFill>
                <a:ea typeface="Arial" panose="020B0604020202020204" pitchFamily="34" charset="0"/>
                <a:cs typeface="Times New Roman" panose="02020603050405020304" pitchFamily="18" charset="0"/>
              </a:rPr>
              <a:t>s</a:t>
            </a:r>
            <a:r>
              <a:rPr lang="en-US" sz="2000" spc="30" dirty="0">
                <a:solidFill>
                  <a:srgbClr val="231F20"/>
                </a:solidFill>
                <a:ea typeface="Arial" panose="020B0604020202020204" pitchFamily="34" charset="0"/>
                <a:cs typeface="Times New Roman" panose="02020603050405020304" pitchFamily="18" charset="0"/>
              </a:rPr>
              <a:t>t</a:t>
            </a:r>
            <a:r>
              <a:rPr lang="en-US" sz="2000" spc="40" dirty="0">
                <a:solidFill>
                  <a:srgbClr val="231F20"/>
                </a:solidFill>
                <a:ea typeface="Arial" panose="020B0604020202020204" pitchFamily="34" charset="0"/>
                <a:cs typeface="Times New Roman" panose="02020603050405020304" pitchFamily="18" charset="0"/>
              </a:rPr>
              <a:t>r</a:t>
            </a:r>
            <a:r>
              <a:rPr lang="en-US" sz="2000" spc="25" dirty="0">
                <a:solidFill>
                  <a:srgbClr val="231F20"/>
                </a:solidFill>
                <a:ea typeface="Arial" panose="020B0604020202020204" pitchFamily="34" charset="0"/>
                <a:cs typeface="Times New Roman" panose="02020603050405020304" pitchFamily="18" charset="0"/>
              </a:rPr>
              <a:t>e</a:t>
            </a:r>
            <a:r>
              <a:rPr lang="en-US" sz="2000" spc="30" dirty="0">
                <a:solidFill>
                  <a:srgbClr val="231F20"/>
                </a:solidFill>
                <a:ea typeface="Arial" panose="020B0604020202020204" pitchFamily="34" charset="0"/>
                <a:cs typeface="Times New Roman" panose="02020603050405020304" pitchFamily="18" charset="0"/>
              </a:rPr>
              <a:t>n</a:t>
            </a:r>
            <a:r>
              <a:rPr lang="en-US" sz="2000" spc="40" dirty="0">
                <a:solidFill>
                  <a:srgbClr val="231F20"/>
                </a:solidFill>
                <a:ea typeface="Arial" panose="020B0604020202020204" pitchFamily="34" charset="0"/>
                <a:cs typeface="Times New Roman" panose="02020603050405020304" pitchFamily="18" charset="0"/>
              </a:rPr>
              <a:t>g</a:t>
            </a:r>
            <a:r>
              <a:rPr lang="en-US" sz="2000" spc="30" dirty="0">
                <a:solidFill>
                  <a:srgbClr val="231F20"/>
                </a:solidFill>
                <a:ea typeface="Arial" panose="020B0604020202020204" pitchFamily="34" charset="0"/>
                <a:cs typeface="Times New Roman" panose="02020603050405020304" pitchFamily="18" charset="0"/>
              </a:rPr>
              <a:t>th</a:t>
            </a:r>
            <a:r>
              <a:rPr lang="en-US" sz="2000" spc="25"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n </a:t>
            </a:r>
            <a:r>
              <a:rPr lang="en-US" sz="2000" spc="30" dirty="0">
                <a:solidFill>
                  <a:srgbClr val="231F20"/>
                </a:solidFill>
                <a:ea typeface="Arial" panose="020B0604020202020204" pitchFamily="34" charset="0"/>
                <a:cs typeface="Times New Roman" panose="02020603050405020304" pitchFamily="18" charset="0"/>
              </a:rPr>
              <a:t>the</a:t>
            </a:r>
            <a:r>
              <a:rPr lang="en-US" sz="2000" spc="35"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r </a:t>
            </a:r>
            <a:r>
              <a:rPr lang="en-US" sz="2000" spc="45" dirty="0">
                <a:solidFill>
                  <a:srgbClr val="231F20"/>
                </a:solidFill>
                <a:ea typeface="Arial" panose="020B0604020202020204" pitchFamily="34" charset="0"/>
                <a:cs typeface="Times New Roman" panose="02020603050405020304" pitchFamily="18" charset="0"/>
              </a:rPr>
              <a:t>c</a:t>
            </a:r>
            <a:r>
              <a:rPr lang="en-US" sz="2000" spc="35" dirty="0">
                <a:solidFill>
                  <a:srgbClr val="231F20"/>
                </a:solidFill>
                <a:ea typeface="Arial" panose="020B0604020202020204" pitchFamily="34" charset="0"/>
                <a:cs typeface="Times New Roman" panose="02020603050405020304" pitchFamily="18" charset="0"/>
              </a:rPr>
              <a:t>o</a:t>
            </a:r>
            <a:r>
              <a:rPr lang="en-US" sz="2000" spc="30" dirty="0">
                <a:solidFill>
                  <a:srgbClr val="231F20"/>
                </a:solidFill>
                <a:ea typeface="Arial" panose="020B0604020202020204" pitchFamily="34" charset="0"/>
                <a:cs typeface="Times New Roman" panose="02020603050405020304" pitchFamily="18" charset="0"/>
              </a:rPr>
              <a:t>nne</a:t>
            </a:r>
            <a:r>
              <a:rPr lang="en-US" sz="2000" spc="45" dirty="0">
                <a:solidFill>
                  <a:srgbClr val="231F20"/>
                </a:solidFill>
                <a:ea typeface="Arial" panose="020B0604020202020204" pitchFamily="34" charset="0"/>
                <a:cs typeface="Times New Roman" panose="02020603050405020304" pitchFamily="18" charset="0"/>
              </a:rPr>
              <a:t>c</a:t>
            </a:r>
            <a:r>
              <a:rPr lang="en-US" sz="2000" spc="30" dirty="0">
                <a:solidFill>
                  <a:srgbClr val="231F20"/>
                </a:solidFill>
                <a:ea typeface="Arial" panose="020B0604020202020204" pitchFamily="34" charset="0"/>
                <a:cs typeface="Times New Roman" panose="02020603050405020304" pitchFamily="18" charset="0"/>
              </a:rPr>
              <a:t>t</a:t>
            </a:r>
            <a:r>
              <a:rPr lang="en-US" sz="2000" spc="35" dirty="0">
                <a:solidFill>
                  <a:srgbClr val="231F20"/>
                </a:solidFill>
                <a:ea typeface="Arial" panose="020B0604020202020204" pitchFamily="34" charset="0"/>
                <a:cs typeface="Times New Roman" panose="02020603050405020304" pitchFamily="18" charset="0"/>
              </a:rPr>
              <a:t>io</a:t>
            </a:r>
            <a:r>
              <a:rPr lang="en-US" sz="2000" dirty="0">
                <a:solidFill>
                  <a:srgbClr val="231F20"/>
                </a:solidFill>
                <a:ea typeface="Arial" panose="020B0604020202020204" pitchFamily="34" charset="0"/>
                <a:cs typeface="Times New Roman" panose="02020603050405020304" pitchFamily="18" charset="0"/>
              </a:rPr>
              <a:t>n </a:t>
            </a:r>
            <a:r>
              <a:rPr lang="en-US" sz="2000" spc="25" dirty="0">
                <a:solidFill>
                  <a:srgbClr val="231F20"/>
                </a:solidFill>
                <a:ea typeface="Arial" panose="020B0604020202020204" pitchFamily="34" charset="0"/>
                <a:cs typeface="Times New Roman" panose="02020603050405020304" pitchFamily="18" charset="0"/>
              </a:rPr>
              <a:t>t</a:t>
            </a:r>
            <a:r>
              <a:rPr lang="en-US" sz="2000" dirty="0">
                <a:solidFill>
                  <a:srgbClr val="231F20"/>
                </a:solidFill>
                <a:ea typeface="Arial" panose="020B0604020202020204" pitchFamily="34" charset="0"/>
                <a:cs typeface="Times New Roman" panose="02020603050405020304" pitchFamily="18" charset="0"/>
              </a:rPr>
              <a:t>o </a:t>
            </a:r>
            <a:r>
              <a:rPr lang="en-US" sz="2000" spc="40" dirty="0">
                <a:solidFill>
                  <a:srgbClr val="231F20"/>
                </a:solidFill>
                <a:ea typeface="Arial" panose="020B0604020202020204" pitchFamily="34" charset="0"/>
                <a:cs typeface="Times New Roman" panose="02020603050405020304" pitchFamily="18" charset="0"/>
              </a:rPr>
              <a:t>J</a:t>
            </a:r>
            <a:r>
              <a:rPr lang="en-US" sz="2000" spc="20" dirty="0">
                <a:solidFill>
                  <a:srgbClr val="231F20"/>
                </a:solidFill>
                <a:ea typeface="Arial" panose="020B0604020202020204" pitchFamily="34" charset="0"/>
                <a:cs typeface="Times New Roman" panose="02020603050405020304" pitchFamily="18" charset="0"/>
              </a:rPr>
              <a:t>e</a:t>
            </a:r>
            <a:r>
              <a:rPr lang="en-US" sz="2000" spc="30" dirty="0">
                <a:solidFill>
                  <a:srgbClr val="231F20"/>
                </a:solidFill>
                <a:ea typeface="Arial" panose="020B0604020202020204" pitchFamily="34" charset="0"/>
                <a:cs typeface="Times New Roman" panose="02020603050405020304" pitchFamily="18" charset="0"/>
              </a:rPr>
              <a:t>wi</a:t>
            </a:r>
            <a:r>
              <a:rPr lang="en-US" sz="2000" spc="40"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h </a:t>
            </a:r>
            <a:r>
              <a:rPr lang="en-US" sz="2000" spc="5" dirty="0">
                <a:solidFill>
                  <a:srgbClr val="231F20"/>
                </a:solidFill>
                <a:ea typeface="Arial" panose="020B0604020202020204" pitchFamily="34" charset="0"/>
                <a:cs typeface="Times New Roman" panose="02020603050405020304" pitchFamily="18" charset="0"/>
              </a:rPr>
              <a:t>c</a:t>
            </a:r>
            <a:r>
              <a:rPr lang="en-US" sz="2000" spc="-5" dirty="0">
                <a:solidFill>
                  <a:srgbClr val="231F20"/>
                </a:solidFill>
                <a:ea typeface="Arial" panose="020B0604020202020204" pitchFamily="34" charset="0"/>
                <a:cs typeface="Times New Roman" panose="02020603050405020304" pitchFamily="18" charset="0"/>
              </a:rPr>
              <a:t>o</a:t>
            </a:r>
            <a:r>
              <a:rPr lang="en-US" sz="2000" spc="-10" dirty="0">
                <a:solidFill>
                  <a:srgbClr val="231F20"/>
                </a:solidFill>
                <a:ea typeface="Arial" panose="020B0604020202020204" pitchFamily="34" charset="0"/>
                <a:cs typeface="Times New Roman" panose="02020603050405020304" pitchFamily="18" charset="0"/>
              </a:rPr>
              <a:t>nt</a:t>
            </a:r>
            <a:r>
              <a:rPr lang="en-US" sz="2000" spc="-5" dirty="0">
                <a:solidFill>
                  <a:srgbClr val="231F20"/>
                </a:solidFill>
                <a:ea typeface="Arial" panose="020B0604020202020204" pitchFamily="34" charset="0"/>
                <a:cs typeface="Times New Roman" panose="02020603050405020304" pitchFamily="18" charset="0"/>
              </a:rPr>
              <a:t>i</a:t>
            </a:r>
            <a:r>
              <a:rPr lang="en-US" sz="2000" spc="-15"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ui</a:t>
            </a:r>
            <a:r>
              <a:rPr lang="en-US" sz="2000" spc="10" dirty="0">
                <a:solidFill>
                  <a:srgbClr val="231F20"/>
                </a:solidFill>
                <a:ea typeface="Arial" panose="020B0604020202020204" pitchFamily="34" charset="0"/>
                <a:cs typeface="Times New Roman" panose="02020603050405020304" pitchFamily="18" charset="0"/>
              </a:rPr>
              <a:t>t</a:t>
            </a:r>
            <a:r>
              <a:rPr lang="en-US" sz="2000" spc="-70" dirty="0">
                <a:solidFill>
                  <a:srgbClr val="231F20"/>
                </a:solidFill>
                <a:ea typeface="Arial" panose="020B0604020202020204" pitchFamily="34" charset="0"/>
                <a:cs typeface="Times New Roman" panose="02020603050405020304" pitchFamily="18" charset="0"/>
              </a:rPr>
              <a:t>y</a:t>
            </a:r>
            <a:r>
              <a:rPr lang="en-US" sz="2000" dirty="0">
                <a:solidFill>
                  <a:srgbClr val="231F20"/>
                </a:solidFill>
                <a:ea typeface="Arial" panose="020B0604020202020204" pitchFamily="34" charset="0"/>
                <a:cs typeface="Times New Roman" panose="02020603050405020304" pitchFamily="18" charset="0"/>
              </a:rPr>
              <a:t>.</a:t>
            </a:r>
            <a:endParaRPr lang="en-US" sz="2000" dirty="0">
              <a:effectLst/>
              <a:ea typeface="Calibri" panose="020F0502020204030204" pitchFamily="34" charset="0"/>
              <a:cs typeface="Times New Roman" panose="02020603050405020304" pitchFamily="18" charset="0"/>
            </a:endParaRPr>
          </a:p>
        </p:txBody>
      </p:sp>
      <p:sp>
        <p:nvSpPr>
          <p:cNvPr id="4" name="Rectangle 3"/>
          <p:cNvSpPr/>
          <p:nvPr/>
        </p:nvSpPr>
        <p:spPr>
          <a:xfrm>
            <a:off x="2847081" y="10347867"/>
            <a:ext cx="2123466" cy="400110"/>
          </a:xfrm>
          <a:prstGeom prst="rect">
            <a:avLst/>
          </a:prstGeom>
        </p:spPr>
        <p:txBody>
          <a:bodyPr wrap="none">
            <a:spAutoFit/>
          </a:bodyPr>
          <a:lstStyle/>
          <a:p>
            <a:r>
              <a:rPr lang="en-US" sz="2000" dirty="0">
                <a:hlinkClick r:id="rId3"/>
              </a:rPr>
              <a:t>www.nykolami.org</a:t>
            </a:r>
            <a:endParaRPr lang="en-US" sz="2000" dirty="0"/>
          </a:p>
        </p:txBody>
      </p:sp>
      <p:pic>
        <p:nvPicPr>
          <p:cNvPr id="1026" name="Picture 2" descr="Congregation Kol Am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5466" y="11047956"/>
            <a:ext cx="4537277" cy="175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762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5310571"/>
          </a:xfrm>
          <a:solidFill>
            <a:schemeClr val="bg2"/>
          </a:solidFill>
        </p:spPr>
        <p:txBody>
          <a:bodyPr>
            <a:normAutofit/>
          </a:bodyPr>
          <a:lstStyle/>
          <a:p>
            <a:pPr algn="ctr">
              <a:lnSpc>
                <a:spcPts val="2300"/>
              </a:lnSpc>
            </a:pPr>
            <a:r>
              <a:rPr lang="en-US" b="1" dirty="0">
                <a:solidFill>
                  <a:schemeClr val="tx1"/>
                </a:solidFill>
              </a:rPr>
              <a:t>Congregation Shir Shalom of Westchester and Fairfield Counties</a:t>
            </a:r>
            <a:r>
              <a:rPr lang="en-US" sz="2200" dirty="0">
                <a:solidFill>
                  <a:schemeClr val="tx1"/>
                </a:solidFill>
              </a:rPr>
              <a:t/>
            </a:r>
            <a:br>
              <a:rPr lang="en-US" sz="2200" dirty="0">
                <a:solidFill>
                  <a:schemeClr val="tx1"/>
                </a:solidFill>
              </a:rPr>
            </a:br>
            <a:r>
              <a:rPr lang="en-US" sz="2200" dirty="0" smtClean="0">
                <a:solidFill>
                  <a:schemeClr val="tx1"/>
                </a:solidFill>
              </a:rPr>
              <a:t>(</a:t>
            </a:r>
            <a:r>
              <a:rPr lang="en-US" sz="2200" dirty="0">
                <a:solidFill>
                  <a:schemeClr val="tx1"/>
                </a:solidFill>
              </a:rPr>
              <a:t>formerly Jewish Family Congregation and Temple Shearith Israel)</a:t>
            </a:r>
            <a:br>
              <a:rPr lang="en-US" sz="2200" dirty="0">
                <a:solidFill>
                  <a:schemeClr val="tx1"/>
                </a:solidFill>
              </a:rPr>
            </a:br>
            <a:r>
              <a:rPr lang="en-US" sz="2200" dirty="0">
                <a:solidFill>
                  <a:schemeClr val="tx1"/>
                </a:solidFill>
              </a:rPr>
              <a:t> </a:t>
            </a:r>
            <a:r>
              <a:rPr lang="en-US" sz="2200" dirty="0" smtClean="0">
                <a:solidFill>
                  <a:schemeClr val="tx1"/>
                </a:solidFill>
              </a:rPr>
              <a:t>Reform</a:t>
            </a:r>
            <a:br>
              <a:rPr lang="en-US" sz="2200" dirty="0" smtClean="0">
                <a:solidFill>
                  <a:schemeClr val="tx1"/>
                </a:solidFill>
              </a:rPr>
            </a:br>
            <a:r>
              <a:rPr lang="en-US" sz="2200" dirty="0">
                <a:solidFill>
                  <a:schemeClr val="tx1"/>
                </a:solidFill>
              </a:rPr>
              <a:t/>
            </a:r>
            <a:br>
              <a:rPr lang="en-US" sz="2200" dirty="0">
                <a:solidFill>
                  <a:schemeClr val="tx1"/>
                </a:solidFill>
              </a:rPr>
            </a:br>
            <a:r>
              <a:rPr lang="en-US" sz="2200" dirty="0">
                <a:solidFill>
                  <a:schemeClr val="tx1"/>
                </a:solidFill>
              </a:rPr>
              <a:t> </a:t>
            </a:r>
            <a:r>
              <a:rPr lang="en-US" sz="2200" dirty="0" smtClean="0">
                <a:solidFill>
                  <a:schemeClr val="tx1"/>
                </a:solidFill>
              </a:rPr>
              <a:t>One </a:t>
            </a:r>
            <a:r>
              <a:rPr lang="en-US" sz="2200" dirty="0">
                <a:solidFill>
                  <a:schemeClr val="tx1"/>
                </a:solidFill>
              </a:rPr>
              <a:t>mile north of South Salem, </a:t>
            </a:r>
            <a:r>
              <a:rPr lang="en-US" sz="2200" dirty="0" smtClean="0">
                <a:solidFill>
                  <a:schemeClr val="tx1"/>
                </a:solidFill>
              </a:rPr>
              <a:t/>
            </a:r>
            <a:br>
              <a:rPr lang="en-US" sz="2200" dirty="0" smtClean="0">
                <a:solidFill>
                  <a:schemeClr val="tx1"/>
                </a:solidFill>
              </a:rPr>
            </a:br>
            <a:r>
              <a:rPr lang="en-US" sz="2200" dirty="0" smtClean="0">
                <a:solidFill>
                  <a:schemeClr val="tx1"/>
                </a:solidFill>
              </a:rPr>
              <a:t>NY </a:t>
            </a:r>
            <a:r>
              <a:rPr lang="en-US" sz="2200" dirty="0">
                <a:solidFill>
                  <a:schemeClr val="tx1"/>
                </a:solidFill>
              </a:rPr>
              <a:t>Route 35/123 intersection</a:t>
            </a:r>
            <a:br>
              <a:rPr lang="en-US" sz="2200" dirty="0">
                <a:solidFill>
                  <a:schemeClr val="tx1"/>
                </a:solidFill>
              </a:rPr>
            </a:br>
            <a:r>
              <a:rPr lang="en-US" sz="2200" dirty="0">
                <a:solidFill>
                  <a:schemeClr val="tx1"/>
                </a:solidFill>
              </a:rPr>
              <a:t> </a:t>
            </a:r>
            <a:r>
              <a:rPr lang="en-US" sz="2200" dirty="0" smtClean="0">
                <a:solidFill>
                  <a:schemeClr val="tx1"/>
                </a:solidFill>
              </a:rPr>
              <a:t>46 </a:t>
            </a:r>
            <a:r>
              <a:rPr lang="en-US" sz="2200" dirty="0">
                <a:solidFill>
                  <a:schemeClr val="tx1"/>
                </a:solidFill>
              </a:rPr>
              <a:t>Peaceable Street, Ridgefield, CT 06877 </a:t>
            </a:r>
            <a:r>
              <a:rPr lang="en-US" sz="2200" dirty="0" smtClean="0">
                <a:solidFill>
                  <a:schemeClr val="tx1"/>
                </a:solidFill>
              </a:rPr>
              <a:t/>
            </a:r>
            <a:br>
              <a:rPr lang="en-US" sz="2200" dirty="0" smtClean="0">
                <a:solidFill>
                  <a:schemeClr val="tx1"/>
                </a:solidFill>
              </a:rPr>
            </a:br>
            <a:r>
              <a:rPr lang="en-US" sz="2200" dirty="0" smtClean="0">
                <a:solidFill>
                  <a:schemeClr val="tx1"/>
                </a:solidFill>
              </a:rPr>
              <a:t>Phone</a:t>
            </a:r>
            <a:r>
              <a:rPr lang="en-US" sz="2200" dirty="0">
                <a:solidFill>
                  <a:schemeClr val="tx1"/>
                </a:solidFill>
              </a:rPr>
              <a:t>: 914-763-3028 and 203-438-6589 </a:t>
            </a:r>
            <a:br>
              <a:rPr lang="en-US" sz="2200" dirty="0">
                <a:solidFill>
                  <a:schemeClr val="tx1"/>
                </a:solidFill>
              </a:rPr>
            </a:br>
            <a:r>
              <a:rPr lang="en-US" sz="2200" dirty="0">
                <a:solidFill>
                  <a:schemeClr val="tx1"/>
                </a:solidFill>
              </a:rPr>
              <a:t> </a:t>
            </a:r>
            <a:r>
              <a:rPr lang="en-US" sz="2200" dirty="0" smtClean="0">
                <a:solidFill>
                  <a:schemeClr val="tx1"/>
                </a:solidFill>
              </a:rPr>
              <a:t>Website</a:t>
            </a:r>
            <a:r>
              <a:rPr lang="en-US" sz="2200" dirty="0">
                <a:solidFill>
                  <a:schemeClr val="tx1"/>
                </a:solidFill>
              </a:rPr>
              <a:t>: www.OurShirShalom.org </a:t>
            </a:r>
            <a:r>
              <a:rPr lang="en-US" sz="2200" dirty="0" smtClean="0">
                <a:solidFill>
                  <a:schemeClr val="tx1"/>
                </a:solidFill>
              </a:rPr>
              <a:t/>
            </a:r>
            <a:br>
              <a:rPr lang="en-US" sz="2200" dirty="0" smtClean="0">
                <a:solidFill>
                  <a:schemeClr val="tx1"/>
                </a:solidFill>
              </a:rPr>
            </a:br>
            <a:r>
              <a:rPr lang="en-US" sz="2200" dirty="0" smtClean="0">
                <a:solidFill>
                  <a:schemeClr val="tx1"/>
                </a:solidFill>
              </a:rPr>
              <a:t>E-Mail</a:t>
            </a:r>
            <a:r>
              <a:rPr lang="en-US" sz="2200" dirty="0">
                <a:solidFill>
                  <a:schemeClr val="tx1"/>
                </a:solidFill>
              </a:rPr>
              <a:t>: office@OurShirShalom.org </a:t>
            </a:r>
            <a:br>
              <a:rPr lang="en-US" sz="2200" dirty="0">
                <a:solidFill>
                  <a:schemeClr val="tx1"/>
                </a:solidFill>
              </a:rPr>
            </a:br>
            <a:r>
              <a:rPr lang="en-US" sz="2200" dirty="0">
                <a:solidFill>
                  <a:schemeClr val="tx1"/>
                </a:solidFill>
              </a:rPr>
              <a:t> </a:t>
            </a:r>
            <a:r>
              <a:rPr lang="en-US" sz="2200" dirty="0" smtClean="0">
                <a:solidFill>
                  <a:schemeClr val="tx1"/>
                </a:solidFill>
              </a:rPr>
              <a:t>Senior </a:t>
            </a:r>
            <a:r>
              <a:rPr lang="en-US" sz="2200" dirty="0">
                <a:solidFill>
                  <a:schemeClr val="tx1"/>
                </a:solidFill>
              </a:rPr>
              <a:t>Rabbi: David L. Reiner, MAHL </a:t>
            </a:r>
            <a:br>
              <a:rPr lang="en-US" sz="2200" dirty="0">
                <a:solidFill>
                  <a:schemeClr val="tx1"/>
                </a:solidFill>
              </a:rPr>
            </a:br>
            <a:r>
              <a:rPr lang="en-US" sz="2200" dirty="0">
                <a:solidFill>
                  <a:schemeClr val="tx1"/>
                </a:solidFill>
              </a:rPr>
              <a:t> </a:t>
            </a:r>
            <a:r>
              <a:rPr lang="en-US" sz="2200" dirty="0" smtClean="0">
                <a:solidFill>
                  <a:schemeClr val="tx1"/>
                </a:solidFill>
              </a:rPr>
              <a:t>Cantor</a:t>
            </a:r>
            <a:r>
              <a:rPr lang="en-US" sz="2200" dirty="0">
                <a:solidFill>
                  <a:schemeClr val="tx1"/>
                </a:solidFill>
              </a:rPr>
              <a:t>: Deborah Katchko-Gray</a:t>
            </a:r>
            <a:br>
              <a:rPr lang="en-US" sz="2200" dirty="0">
                <a:solidFill>
                  <a:schemeClr val="tx1"/>
                </a:solidFill>
              </a:rPr>
            </a:br>
            <a:r>
              <a:rPr lang="en-US" sz="2200" dirty="0">
                <a:solidFill>
                  <a:schemeClr val="tx1"/>
                </a:solidFill>
              </a:rPr>
              <a:t> </a:t>
            </a:r>
            <a:r>
              <a:rPr lang="en-US" sz="2200" dirty="0" smtClean="0">
                <a:solidFill>
                  <a:schemeClr val="tx1"/>
                </a:solidFill>
              </a:rPr>
              <a:t>Executive </a:t>
            </a:r>
            <a:r>
              <a:rPr lang="en-US" sz="2200" dirty="0">
                <a:solidFill>
                  <a:schemeClr val="tx1"/>
                </a:solidFill>
              </a:rPr>
              <a:t>Director: Mark Block</a:t>
            </a:r>
            <a:br>
              <a:rPr lang="en-US" sz="2200" dirty="0">
                <a:solidFill>
                  <a:schemeClr val="tx1"/>
                </a:solidFill>
              </a:rPr>
            </a:br>
            <a:r>
              <a:rPr lang="en-US" sz="2200" dirty="0">
                <a:solidFill>
                  <a:schemeClr val="tx1"/>
                </a:solidFill>
              </a:rPr>
              <a:t> </a:t>
            </a:r>
            <a:r>
              <a:rPr lang="en-US" sz="2200" dirty="0" smtClean="0">
                <a:solidFill>
                  <a:schemeClr val="tx1"/>
                </a:solidFill>
              </a:rPr>
              <a:t>Religious </a:t>
            </a:r>
            <a:r>
              <a:rPr lang="en-US" sz="2200" dirty="0">
                <a:solidFill>
                  <a:schemeClr val="tx1"/>
                </a:solidFill>
              </a:rPr>
              <a:t>School Director: Cathy Deutchman</a:t>
            </a:r>
            <a:br>
              <a:rPr lang="en-US" sz="2200" dirty="0">
                <a:solidFill>
                  <a:schemeClr val="tx1"/>
                </a:solidFill>
              </a:rPr>
            </a:br>
            <a:r>
              <a:rPr lang="en-US" sz="2200" dirty="0">
                <a:solidFill>
                  <a:schemeClr val="tx1"/>
                </a:solidFill>
              </a:rPr>
              <a:t> </a:t>
            </a:r>
            <a:r>
              <a:rPr lang="en-US" sz="2200" dirty="0" smtClean="0">
                <a:solidFill>
                  <a:schemeClr val="tx1"/>
                </a:solidFill>
              </a:rPr>
              <a:t>Early </a:t>
            </a:r>
            <a:r>
              <a:rPr lang="en-US" sz="2200" dirty="0">
                <a:solidFill>
                  <a:schemeClr val="tx1"/>
                </a:solidFill>
              </a:rPr>
              <a:t>Childhood Center (ECC) Director: Sarah </a:t>
            </a:r>
            <a:r>
              <a:rPr lang="en-US" sz="2200" dirty="0" smtClean="0">
                <a:solidFill>
                  <a:schemeClr val="tx1"/>
                </a:solidFill>
              </a:rPr>
              <a:t>Denyer</a:t>
            </a:r>
            <a:endParaRPr lang="en-US" sz="1200" dirty="0">
              <a:solidFill>
                <a:schemeClr val="tx1"/>
              </a:solidFill>
            </a:endParaRPr>
          </a:p>
        </p:txBody>
      </p:sp>
      <p:sp>
        <p:nvSpPr>
          <p:cNvPr id="4" name="Rectangle 3"/>
          <p:cNvSpPr/>
          <p:nvPr/>
        </p:nvSpPr>
        <p:spPr>
          <a:xfrm>
            <a:off x="228949" y="5316346"/>
            <a:ext cx="6790266" cy="6190541"/>
          </a:xfrm>
          <a:prstGeom prst="rect">
            <a:avLst/>
          </a:prstGeom>
        </p:spPr>
        <p:txBody>
          <a:bodyPr wrap="square">
            <a:spAutoFit/>
          </a:bodyPr>
          <a:lstStyle/>
          <a:p>
            <a:pPr algn="just">
              <a:lnSpc>
                <a:spcPts val="1900"/>
              </a:lnSpc>
            </a:pPr>
            <a:r>
              <a:rPr lang="en-US" sz="1900" dirty="0">
                <a:solidFill>
                  <a:schemeClr val="bg1"/>
                </a:solidFill>
              </a:rPr>
              <a:t>Energetic, welcoming, progressive, and egalitarian, Congregation Shir Shalom is distinctive for being warm, embracing and intimate. With our innovative and creative Rabbi David Reiner, our very talented and enthusiastic Cantor Deborah Katchko-Gray, our award-winning educators in our religious school and early childhood center, Congregation Shir Shalom is a home of diverse families and singles, welcoming those of various ages and Jewish backgrounds as well as LGBT and interfaith households. We worship with energy, joy, reverence and beautiful music; explore and deepen our Jewish identities; share the happiest and most meaningful times in our lives; support one another in times of sadness and challenge; and grow and learn as Jews, residents of Westchester and Fairfield counties, and citizens of the global community</a:t>
            </a:r>
            <a:r>
              <a:rPr lang="en-US" sz="1900" dirty="0" smtClean="0">
                <a:solidFill>
                  <a:schemeClr val="bg1"/>
                </a:solidFill>
              </a:rPr>
              <a:t>.</a:t>
            </a:r>
            <a:endParaRPr lang="en-US" sz="1900" dirty="0">
              <a:solidFill>
                <a:schemeClr val="bg1"/>
              </a:solidFill>
            </a:endParaRPr>
          </a:p>
          <a:p>
            <a:pPr algn="ctr">
              <a:lnSpc>
                <a:spcPts val="1900"/>
              </a:lnSpc>
            </a:pPr>
            <a:r>
              <a:rPr lang="en-US" sz="1900" b="1" dirty="0">
                <a:solidFill>
                  <a:schemeClr val="bg1"/>
                </a:solidFill>
              </a:rPr>
              <a:t>WHO WE ARE </a:t>
            </a:r>
            <a:endParaRPr lang="en-US" sz="1900" dirty="0">
              <a:solidFill>
                <a:schemeClr val="bg1"/>
              </a:solidFill>
            </a:endParaRPr>
          </a:p>
          <a:p>
            <a:pPr algn="ctr">
              <a:lnSpc>
                <a:spcPts val="1900"/>
              </a:lnSpc>
            </a:pPr>
            <a:r>
              <a:rPr lang="en-US" sz="1900" dirty="0">
                <a:solidFill>
                  <a:schemeClr val="bg1"/>
                </a:solidFill>
              </a:rPr>
              <a:t>We are a vibrant and inclusive community inspired by Jewish values and traditions. </a:t>
            </a:r>
          </a:p>
          <a:p>
            <a:pPr algn="ctr">
              <a:lnSpc>
                <a:spcPts val="1900"/>
              </a:lnSpc>
            </a:pPr>
            <a:r>
              <a:rPr lang="en-US" sz="1900" b="1" dirty="0">
                <a:solidFill>
                  <a:schemeClr val="bg1"/>
                </a:solidFill>
              </a:rPr>
              <a:t>WHAT WE DO </a:t>
            </a:r>
            <a:endParaRPr lang="en-US" sz="1900" dirty="0">
              <a:solidFill>
                <a:schemeClr val="bg1"/>
              </a:solidFill>
            </a:endParaRPr>
          </a:p>
          <a:p>
            <a:pPr algn="ctr">
              <a:lnSpc>
                <a:spcPts val="1900"/>
              </a:lnSpc>
            </a:pPr>
            <a:r>
              <a:rPr lang="en-US" sz="1900" dirty="0">
                <a:solidFill>
                  <a:schemeClr val="bg1"/>
                </a:solidFill>
              </a:rPr>
              <a:t>We honor the diversity of our backgrounds, experiences, and aspirations. </a:t>
            </a:r>
            <a:r>
              <a:rPr lang="en-US" sz="1900" dirty="0" smtClean="0">
                <a:solidFill>
                  <a:schemeClr val="bg1"/>
                </a:solidFill>
              </a:rPr>
              <a:t>We </a:t>
            </a:r>
            <a:r>
              <a:rPr lang="en-US" sz="1900" dirty="0">
                <a:solidFill>
                  <a:schemeClr val="bg1"/>
                </a:solidFill>
              </a:rPr>
              <a:t>celebrate our shared values: the study of Torah, participatory worship driven by music, the promotion of lifelong learning, the ongoing project of Tikkun Olam (Healing the World), and the work of social justice.  We embrace the responsibility/task of being “a light unto the nations,” building a brighter future for our community and the world.</a:t>
            </a:r>
          </a:p>
        </p:txBody>
      </p:sp>
      <p:sp>
        <p:nvSpPr>
          <p:cNvPr id="5" name="Rectangle 4"/>
          <p:cNvSpPr/>
          <p:nvPr/>
        </p:nvSpPr>
        <p:spPr>
          <a:xfrm>
            <a:off x="2439792" y="11450853"/>
            <a:ext cx="2588016" cy="369332"/>
          </a:xfrm>
          <a:prstGeom prst="rect">
            <a:avLst/>
          </a:prstGeom>
        </p:spPr>
        <p:txBody>
          <a:bodyPr wrap="none">
            <a:spAutoFit/>
          </a:bodyPr>
          <a:lstStyle/>
          <a:p>
            <a:r>
              <a:rPr lang="en-US" dirty="0">
                <a:hlinkClick r:id="rId2"/>
              </a:rPr>
              <a:t>www.OurShirShalom.org</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558" y="11834077"/>
            <a:ext cx="3020483" cy="820783"/>
          </a:xfrm>
          <a:prstGeom prst="rect">
            <a:avLst/>
          </a:prstGeom>
        </p:spPr>
      </p:pic>
    </p:spTree>
    <p:extLst>
      <p:ext uri="{BB962C8B-B14F-4D97-AF65-F5344CB8AC3E}">
        <p14:creationId xmlns:p14="http://schemas.microsoft.com/office/powerpoint/2010/main" val="3355217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0938"/>
            <a:ext cx="7315200" cy="5260930"/>
          </a:xfrm>
          <a:solidFill>
            <a:schemeClr val="bg2"/>
          </a:solidFill>
        </p:spPr>
        <p:txBody>
          <a:bodyPr>
            <a:normAutofit fontScale="90000"/>
          </a:bodyPr>
          <a:lstStyle/>
          <a:p>
            <a:pPr algn="ctr"/>
            <a:r>
              <a:rPr lang="en-US" sz="3600" b="1" dirty="0">
                <a:solidFill>
                  <a:schemeClr val="tx1"/>
                </a:solidFill>
              </a:rPr>
              <a:t>Congregation Sons of Israel - Briarcliff</a:t>
            </a:r>
            <a:r>
              <a:rPr lang="en-US" sz="2000" dirty="0">
                <a:solidFill>
                  <a:schemeClr val="tx1"/>
                </a:solidFill>
              </a:rPr>
              <a:t/>
            </a:r>
            <a:br>
              <a:rPr lang="en-US" sz="2000" dirty="0">
                <a:solidFill>
                  <a:schemeClr val="tx1"/>
                </a:solidFill>
              </a:rPr>
            </a:br>
            <a:r>
              <a:rPr lang="en-US" sz="2700" dirty="0" smtClean="0">
                <a:solidFill>
                  <a:schemeClr val="tx1"/>
                </a:solidFill>
              </a:rPr>
              <a:t>Conservative</a:t>
            </a:r>
            <a:br>
              <a:rPr lang="en-US" sz="2700" dirty="0" smtClean="0">
                <a:solidFill>
                  <a:schemeClr val="tx1"/>
                </a:solidFill>
              </a:rPr>
            </a:br>
            <a:r>
              <a:rPr lang="en-US" sz="2700" dirty="0">
                <a:solidFill>
                  <a:schemeClr val="tx1"/>
                </a:solidFill>
              </a:rPr>
              <a:t/>
            </a:r>
            <a:br>
              <a:rPr lang="en-US" sz="2700" dirty="0">
                <a:solidFill>
                  <a:schemeClr val="tx1"/>
                </a:solidFill>
              </a:rPr>
            </a:br>
            <a:r>
              <a:rPr lang="en-US" sz="2700" dirty="0">
                <a:solidFill>
                  <a:schemeClr val="tx1"/>
                </a:solidFill>
              </a:rPr>
              <a:t>1666 Pleasantville Road</a:t>
            </a:r>
            <a:br>
              <a:rPr lang="en-US" sz="2700" dirty="0">
                <a:solidFill>
                  <a:schemeClr val="tx1"/>
                </a:solidFill>
              </a:rPr>
            </a:br>
            <a:r>
              <a:rPr lang="en-US" sz="2700" dirty="0">
                <a:solidFill>
                  <a:schemeClr val="tx1"/>
                </a:solidFill>
              </a:rPr>
              <a:t>Briarcliff Manor, NY 10510-1611</a:t>
            </a:r>
            <a:br>
              <a:rPr lang="en-US" sz="2700" dirty="0">
                <a:solidFill>
                  <a:schemeClr val="tx1"/>
                </a:solidFill>
              </a:rPr>
            </a:br>
            <a:r>
              <a:rPr lang="en-US" sz="2700" dirty="0">
                <a:solidFill>
                  <a:schemeClr val="tx1"/>
                </a:solidFill>
              </a:rPr>
              <a:t>Phone: 914-762-2700</a:t>
            </a:r>
            <a:br>
              <a:rPr lang="en-US" sz="2700" dirty="0">
                <a:solidFill>
                  <a:schemeClr val="tx1"/>
                </a:solidFill>
              </a:rPr>
            </a:br>
            <a:r>
              <a:rPr lang="en-US" sz="2700" dirty="0">
                <a:solidFill>
                  <a:schemeClr val="tx1"/>
                </a:solidFill>
              </a:rPr>
              <a:t>Fax: 914-941-3465</a:t>
            </a:r>
            <a:br>
              <a:rPr lang="en-US" sz="2700" dirty="0">
                <a:solidFill>
                  <a:schemeClr val="tx1"/>
                </a:solidFill>
              </a:rPr>
            </a:br>
            <a:r>
              <a:rPr lang="en-US" sz="2700" dirty="0">
                <a:solidFill>
                  <a:schemeClr val="tx1"/>
                </a:solidFill>
              </a:rPr>
              <a:t>Website: </a:t>
            </a:r>
            <a:r>
              <a:rPr lang="en-US" sz="2700" dirty="0" smtClean="0">
                <a:solidFill>
                  <a:schemeClr val="tx1"/>
                </a:solidFill>
              </a:rPr>
              <a:t>www.csibriarcliff.org</a:t>
            </a:r>
            <a:br>
              <a:rPr lang="en-US" sz="2700" dirty="0" smtClean="0">
                <a:solidFill>
                  <a:schemeClr val="tx1"/>
                </a:solidFill>
              </a:rPr>
            </a:br>
            <a:r>
              <a:rPr lang="en-US" sz="2700" dirty="0" smtClean="0">
                <a:solidFill>
                  <a:schemeClr val="tx1"/>
                </a:solidFill>
              </a:rPr>
              <a:t> </a:t>
            </a:r>
            <a:r>
              <a:rPr lang="en-US" sz="2700" dirty="0">
                <a:solidFill>
                  <a:schemeClr val="tx1"/>
                </a:solidFill>
              </a:rPr>
              <a:t>E-Mail: </a:t>
            </a:r>
            <a:r>
              <a:rPr lang="en-US" sz="2700" dirty="0" smtClean="0">
                <a:solidFill>
                  <a:schemeClr val="tx1"/>
                </a:solidFill>
              </a:rPr>
              <a:t>Ellen@csibriarcliff.org</a:t>
            </a:r>
            <a:r>
              <a:rPr lang="en-US" sz="2700" dirty="0">
                <a:solidFill>
                  <a:schemeClr val="tx1"/>
                </a:solidFill>
              </a:rPr>
              <a:t/>
            </a:r>
            <a:br>
              <a:rPr lang="en-US" sz="2700" dirty="0">
                <a:solidFill>
                  <a:schemeClr val="tx1"/>
                </a:solidFill>
              </a:rPr>
            </a:br>
            <a:r>
              <a:rPr lang="en-US" sz="2700" dirty="0">
                <a:solidFill>
                  <a:schemeClr val="tx1"/>
                </a:solidFill>
              </a:rPr>
              <a:t>Rabbi: Steven C. Kane </a:t>
            </a:r>
            <a:br>
              <a:rPr lang="en-US" sz="2700" dirty="0">
                <a:solidFill>
                  <a:schemeClr val="tx1"/>
                </a:solidFill>
              </a:rPr>
            </a:br>
            <a:r>
              <a:rPr lang="en-US" sz="2700" dirty="0">
                <a:solidFill>
                  <a:schemeClr val="tx1"/>
                </a:solidFill>
              </a:rPr>
              <a:t>Cantor: Jeffrey Shiovitz</a:t>
            </a:r>
            <a:br>
              <a:rPr lang="en-US" sz="2700" dirty="0">
                <a:solidFill>
                  <a:schemeClr val="tx1"/>
                </a:solidFill>
              </a:rPr>
            </a:br>
            <a:r>
              <a:rPr lang="en-US" sz="2700" dirty="0">
                <a:solidFill>
                  <a:schemeClr val="tx1"/>
                </a:solidFill>
              </a:rPr>
              <a:t>Religious School Education Director:  </a:t>
            </a:r>
            <a:r>
              <a:rPr lang="en-US" sz="2700" dirty="0" smtClean="0">
                <a:solidFill>
                  <a:schemeClr val="tx1"/>
                </a:solidFill>
              </a:rPr>
              <a:t/>
            </a:r>
            <a:br>
              <a:rPr lang="en-US" sz="2700" dirty="0" smtClean="0">
                <a:solidFill>
                  <a:schemeClr val="tx1"/>
                </a:solidFill>
              </a:rPr>
            </a:br>
            <a:r>
              <a:rPr lang="en-US" sz="2700" dirty="0" smtClean="0">
                <a:solidFill>
                  <a:schemeClr val="tx1"/>
                </a:solidFill>
              </a:rPr>
              <a:t>Wendy </a:t>
            </a:r>
            <a:r>
              <a:rPr lang="en-US" sz="2700" dirty="0">
                <a:solidFill>
                  <a:schemeClr val="tx1"/>
                </a:solidFill>
              </a:rPr>
              <a:t>Segal</a:t>
            </a:r>
            <a:br>
              <a:rPr lang="en-US" sz="2700" dirty="0">
                <a:solidFill>
                  <a:schemeClr val="tx1"/>
                </a:solidFill>
              </a:rPr>
            </a:br>
            <a:r>
              <a:rPr lang="en-US" sz="2700" dirty="0">
                <a:solidFill>
                  <a:schemeClr val="tx1"/>
                </a:solidFill>
              </a:rPr>
              <a:t>Nursery School Director:  Naomi Elyachar</a:t>
            </a:r>
            <a:br>
              <a:rPr lang="en-US" sz="2700" dirty="0">
                <a:solidFill>
                  <a:schemeClr val="tx1"/>
                </a:solidFill>
              </a:rPr>
            </a:br>
            <a:r>
              <a:rPr lang="en-US" sz="2700" dirty="0">
                <a:solidFill>
                  <a:schemeClr val="tx1"/>
                </a:solidFill>
              </a:rPr>
              <a:t>Synagogue Director: Ellen Green Johnson</a:t>
            </a:r>
          </a:p>
        </p:txBody>
      </p:sp>
      <p:sp>
        <p:nvSpPr>
          <p:cNvPr id="3" name="Rectangle 2"/>
          <p:cNvSpPr/>
          <p:nvPr/>
        </p:nvSpPr>
        <p:spPr>
          <a:xfrm>
            <a:off x="275572" y="5880614"/>
            <a:ext cx="6739786" cy="4949817"/>
          </a:xfrm>
          <a:prstGeom prst="rect">
            <a:avLst/>
          </a:prstGeom>
        </p:spPr>
        <p:txBody>
          <a:bodyPr wrap="square">
            <a:spAutoFit/>
          </a:bodyPr>
          <a:lstStyle/>
          <a:p>
            <a:pPr marL="63500" marR="33020" algn="just">
              <a:lnSpc>
                <a:spcPts val="1800"/>
              </a:lnSpc>
              <a:spcBef>
                <a:spcPts val="0"/>
              </a:spcBef>
              <a:spcAft>
                <a:spcPts val="0"/>
              </a:spcAft>
            </a:pPr>
            <a:r>
              <a:rPr lang="en-US" sz="2000" spc="-5"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h</a:t>
            </a:r>
            <a:r>
              <a:rPr lang="en-US" sz="2000" spc="-15"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s</a:t>
            </a:r>
            <a:r>
              <a:rPr lang="en-US" sz="2000" spc="-90" dirty="0">
                <a:solidFill>
                  <a:srgbClr val="231F20"/>
                </a:solidFill>
                <a:ea typeface="Arial" panose="020B0604020202020204" pitchFamily="34" charset="0"/>
                <a:cs typeface="Times New Roman" panose="02020603050405020304" pitchFamily="18" charset="0"/>
              </a:rPr>
              <a:t> </a:t>
            </a:r>
            <a:r>
              <a:rPr lang="en-US" sz="2000" spc="-20" dirty="0">
                <a:solidFill>
                  <a:srgbClr val="231F20"/>
                </a:solidFill>
                <a:ea typeface="Arial" panose="020B0604020202020204" pitchFamily="34" charset="0"/>
                <a:cs typeface="Times New Roman" panose="02020603050405020304" pitchFamily="18" charset="0"/>
              </a:rPr>
              <a:t>w</a:t>
            </a:r>
            <a:r>
              <a:rPr lang="en-US" sz="2000" spc="-10"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m</a:t>
            </a:r>
            <a:r>
              <a:rPr lang="en-US" sz="2000" spc="-9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a</a:t>
            </a:r>
            <a:r>
              <a:rPr lang="en-US" sz="2000" spc="-15"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d</a:t>
            </a:r>
            <a:r>
              <a:rPr lang="en-US" sz="2000" spc="-90" dirty="0">
                <a:solidFill>
                  <a:srgbClr val="231F20"/>
                </a:solidFill>
                <a:ea typeface="Arial" panose="020B0604020202020204" pitchFamily="34" charset="0"/>
                <a:cs typeface="Times New Roman" panose="02020603050405020304" pitchFamily="18" charset="0"/>
              </a:rPr>
              <a:t> </a:t>
            </a:r>
            <a:r>
              <a:rPr lang="en-US" sz="2000" spc="-5" dirty="0">
                <a:solidFill>
                  <a:srgbClr val="231F20"/>
                </a:solidFill>
                <a:ea typeface="Arial" panose="020B0604020202020204" pitchFamily="34" charset="0"/>
                <a:cs typeface="Times New Roman" panose="02020603050405020304" pitchFamily="18" charset="0"/>
              </a:rPr>
              <a:t>i</a:t>
            </a:r>
            <a:r>
              <a:rPr lang="en-US" sz="2000" spc="-10" dirty="0">
                <a:solidFill>
                  <a:srgbClr val="231F20"/>
                </a:solidFill>
                <a:ea typeface="Arial" panose="020B0604020202020204" pitchFamily="34" charset="0"/>
                <a:cs typeface="Times New Roman" panose="02020603050405020304" pitchFamily="18" charset="0"/>
              </a:rPr>
              <a:t>n</a:t>
            </a:r>
            <a:r>
              <a:rPr lang="en-US" sz="2000" spc="-15" dirty="0">
                <a:solidFill>
                  <a:srgbClr val="231F20"/>
                </a:solidFill>
                <a:ea typeface="Arial" panose="020B0604020202020204" pitchFamily="34" charset="0"/>
                <a:cs typeface="Times New Roman" panose="02020603050405020304" pitchFamily="18" charset="0"/>
              </a:rPr>
              <a:t>f</a:t>
            </a:r>
            <a:r>
              <a:rPr lang="en-US" sz="2000" spc="-5" dirty="0">
                <a:solidFill>
                  <a:srgbClr val="231F20"/>
                </a:solidFill>
                <a:ea typeface="Arial" panose="020B0604020202020204" pitchFamily="34" charset="0"/>
                <a:cs typeface="Times New Roman" panose="02020603050405020304" pitchFamily="18" charset="0"/>
              </a:rPr>
              <a:t>o</a:t>
            </a:r>
            <a:r>
              <a:rPr lang="en-US" sz="2000" spc="5" dirty="0">
                <a:solidFill>
                  <a:srgbClr val="231F20"/>
                </a:solidFill>
                <a:ea typeface="Arial" panose="020B0604020202020204" pitchFamily="34" charset="0"/>
                <a:cs typeface="Times New Roman" panose="02020603050405020304" pitchFamily="18" charset="0"/>
              </a:rPr>
              <a:t>r</a:t>
            </a:r>
            <a:r>
              <a:rPr lang="en-US" sz="2000" spc="-10" dirty="0">
                <a:solidFill>
                  <a:srgbClr val="231F20"/>
                </a:solidFill>
                <a:ea typeface="Arial" panose="020B0604020202020204" pitchFamily="34" charset="0"/>
                <a:cs typeface="Times New Roman" panose="02020603050405020304" pitchFamily="18" charset="0"/>
              </a:rPr>
              <a:t>ma</a:t>
            </a:r>
            <a:r>
              <a:rPr lang="en-US" sz="2000" dirty="0">
                <a:solidFill>
                  <a:srgbClr val="231F20"/>
                </a:solidFill>
                <a:ea typeface="Arial" panose="020B0604020202020204" pitchFamily="34" charset="0"/>
                <a:cs typeface="Times New Roman" panose="02020603050405020304" pitchFamily="18" charset="0"/>
              </a:rPr>
              <a:t>l</a:t>
            </a:r>
            <a:r>
              <a:rPr lang="en-US" sz="2000" spc="-90" dirty="0">
                <a:solidFill>
                  <a:srgbClr val="231F20"/>
                </a:solidFill>
                <a:ea typeface="Arial" panose="020B0604020202020204" pitchFamily="34" charset="0"/>
                <a:cs typeface="Times New Roman" panose="02020603050405020304" pitchFamily="18" charset="0"/>
              </a:rPr>
              <a:t> </a:t>
            </a:r>
            <a:r>
              <a:rPr lang="en-US" sz="2000" spc="-25" dirty="0">
                <a:solidFill>
                  <a:srgbClr val="231F20"/>
                </a:solidFill>
                <a:ea typeface="Arial" panose="020B0604020202020204" pitchFamily="34" charset="0"/>
                <a:cs typeface="Times New Roman" panose="02020603050405020304" pitchFamily="18" charset="0"/>
              </a:rPr>
              <a:t>s</a:t>
            </a:r>
            <a:r>
              <a:rPr lang="en-US" sz="2000" spc="-10" dirty="0">
                <a:solidFill>
                  <a:srgbClr val="231F20"/>
                </a:solidFill>
                <a:ea typeface="Arial" panose="020B0604020202020204" pitchFamily="34" charset="0"/>
                <a:cs typeface="Times New Roman" panose="02020603050405020304" pitchFamily="18" charset="0"/>
              </a:rPr>
              <a:t>y</a:t>
            </a:r>
            <a:r>
              <a:rPr lang="en-US" sz="2000" spc="-15" dirty="0">
                <a:solidFill>
                  <a:srgbClr val="231F20"/>
                </a:solidFill>
                <a:ea typeface="Arial" panose="020B0604020202020204" pitchFamily="34" charset="0"/>
                <a:cs typeface="Times New Roman" panose="02020603050405020304" pitchFamily="18" charset="0"/>
              </a:rPr>
              <a:t>n</a:t>
            </a:r>
            <a:r>
              <a:rPr lang="en-US" sz="2000" spc="-10"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go</a:t>
            </a:r>
            <a:r>
              <a:rPr lang="en-US" sz="2000" spc="-10" dirty="0">
                <a:solidFill>
                  <a:srgbClr val="231F20"/>
                </a:solidFill>
                <a:ea typeface="Arial" panose="020B0604020202020204" pitchFamily="34" charset="0"/>
                <a:cs typeface="Times New Roman" panose="02020603050405020304" pitchFamily="18" charset="0"/>
              </a:rPr>
              <a:t>gu</a:t>
            </a:r>
            <a:r>
              <a:rPr lang="en-US" sz="2000" dirty="0">
                <a:solidFill>
                  <a:srgbClr val="231F20"/>
                </a:solidFill>
                <a:ea typeface="Arial" panose="020B0604020202020204" pitchFamily="34" charset="0"/>
                <a:cs typeface="Times New Roman" panose="02020603050405020304" pitchFamily="18" charset="0"/>
              </a:rPr>
              <a:t>e</a:t>
            </a:r>
            <a:r>
              <a:rPr lang="en-US" sz="2000" spc="-9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d</a:t>
            </a:r>
            <a:r>
              <a:rPr lang="en-US" sz="2000" spc="-25"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c</a:t>
            </a:r>
            <a:r>
              <a:rPr lang="en-US" sz="2000" spc="5" dirty="0">
                <a:solidFill>
                  <a:srgbClr val="231F20"/>
                </a:solidFill>
                <a:ea typeface="Arial" panose="020B0604020202020204" pitchFamily="34" charset="0"/>
                <a:cs typeface="Times New Roman" panose="02020603050405020304" pitchFamily="18" charset="0"/>
              </a:rPr>
              <a:t>r</a:t>
            </a:r>
            <a:r>
              <a:rPr lang="en-US" sz="2000" spc="-5" dirty="0">
                <a:solidFill>
                  <a:srgbClr val="231F20"/>
                </a:solidFill>
                <a:ea typeface="Arial" panose="020B0604020202020204" pitchFamily="34" charset="0"/>
                <a:cs typeface="Times New Roman" panose="02020603050405020304" pitchFamily="18" charset="0"/>
              </a:rPr>
              <a:t>i</a:t>
            </a:r>
            <a:r>
              <a:rPr lang="en-US" sz="2000" spc="-10" dirty="0">
                <a:solidFill>
                  <a:srgbClr val="231F20"/>
                </a:solidFill>
                <a:ea typeface="Arial" panose="020B0604020202020204" pitchFamily="34" charset="0"/>
                <a:cs typeface="Times New Roman" panose="02020603050405020304" pitchFamily="18" charset="0"/>
              </a:rPr>
              <a:t>b</a:t>
            </a:r>
            <a:r>
              <a:rPr lang="en-US" sz="2000" spc="-25"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s </a:t>
            </a:r>
            <a:r>
              <a:rPr lang="en-US" sz="2000" spc="30" dirty="0">
                <a:solidFill>
                  <a:srgbClr val="231F20"/>
                </a:solidFill>
                <a:ea typeface="Arial" panose="020B0604020202020204" pitchFamily="34" charset="0"/>
                <a:cs typeface="Times New Roman" panose="02020603050405020304" pitchFamily="18" charset="0"/>
              </a:rPr>
              <a:t>i</a:t>
            </a:r>
            <a:r>
              <a:rPr lang="en-US" sz="2000" spc="15" dirty="0">
                <a:solidFill>
                  <a:srgbClr val="231F20"/>
                </a:solidFill>
                <a:ea typeface="Arial" panose="020B0604020202020204" pitchFamily="34" charset="0"/>
                <a:cs typeface="Times New Roman" panose="02020603050405020304" pitchFamily="18" charset="0"/>
              </a:rPr>
              <a:t>t</a:t>
            </a:r>
            <a:r>
              <a:rPr lang="en-US" sz="2000" spc="30" dirty="0">
                <a:solidFill>
                  <a:srgbClr val="231F20"/>
                </a:solidFill>
                <a:ea typeface="Arial" panose="020B0604020202020204" pitchFamily="34" charset="0"/>
                <a:cs typeface="Times New Roman" panose="02020603050405020304" pitchFamily="18" charset="0"/>
              </a:rPr>
              <a:t>s</a:t>
            </a:r>
            <a:r>
              <a:rPr lang="en-US" sz="2000" spc="25" dirty="0">
                <a:solidFill>
                  <a:srgbClr val="231F20"/>
                </a:solidFill>
                <a:ea typeface="Arial" panose="020B0604020202020204" pitchFamily="34" charset="0"/>
                <a:cs typeface="Times New Roman" panose="02020603050405020304" pitchFamily="18" charset="0"/>
              </a:rPr>
              <a:t>e</a:t>
            </a:r>
            <a:r>
              <a:rPr lang="en-US" sz="2000" spc="30"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f </a:t>
            </a:r>
            <a:r>
              <a:rPr lang="en-US" sz="2000" spc="15" dirty="0">
                <a:solidFill>
                  <a:srgbClr val="231F20"/>
                </a:solidFill>
                <a:ea typeface="Arial" panose="020B0604020202020204" pitchFamily="34" charset="0"/>
                <a:cs typeface="Times New Roman" panose="02020603050405020304" pitchFamily="18" charset="0"/>
              </a:rPr>
              <a:t>a</a:t>
            </a:r>
            <a:r>
              <a:rPr lang="en-US" sz="2000" dirty="0">
                <a:solidFill>
                  <a:srgbClr val="231F20"/>
                </a:solidFill>
                <a:ea typeface="Arial" panose="020B0604020202020204" pitchFamily="34" charset="0"/>
                <a:cs typeface="Times New Roman" panose="02020603050405020304" pitchFamily="18" charset="0"/>
              </a:rPr>
              <a:t>s </a:t>
            </a:r>
            <a:r>
              <a:rPr lang="en-US" sz="2000" spc="20" dirty="0">
                <a:solidFill>
                  <a:srgbClr val="231F20"/>
                </a:solidFill>
                <a:ea typeface="Arial" panose="020B0604020202020204" pitchFamily="34" charset="0"/>
                <a:cs typeface="Times New Roman" panose="02020603050405020304" pitchFamily="18" charset="0"/>
              </a:rPr>
              <a:t>t</a:t>
            </a:r>
            <a:r>
              <a:rPr lang="en-US" sz="2000" spc="35" dirty="0">
                <a:solidFill>
                  <a:srgbClr val="231F20"/>
                </a:solidFill>
                <a:ea typeface="Arial" panose="020B0604020202020204" pitchFamily="34" charset="0"/>
                <a:cs typeface="Times New Roman" panose="02020603050405020304" pitchFamily="18" charset="0"/>
              </a:rPr>
              <a:t>r</a:t>
            </a:r>
            <a:r>
              <a:rPr lang="en-US" sz="2000" spc="25" dirty="0">
                <a:solidFill>
                  <a:srgbClr val="231F20"/>
                </a:solidFill>
                <a:ea typeface="Arial" panose="020B0604020202020204" pitchFamily="34" charset="0"/>
                <a:cs typeface="Times New Roman" panose="02020603050405020304" pitchFamily="18" charset="0"/>
              </a:rPr>
              <a:t>a</a:t>
            </a:r>
            <a:r>
              <a:rPr lang="en-US" sz="2000" spc="30" dirty="0">
                <a:solidFill>
                  <a:srgbClr val="231F20"/>
                </a:solidFill>
                <a:ea typeface="Arial" panose="020B0604020202020204" pitchFamily="34" charset="0"/>
                <a:cs typeface="Times New Roman" panose="02020603050405020304" pitchFamily="18" charset="0"/>
              </a:rPr>
              <a:t>di</a:t>
            </a:r>
            <a:r>
              <a:rPr lang="en-US" sz="2000" spc="25" dirty="0">
                <a:solidFill>
                  <a:srgbClr val="231F20"/>
                </a:solidFill>
                <a:ea typeface="Arial" panose="020B0604020202020204" pitchFamily="34" charset="0"/>
                <a:cs typeface="Times New Roman" panose="02020603050405020304" pitchFamily="18" charset="0"/>
              </a:rPr>
              <a:t>t</a:t>
            </a:r>
            <a:r>
              <a:rPr lang="en-US" sz="2000" spc="30" dirty="0">
                <a:solidFill>
                  <a:srgbClr val="231F20"/>
                </a:solidFill>
                <a:ea typeface="Arial" panose="020B0604020202020204" pitchFamily="34" charset="0"/>
                <a:cs typeface="Times New Roman" panose="02020603050405020304" pitchFamily="18" charset="0"/>
              </a:rPr>
              <a:t>io</a:t>
            </a:r>
            <a:r>
              <a:rPr lang="en-US" sz="2000" spc="20" dirty="0">
                <a:solidFill>
                  <a:srgbClr val="231F20"/>
                </a:solidFill>
                <a:ea typeface="Arial" panose="020B0604020202020204" pitchFamily="34" charset="0"/>
                <a:cs typeface="Times New Roman" panose="02020603050405020304" pitchFamily="18" charset="0"/>
              </a:rPr>
              <a:t>n</a:t>
            </a:r>
            <a:r>
              <a:rPr lang="en-US" sz="2000" spc="30" dirty="0">
                <a:solidFill>
                  <a:srgbClr val="231F20"/>
                </a:solidFill>
                <a:ea typeface="Arial" panose="020B0604020202020204" pitchFamily="34" charset="0"/>
                <a:cs typeface="Times New Roman" panose="02020603050405020304" pitchFamily="18" charset="0"/>
              </a:rPr>
              <a:t>a</a:t>
            </a:r>
            <a:r>
              <a:rPr lang="en-US" sz="2000" spc="45" dirty="0">
                <a:solidFill>
                  <a:srgbClr val="231F20"/>
                </a:solidFill>
                <a:ea typeface="Arial" panose="020B0604020202020204" pitchFamily="34" charset="0"/>
                <a:cs typeface="Times New Roman" panose="02020603050405020304" pitchFamily="18" charset="0"/>
              </a:rPr>
              <a:t>l</a:t>
            </a:r>
            <a:r>
              <a:rPr lang="en-US" sz="2000" spc="5" dirty="0">
                <a:solidFill>
                  <a:srgbClr val="231F20"/>
                </a:solidFill>
                <a:ea typeface="Arial" panose="020B0604020202020204" pitchFamily="34" charset="0"/>
                <a:cs typeface="Times New Roman" panose="02020603050405020304" pitchFamily="18" charset="0"/>
              </a:rPr>
              <a:t>/</a:t>
            </a:r>
            <a:r>
              <a:rPr lang="en-US" sz="2000" spc="25" dirty="0">
                <a:solidFill>
                  <a:srgbClr val="231F20"/>
                </a:solidFill>
                <a:ea typeface="Arial" panose="020B0604020202020204" pitchFamily="34" charset="0"/>
                <a:cs typeface="Times New Roman" panose="02020603050405020304" pitchFamily="18" charset="0"/>
              </a:rPr>
              <a:t>eg</a:t>
            </a:r>
            <a:r>
              <a:rPr lang="en-US" sz="2000" spc="30" dirty="0">
                <a:solidFill>
                  <a:srgbClr val="231F20"/>
                </a:solidFill>
                <a:ea typeface="Arial" panose="020B0604020202020204" pitchFamily="34" charset="0"/>
                <a:cs typeface="Times New Roman" panose="02020603050405020304" pitchFamily="18" charset="0"/>
              </a:rPr>
              <a:t>ali</a:t>
            </a:r>
            <a:r>
              <a:rPr lang="en-US" sz="2000" spc="20" dirty="0">
                <a:solidFill>
                  <a:srgbClr val="231F20"/>
                </a:solidFill>
                <a:ea typeface="Arial" panose="020B0604020202020204" pitchFamily="34" charset="0"/>
                <a:cs typeface="Times New Roman" panose="02020603050405020304" pitchFamily="18" charset="0"/>
              </a:rPr>
              <a:t>t</a:t>
            </a:r>
            <a:r>
              <a:rPr lang="en-US" sz="2000" spc="25" dirty="0">
                <a:solidFill>
                  <a:srgbClr val="231F20"/>
                </a:solidFill>
                <a:ea typeface="Arial" panose="020B0604020202020204" pitchFamily="34" charset="0"/>
                <a:cs typeface="Times New Roman" panose="02020603050405020304" pitchFamily="18" charset="0"/>
              </a:rPr>
              <a:t>a</a:t>
            </a:r>
            <a:r>
              <a:rPr lang="en-US" sz="2000" spc="45" dirty="0">
                <a:solidFill>
                  <a:srgbClr val="231F20"/>
                </a:solidFill>
                <a:ea typeface="Arial" panose="020B0604020202020204" pitchFamily="34" charset="0"/>
                <a:cs typeface="Times New Roman" panose="02020603050405020304" pitchFamily="18" charset="0"/>
              </a:rPr>
              <a:t>r</a:t>
            </a:r>
            <a:r>
              <a:rPr lang="en-US" sz="2000" spc="25" dirty="0">
                <a:solidFill>
                  <a:srgbClr val="231F20"/>
                </a:solidFill>
                <a:ea typeface="Arial" panose="020B0604020202020204" pitchFamily="34" charset="0"/>
                <a:cs typeface="Times New Roman" panose="02020603050405020304" pitchFamily="18" charset="0"/>
              </a:rPr>
              <a:t>ia</a:t>
            </a:r>
            <a:r>
              <a:rPr lang="en-US" sz="2000" spc="20"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 </a:t>
            </a:r>
            <a:r>
              <a:rPr lang="en-US" sz="2000" spc="35" dirty="0">
                <a:solidFill>
                  <a:srgbClr val="231F20"/>
                </a:solidFill>
                <a:ea typeface="Arial" panose="020B0604020202020204" pitchFamily="34" charset="0"/>
                <a:cs typeface="Times New Roman" panose="02020603050405020304" pitchFamily="18" charset="0"/>
              </a:rPr>
              <a:t>C</a:t>
            </a:r>
            <a:r>
              <a:rPr lang="en-US" sz="2000" spc="30"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I </a:t>
            </a:r>
            <a:r>
              <a:rPr lang="en-US" sz="2000" spc="25" dirty="0">
                <a:solidFill>
                  <a:srgbClr val="231F20"/>
                </a:solidFill>
                <a:ea typeface="Arial" panose="020B0604020202020204" pitchFamily="34" charset="0"/>
                <a:cs typeface="Times New Roman" panose="02020603050405020304" pitchFamily="18" charset="0"/>
              </a:rPr>
              <a:t>o</a:t>
            </a:r>
            <a:r>
              <a:rPr lang="en-US" sz="2000" spc="65" dirty="0">
                <a:solidFill>
                  <a:srgbClr val="231F20"/>
                </a:solidFill>
                <a:ea typeface="Arial" panose="020B0604020202020204" pitchFamily="34" charset="0"/>
                <a:cs typeface="Times New Roman" panose="02020603050405020304" pitchFamily="18" charset="0"/>
              </a:rPr>
              <a:t>f</a:t>
            </a:r>
            <a:r>
              <a:rPr lang="en-US" sz="2000" spc="20" dirty="0">
                <a:solidFill>
                  <a:srgbClr val="231F20"/>
                </a:solidFill>
                <a:ea typeface="Arial" panose="020B0604020202020204" pitchFamily="34" charset="0"/>
                <a:cs typeface="Times New Roman" panose="02020603050405020304" pitchFamily="18" charset="0"/>
              </a:rPr>
              <a:t>fe</a:t>
            </a:r>
            <a:r>
              <a:rPr lang="en-US" sz="2000" spc="30" dirty="0">
                <a:solidFill>
                  <a:srgbClr val="231F20"/>
                </a:solidFill>
                <a:ea typeface="Arial" panose="020B0604020202020204" pitchFamily="34" charset="0"/>
                <a:cs typeface="Times New Roman" panose="02020603050405020304" pitchFamily="18" charset="0"/>
              </a:rPr>
              <a:t>rs </a:t>
            </a:r>
            <a:r>
              <a:rPr lang="en-US" sz="2000" spc="35" dirty="0">
                <a:solidFill>
                  <a:srgbClr val="231F20"/>
                </a:solidFill>
                <a:ea typeface="Arial" panose="020B0604020202020204" pitchFamily="34" charset="0"/>
                <a:cs typeface="Times New Roman" panose="02020603050405020304" pitchFamily="18" charset="0"/>
              </a:rPr>
              <a:t>S</a:t>
            </a:r>
            <a:r>
              <a:rPr lang="en-US" sz="2000" spc="20" dirty="0">
                <a:solidFill>
                  <a:srgbClr val="231F20"/>
                </a:solidFill>
                <a:ea typeface="Arial" panose="020B0604020202020204" pitchFamily="34" charset="0"/>
                <a:cs typeface="Times New Roman" panose="02020603050405020304" pitchFamily="18" charset="0"/>
              </a:rPr>
              <a:t>i</a:t>
            </a:r>
            <a:r>
              <a:rPr lang="en-US" sz="2000" spc="35" dirty="0">
                <a:solidFill>
                  <a:srgbClr val="231F20"/>
                </a:solidFill>
                <a:ea typeface="Arial" panose="020B0604020202020204" pitchFamily="34" charset="0"/>
                <a:cs typeface="Times New Roman" panose="02020603050405020304" pitchFamily="18" charset="0"/>
              </a:rPr>
              <a:t>s</a:t>
            </a:r>
            <a:r>
              <a:rPr lang="en-US" sz="2000" spc="20" dirty="0">
                <a:solidFill>
                  <a:srgbClr val="231F20"/>
                </a:solidFill>
                <a:ea typeface="Arial" panose="020B0604020202020204" pitchFamily="34" charset="0"/>
                <a:cs typeface="Times New Roman" panose="02020603050405020304" pitchFamily="18" charset="0"/>
              </a:rPr>
              <a:t>te</a:t>
            </a:r>
            <a:r>
              <a:rPr lang="en-US" sz="2000" spc="40" dirty="0">
                <a:solidFill>
                  <a:srgbClr val="231F20"/>
                </a:solidFill>
                <a:ea typeface="Arial" panose="020B0604020202020204" pitchFamily="34" charset="0"/>
                <a:cs typeface="Times New Roman" panose="02020603050405020304" pitchFamily="18" charset="0"/>
              </a:rPr>
              <a:t>r</a:t>
            </a:r>
            <a:r>
              <a:rPr lang="en-US" sz="2000" spc="25" dirty="0">
                <a:solidFill>
                  <a:srgbClr val="231F20"/>
                </a:solidFill>
                <a:ea typeface="Arial" panose="020B0604020202020204" pitchFamily="34" charset="0"/>
                <a:cs typeface="Times New Roman" panose="02020603050405020304" pitchFamily="18" charset="0"/>
              </a:rPr>
              <a:t>h</a:t>
            </a:r>
            <a:r>
              <a:rPr lang="en-US" sz="2000" spc="35" dirty="0">
                <a:solidFill>
                  <a:srgbClr val="231F20"/>
                </a:solidFill>
                <a:ea typeface="Arial" panose="020B0604020202020204" pitchFamily="34" charset="0"/>
                <a:cs typeface="Times New Roman" panose="02020603050405020304" pitchFamily="18" charset="0"/>
              </a:rPr>
              <a:t>oo</a:t>
            </a:r>
            <a:r>
              <a:rPr lang="en-US" sz="2000" spc="25" dirty="0">
                <a:solidFill>
                  <a:srgbClr val="231F20"/>
                </a:solidFill>
                <a:ea typeface="Arial" panose="020B0604020202020204" pitchFamily="34" charset="0"/>
                <a:cs typeface="Times New Roman" panose="02020603050405020304" pitchFamily="18" charset="0"/>
              </a:rPr>
              <a:t>d</a:t>
            </a:r>
            <a:r>
              <a:rPr lang="en-US" sz="2000" dirty="0">
                <a:solidFill>
                  <a:srgbClr val="231F20"/>
                </a:solidFill>
                <a:ea typeface="Arial" panose="020B0604020202020204" pitchFamily="34" charset="0"/>
                <a:cs typeface="Times New Roman" panose="02020603050405020304" pitchFamily="18" charset="0"/>
              </a:rPr>
              <a:t>, </a:t>
            </a:r>
            <a:r>
              <a:rPr lang="en-US" sz="2000" spc="40" dirty="0">
                <a:solidFill>
                  <a:srgbClr val="231F20"/>
                </a:solidFill>
                <a:ea typeface="Arial" panose="020B0604020202020204" pitchFamily="34" charset="0"/>
                <a:cs typeface="Times New Roman" panose="02020603050405020304" pitchFamily="18" charset="0"/>
              </a:rPr>
              <a:t>M</a:t>
            </a:r>
            <a:r>
              <a:rPr lang="en-US" sz="2000" spc="20"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a:t>
            </a:r>
            <a:r>
              <a:rPr lang="en-US" sz="2000" dirty="0">
                <a:solidFill>
                  <a:srgbClr val="231F20"/>
                </a:solidFill>
                <a:ea typeface="Arial" panose="020B0604020202020204" pitchFamily="34" charset="0"/>
                <a:cs typeface="Times New Roman" panose="02020603050405020304" pitchFamily="18" charset="0"/>
              </a:rPr>
              <a:t>s </a:t>
            </a:r>
            <a:r>
              <a:rPr lang="en-US" sz="2000" spc="35" dirty="0">
                <a:solidFill>
                  <a:srgbClr val="231F20"/>
                </a:solidFill>
                <a:ea typeface="Arial" panose="020B0604020202020204" pitchFamily="34" charset="0"/>
                <a:cs typeface="Times New Roman" panose="02020603050405020304" pitchFamily="18" charset="0"/>
              </a:rPr>
              <a:t>C</a:t>
            </a:r>
            <a:r>
              <a:rPr lang="en-US" sz="2000" spc="25" dirty="0">
                <a:solidFill>
                  <a:srgbClr val="231F20"/>
                </a:solidFill>
                <a:ea typeface="Arial" panose="020B0604020202020204" pitchFamily="34" charset="0"/>
                <a:cs typeface="Times New Roman" panose="02020603050405020304" pitchFamily="18" charset="0"/>
              </a:rPr>
              <a:t>l</a:t>
            </a:r>
            <a:r>
              <a:rPr lang="en-US" sz="2000" spc="30" dirty="0">
                <a:solidFill>
                  <a:srgbClr val="231F20"/>
                </a:solidFill>
                <a:ea typeface="Arial" panose="020B0604020202020204" pitchFamily="34" charset="0"/>
                <a:cs typeface="Times New Roman" panose="02020603050405020304" pitchFamily="18" charset="0"/>
              </a:rPr>
              <a:t>u</a:t>
            </a:r>
            <a:r>
              <a:rPr lang="en-US" sz="2000" spc="20" dirty="0">
                <a:solidFill>
                  <a:srgbClr val="231F20"/>
                </a:solidFill>
                <a:ea typeface="Arial" panose="020B0604020202020204" pitchFamily="34" charset="0"/>
                <a:cs typeface="Times New Roman" panose="02020603050405020304" pitchFamily="18" charset="0"/>
              </a:rPr>
              <a:t>b</a:t>
            </a:r>
            <a:r>
              <a:rPr lang="en-US" sz="2000" dirty="0">
                <a:solidFill>
                  <a:srgbClr val="231F20"/>
                </a:solidFill>
                <a:ea typeface="Arial" panose="020B0604020202020204" pitchFamily="34" charset="0"/>
                <a:cs typeface="Times New Roman" panose="02020603050405020304" pitchFamily="18" charset="0"/>
              </a:rPr>
              <a:t>, </a:t>
            </a:r>
            <a:r>
              <a:rPr lang="en-US" sz="2000" spc="35" dirty="0">
                <a:solidFill>
                  <a:srgbClr val="231F20"/>
                </a:solidFill>
                <a:ea typeface="Arial" panose="020B0604020202020204" pitchFamily="34" charset="0"/>
                <a:cs typeface="Times New Roman" panose="02020603050405020304" pitchFamily="18" charset="0"/>
              </a:rPr>
              <a:t>N</a:t>
            </a:r>
            <a:r>
              <a:rPr lang="en-US" sz="2000" spc="30" dirty="0">
                <a:solidFill>
                  <a:srgbClr val="231F20"/>
                </a:solidFill>
                <a:ea typeface="Arial" panose="020B0604020202020204" pitchFamily="34" charset="0"/>
                <a:cs typeface="Times New Roman" panose="02020603050405020304" pitchFamily="18" charset="0"/>
              </a:rPr>
              <a:t>u</a:t>
            </a:r>
            <a:r>
              <a:rPr lang="en-US" sz="2000" spc="35" dirty="0">
                <a:solidFill>
                  <a:srgbClr val="231F20"/>
                </a:solidFill>
                <a:ea typeface="Arial" panose="020B0604020202020204" pitchFamily="34" charset="0"/>
                <a:cs typeface="Times New Roman" panose="02020603050405020304" pitchFamily="18" charset="0"/>
              </a:rPr>
              <a:t>r</a:t>
            </a:r>
            <a:r>
              <a:rPr lang="en-US" sz="2000" spc="30" dirty="0">
                <a:solidFill>
                  <a:srgbClr val="231F20"/>
                </a:solidFill>
                <a:ea typeface="Arial" panose="020B0604020202020204" pitchFamily="34" charset="0"/>
                <a:cs typeface="Times New Roman" panose="02020603050405020304" pitchFamily="18" charset="0"/>
              </a:rPr>
              <a:t>s</a:t>
            </a:r>
            <a:r>
              <a:rPr lang="en-US" sz="2000" spc="20" dirty="0">
                <a:solidFill>
                  <a:srgbClr val="231F20"/>
                </a:solidFill>
                <a:ea typeface="Arial" panose="020B0604020202020204" pitchFamily="34" charset="0"/>
                <a:cs typeface="Times New Roman" panose="02020603050405020304" pitchFamily="18" charset="0"/>
              </a:rPr>
              <a:t>e</a:t>
            </a:r>
            <a:r>
              <a:rPr lang="en-US" sz="2000" spc="70"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y </a:t>
            </a:r>
            <a:r>
              <a:rPr lang="en-US" sz="2000" spc="35" dirty="0">
                <a:solidFill>
                  <a:srgbClr val="231F20"/>
                </a:solidFill>
                <a:ea typeface="Arial" panose="020B0604020202020204" pitchFamily="34" charset="0"/>
                <a:cs typeface="Times New Roman" panose="02020603050405020304" pitchFamily="18" charset="0"/>
              </a:rPr>
              <a:t>Sc</a:t>
            </a:r>
            <a:r>
              <a:rPr lang="en-US" sz="2000" spc="25" dirty="0">
                <a:solidFill>
                  <a:srgbClr val="231F20"/>
                </a:solidFill>
                <a:ea typeface="Arial" panose="020B0604020202020204" pitchFamily="34" charset="0"/>
                <a:cs typeface="Times New Roman" panose="02020603050405020304" pitchFamily="18" charset="0"/>
              </a:rPr>
              <a:t>h</a:t>
            </a:r>
            <a:r>
              <a:rPr lang="en-US" sz="2000" spc="35" dirty="0">
                <a:solidFill>
                  <a:srgbClr val="231F20"/>
                </a:solidFill>
                <a:ea typeface="Arial" panose="020B0604020202020204" pitchFamily="34" charset="0"/>
                <a:cs typeface="Times New Roman" panose="02020603050405020304" pitchFamily="18" charset="0"/>
              </a:rPr>
              <a:t>oo</a:t>
            </a:r>
            <a:r>
              <a:rPr lang="en-US" sz="2000" spc="25"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 </a:t>
            </a:r>
            <a:r>
              <a:rPr lang="en-US" sz="2000" spc="-5" dirty="0">
                <a:solidFill>
                  <a:srgbClr val="231F20"/>
                </a:solidFill>
                <a:ea typeface="Arial" panose="020B0604020202020204" pitchFamily="34" charset="0"/>
                <a:cs typeface="Times New Roman" panose="02020603050405020304" pitchFamily="18" charset="0"/>
              </a:rPr>
              <a:t>A Taste Of Nursery School</a:t>
            </a:r>
            <a:r>
              <a:rPr lang="en-US" sz="2000" spc="-225"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 Religious </a:t>
            </a:r>
            <a:r>
              <a:rPr lang="en-US" sz="2000" spc="100" dirty="0">
                <a:solidFill>
                  <a:srgbClr val="231F20"/>
                </a:solidFill>
                <a:ea typeface="Arial" panose="020B0604020202020204" pitchFamily="34" charset="0"/>
                <a:cs typeface="Times New Roman" panose="02020603050405020304" pitchFamily="18" charset="0"/>
              </a:rPr>
              <a:t>School (K – 7)</a:t>
            </a:r>
            <a:r>
              <a:rPr lang="en-US" sz="2000" spc="-245"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 </a:t>
            </a:r>
            <a:r>
              <a:rPr lang="en-US" sz="2000" spc="20" dirty="0">
                <a:solidFill>
                  <a:srgbClr val="231F20"/>
                </a:solidFill>
                <a:ea typeface="Arial" panose="020B0604020202020204" pitchFamily="34" charset="0"/>
                <a:cs typeface="Times New Roman" panose="02020603050405020304" pitchFamily="18" charset="0"/>
              </a:rPr>
              <a:t>A</a:t>
            </a:r>
            <a:r>
              <a:rPr lang="en-US" sz="2000" spc="25" dirty="0">
                <a:solidFill>
                  <a:srgbClr val="231F20"/>
                </a:solidFill>
                <a:ea typeface="Arial" panose="020B0604020202020204" pitchFamily="34" charset="0"/>
                <a:cs typeface="Times New Roman" panose="02020603050405020304" pitchFamily="18" charset="0"/>
              </a:rPr>
              <a:t>d</a:t>
            </a:r>
            <a:r>
              <a:rPr lang="en-US" sz="2000" spc="30" dirty="0">
                <a:solidFill>
                  <a:srgbClr val="231F20"/>
                </a:solidFill>
                <a:ea typeface="Arial" panose="020B0604020202020204" pitchFamily="34" charset="0"/>
                <a:cs typeface="Times New Roman" panose="02020603050405020304" pitchFamily="18" charset="0"/>
              </a:rPr>
              <a:t>ul</a:t>
            </a:r>
            <a:r>
              <a:rPr lang="en-US" sz="2000" dirty="0">
                <a:solidFill>
                  <a:srgbClr val="231F20"/>
                </a:solidFill>
                <a:ea typeface="Arial" panose="020B0604020202020204" pitchFamily="34" charset="0"/>
                <a:cs typeface="Times New Roman" panose="02020603050405020304" pitchFamily="18" charset="0"/>
              </a:rPr>
              <a:t>t </a:t>
            </a:r>
            <a:r>
              <a:rPr lang="en-US" sz="2000" spc="20" dirty="0">
                <a:solidFill>
                  <a:srgbClr val="231F20"/>
                </a:solidFill>
                <a:ea typeface="Arial" panose="020B0604020202020204" pitchFamily="34" charset="0"/>
                <a:cs typeface="Times New Roman" panose="02020603050405020304" pitchFamily="18" charset="0"/>
              </a:rPr>
              <a:t>E</a:t>
            </a:r>
            <a:r>
              <a:rPr lang="en-US" sz="2000" spc="25" dirty="0">
                <a:solidFill>
                  <a:srgbClr val="231F20"/>
                </a:solidFill>
                <a:ea typeface="Arial" panose="020B0604020202020204" pitchFamily="34" charset="0"/>
                <a:cs typeface="Times New Roman" panose="02020603050405020304" pitchFamily="18" charset="0"/>
              </a:rPr>
              <a:t>du</a:t>
            </a:r>
            <a:r>
              <a:rPr lang="en-US" sz="2000" spc="30" dirty="0">
                <a:solidFill>
                  <a:srgbClr val="231F20"/>
                </a:solidFill>
                <a:ea typeface="Arial" panose="020B0604020202020204" pitchFamily="34" charset="0"/>
                <a:cs typeface="Times New Roman" panose="02020603050405020304" pitchFamily="18" charset="0"/>
              </a:rPr>
              <a:t>c</a:t>
            </a:r>
            <a:r>
              <a:rPr lang="en-US" sz="2000" spc="25" dirty="0">
                <a:solidFill>
                  <a:srgbClr val="231F20"/>
                </a:solidFill>
                <a:ea typeface="Arial" panose="020B0604020202020204" pitchFamily="34" charset="0"/>
                <a:cs typeface="Times New Roman" panose="02020603050405020304" pitchFamily="18" charset="0"/>
              </a:rPr>
              <a:t>at</a:t>
            </a:r>
            <a:r>
              <a:rPr lang="en-US" sz="2000" spc="30" dirty="0">
                <a:solidFill>
                  <a:srgbClr val="231F20"/>
                </a:solidFill>
                <a:ea typeface="Arial" panose="020B0604020202020204" pitchFamily="34" charset="0"/>
                <a:cs typeface="Times New Roman" panose="02020603050405020304" pitchFamily="18" charset="0"/>
              </a:rPr>
              <a:t>io</a:t>
            </a:r>
            <a:r>
              <a:rPr lang="en-US" sz="2000" spc="20"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 </a:t>
            </a:r>
            <a:r>
              <a:rPr lang="en-US" sz="2000" spc="25" dirty="0">
                <a:solidFill>
                  <a:srgbClr val="231F20"/>
                </a:solidFill>
                <a:ea typeface="Arial" panose="020B0604020202020204" pitchFamily="34" charset="0"/>
                <a:cs typeface="Times New Roman" panose="02020603050405020304" pitchFamily="18" charset="0"/>
              </a:rPr>
              <a:t>A</a:t>
            </a:r>
            <a:r>
              <a:rPr lang="en-US" sz="2000" spc="65" dirty="0">
                <a:solidFill>
                  <a:srgbClr val="231F20"/>
                </a:solidFill>
                <a:ea typeface="Arial" panose="020B0604020202020204" pitchFamily="34" charset="0"/>
                <a:cs typeface="Times New Roman" panose="02020603050405020304" pitchFamily="18" charset="0"/>
              </a:rPr>
              <a:t>f</a:t>
            </a:r>
            <a:r>
              <a:rPr lang="en-US" sz="2000" spc="15" dirty="0">
                <a:solidFill>
                  <a:srgbClr val="231F20"/>
                </a:solidFill>
                <a:ea typeface="Arial" panose="020B0604020202020204" pitchFamily="34" charset="0"/>
                <a:cs typeface="Times New Roman" panose="02020603050405020304" pitchFamily="18" charset="0"/>
              </a:rPr>
              <a:t>t</a:t>
            </a:r>
            <a:r>
              <a:rPr lang="en-US" sz="2000" spc="20"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r </a:t>
            </a:r>
            <a:r>
              <a:rPr lang="en-US" sz="2000" spc="30" dirty="0">
                <a:solidFill>
                  <a:srgbClr val="231F20"/>
                </a:solidFill>
                <a:ea typeface="Arial" panose="020B0604020202020204" pitchFamily="34" charset="0"/>
                <a:cs typeface="Times New Roman" panose="02020603050405020304" pitchFamily="18" charset="0"/>
              </a:rPr>
              <a:t>s</a:t>
            </a:r>
            <a:r>
              <a:rPr lang="en-US" sz="2000" spc="35" dirty="0">
                <a:solidFill>
                  <a:srgbClr val="231F20"/>
                </a:solidFill>
                <a:ea typeface="Arial" panose="020B0604020202020204" pitchFamily="34" charset="0"/>
                <a:cs typeface="Times New Roman" panose="02020603050405020304" pitchFamily="18" charset="0"/>
              </a:rPr>
              <a:t>c</a:t>
            </a:r>
            <a:r>
              <a:rPr lang="en-US" sz="2000" spc="25" dirty="0">
                <a:solidFill>
                  <a:srgbClr val="231F20"/>
                </a:solidFill>
                <a:ea typeface="Arial" panose="020B0604020202020204" pitchFamily="34" charset="0"/>
                <a:cs typeface="Times New Roman" panose="02020603050405020304" pitchFamily="18" charset="0"/>
              </a:rPr>
              <a:t>h</a:t>
            </a:r>
            <a:r>
              <a:rPr lang="en-US" sz="2000" spc="30" dirty="0">
                <a:solidFill>
                  <a:srgbClr val="231F20"/>
                </a:solidFill>
                <a:ea typeface="Arial" panose="020B0604020202020204" pitchFamily="34" charset="0"/>
                <a:cs typeface="Times New Roman" panose="02020603050405020304" pitchFamily="18" charset="0"/>
              </a:rPr>
              <a:t>ool </a:t>
            </a:r>
            <a:r>
              <a:rPr lang="en-US" sz="2000" spc="20" dirty="0">
                <a:solidFill>
                  <a:srgbClr val="231F20"/>
                </a:solidFill>
                <a:ea typeface="Arial" panose="020B0604020202020204" pitchFamily="34" charset="0"/>
                <a:cs typeface="Times New Roman" panose="02020603050405020304" pitchFamily="18" charset="0"/>
              </a:rPr>
              <a:t>En</a:t>
            </a:r>
            <a:r>
              <a:rPr lang="en-US" sz="2000" spc="40" dirty="0">
                <a:solidFill>
                  <a:srgbClr val="231F20"/>
                </a:solidFill>
                <a:ea typeface="Arial" panose="020B0604020202020204" pitchFamily="34" charset="0"/>
                <a:cs typeface="Times New Roman" panose="02020603050405020304" pitchFamily="18" charset="0"/>
              </a:rPr>
              <a:t>r</a:t>
            </a:r>
            <a:r>
              <a:rPr lang="en-US" sz="2000" spc="20" dirty="0">
                <a:solidFill>
                  <a:srgbClr val="231F20"/>
                </a:solidFill>
                <a:ea typeface="Arial" panose="020B0604020202020204" pitchFamily="34" charset="0"/>
                <a:cs typeface="Times New Roman" panose="02020603050405020304" pitchFamily="18" charset="0"/>
              </a:rPr>
              <a:t>i</a:t>
            </a:r>
            <a:r>
              <a:rPr lang="en-US" sz="2000" spc="35" dirty="0">
                <a:solidFill>
                  <a:srgbClr val="231F20"/>
                </a:solidFill>
                <a:ea typeface="Arial" panose="020B0604020202020204" pitchFamily="34" charset="0"/>
                <a:cs typeface="Times New Roman" panose="02020603050405020304" pitchFamily="18" charset="0"/>
              </a:rPr>
              <a:t>c</a:t>
            </a:r>
            <a:r>
              <a:rPr lang="en-US" sz="2000" spc="20" dirty="0">
                <a:solidFill>
                  <a:srgbClr val="231F20"/>
                </a:solidFill>
                <a:ea typeface="Arial" panose="020B0604020202020204" pitchFamily="34" charset="0"/>
                <a:cs typeface="Times New Roman" panose="02020603050405020304" pitchFamily="18" charset="0"/>
              </a:rPr>
              <a:t>h</a:t>
            </a:r>
            <a:r>
              <a:rPr lang="en-US" sz="2000" spc="25" dirty="0">
                <a:solidFill>
                  <a:srgbClr val="231F20"/>
                </a:solidFill>
                <a:ea typeface="Arial" panose="020B0604020202020204" pitchFamily="34" charset="0"/>
                <a:cs typeface="Times New Roman" panose="02020603050405020304" pitchFamily="18" charset="0"/>
              </a:rPr>
              <a:t>m</a:t>
            </a:r>
            <a:r>
              <a:rPr lang="en-US" sz="2000" spc="15" dirty="0">
                <a:solidFill>
                  <a:srgbClr val="231F20"/>
                </a:solidFill>
                <a:ea typeface="Arial" panose="020B0604020202020204" pitchFamily="34" charset="0"/>
                <a:cs typeface="Times New Roman" panose="02020603050405020304" pitchFamily="18" charset="0"/>
              </a:rPr>
              <a:t>e</a:t>
            </a:r>
            <a:r>
              <a:rPr lang="en-US" sz="2000" spc="20" dirty="0">
                <a:solidFill>
                  <a:srgbClr val="231F20"/>
                </a:solidFill>
                <a:ea typeface="Arial" panose="020B0604020202020204" pitchFamily="34" charset="0"/>
                <a:cs typeface="Times New Roman" panose="02020603050405020304" pitchFamily="18" charset="0"/>
              </a:rPr>
              <a:t>n</a:t>
            </a:r>
            <a:r>
              <a:rPr lang="en-US" sz="2000" spc="25" dirty="0">
                <a:solidFill>
                  <a:srgbClr val="231F20"/>
                </a:solidFill>
                <a:ea typeface="Arial" panose="020B0604020202020204" pitchFamily="34" charset="0"/>
                <a:cs typeface="Times New Roman" panose="02020603050405020304" pitchFamily="18" charset="0"/>
              </a:rPr>
              <a:t>t</a:t>
            </a:r>
            <a:r>
              <a:rPr lang="en-US" sz="2000" dirty="0">
                <a:solidFill>
                  <a:srgbClr val="231F20"/>
                </a:solidFill>
                <a:ea typeface="Arial" panose="020B0604020202020204" pitchFamily="34" charset="0"/>
                <a:cs typeface="Times New Roman" panose="02020603050405020304" pitchFamily="18" charset="0"/>
              </a:rPr>
              <a:t>, </a:t>
            </a:r>
            <a:r>
              <a:rPr lang="en-US" sz="2000" spc="15" dirty="0">
                <a:solidFill>
                  <a:srgbClr val="231F20"/>
                </a:solidFill>
                <a:ea typeface="Arial" panose="020B0604020202020204" pitchFamily="34" charset="0"/>
                <a:cs typeface="Times New Roman" panose="02020603050405020304" pitchFamily="18" charset="0"/>
              </a:rPr>
              <a:t>e</a:t>
            </a:r>
            <a:r>
              <a:rPr lang="en-US" sz="2000" spc="20" dirty="0">
                <a:solidFill>
                  <a:srgbClr val="231F20"/>
                </a:solidFill>
                <a:ea typeface="Arial" panose="020B0604020202020204" pitchFamily="34" charset="0"/>
                <a:cs typeface="Times New Roman" panose="02020603050405020304" pitchFamily="18" charset="0"/>
              </a:rPr>
              <a:t>a</a:t>
            </a:r>
            <a:r>
              <a:rPr lang="en-US" sz="2000" spc="45" dirty="0">
                <a:solidFill>
                  <a:srgbClr val="231F20"/>
                </a:solidFill>
                <a:ea typeface="Arial" panose="020B0604020202020204" pitchFamily="34" charset="0"/>
                <a:cs typeface="Times New Roman" panose="02020603050405020304" pitchFamily="18" charset="0"/>
              </a:rPr>
              <a:t>r</a:t>
            </a:r>
            <a:r>
              <a:rPr lang="en-US" sz="2000" spc="15"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y </a:t>
            </a:r>
            <a:r>
              <a:rPr lang="en-US" sz="2000" spc="25" dirty="0">
                <a:solidFill>
                  <a:srgbClr val="231F20"/>
                </a:solidFill>
                <a:ea typeface="Arial" panose="020B0604020202020204" pitchFamily="34" charset="0"/>
                <a:cs typeface="Times New Roman" panose="02020603050405020304" pitchFamily="18" charset="0"/>
              </a:rPr>
              <a:t>d</a:t>
            </a:r>
            <a:r>
              <a:rPr lang="en-US" sz="2000" spc="35" dirty="0">
                <a:solidFill>
                  <a:srgbClr val="231F20"/>
                </a:solidFill>
                <a:ea typeface="Arial" panose="020B0604020202020204" pitchFamily="34" charset="0"/>
                <a:cs typeface="Times New Roman" panose="02020603050405020304" pitchFamily="18" charset="0"/>
              </a:rPr>
              <a:t>r</a:t>
            </a:r>
            <a:r>
              <a:rPr lang="en-US" sz="2000" spc="25"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p </a:t>
            </a:r>
            <a:r>
              <a:rPr lang="en-US" sz="2000" spc="20" dirty="0">
                <a:solidFill>
                  <a:srgbClr val="231F20"/>
                </a:solidFill>
                <a:ea typeface="Arial" panose="020B0604020202020204" pitchFamily="34" charset="0"/>
                <a:cs typeface="Times New Roman" panose="02020603050405020304" pitchFamily="18" charset="0"/>
              </a:rPr>
              <a:t>o</a:t>
            </a:r>
            <a:r>
              <a:rPr lang="en-US" sz="2000" spc="65" dirty="0">
                <a:solidFill>
                  <a:srgbClr val="231F20"/>
                </a:solidFill>
                <a:ea typeface="Arial" panose="020B0604020202020204" pitchFamily="34" charset="0"/>
                <a:cs typeface="Times New Roman" panose="02020603050405020304" pitchFamily="18" charset="0"/>
              </a:rPr>
              <a:t>f</a:t>
            </a:r>
            <a:r>
              <a:rPr lang="en-US" sz="2000" dirty="0">
                <a:solidFill>
                  <a:srgbClr val="231F20"/>
                </a:solidFill>
                <a:ea typeface="Arial" panose="020B0604020202020204" pitchFamily="34" charset="0"/>
                <a:cs typeface="Times New Roman" panose="02020603050405020304" pitchFamily="18" charset="0"/>
              </a:rPr>
              <a:t>f </a:t>
            </a:r>
            <a:r>
              <a:rPr lang="en-US" sz="2000" spc="20" dirty="0">
                <a:solidFill>
                  <a:srgbClr val="231F20"/>
                </a:solidFill>
                <a:ea typeface="Arial" panose="020B0604020202020204" pitchFamily="34" charset="0"/>
                <a:cs typeface="Times New Roman" panose="02020603050405020304" pitchFamily="18" charset="0"/>
              </a:rPr>
              <a:t>an</a:t>
            </a:r>
            <a:r>
              <a:rPr lang="en-US" sz="2000" dirty="0">
                <a:solidFill>
                  <a:srgbClr val="231F20"/>
                </a:solidFill>
                <a:ea typeface="Arial" panose="020B0604020202020204" pitchFamily="34" charset="0"/>
                <a:cs typeface="Times New Roman" panose="02020603050405020304" pitchFamily="18" charset="0"/>
              </a:rPr>
              <a:t>d </a:t>
            </a:r>
            <a:r>
              <a:rPr lang="en-US" sz="2000" spc="30" dirty="0">
                <a:solidFill>
                  <a:srgbClr val="231F20"/>
                </a:solidFill>
                <a:ea typeface="Arial" panose="020B0604020202020204" pitchFamily="34" charset="0"/>
                <a:cs typeface="Times New Roman" panose="02020603050405020304" pitchFamily="18" charset="0"/>
              </a:rPr>
              <a:t>l</a:t>
            </a:r>
            <a:r>
              <a:rPr lang="en-US" sz="2000" spc="25" dirty="0">
                <a:solidFill>
                  <a:srgbClr val="231F20"/>
                </a:solidFill>
                <a:ea typeface="Arial" panose="020B0604020202020204" pitchFamily="34" charset="0"/>
                <a:cs typeface="Times New Roman" panose="02020603050405020304" pitchFamily="18" charset="0"/>
              </a:rPr>
              <a:t>a</a:t>
            </a:r>
            <a:r>
              <a:rPr lang="en-US" sz="2000" spc="15" dirty="0">
                <a:solidFill>
                  <a:srgbClr val="231F20"/>
                </a:solidFill>
                <a:ea typeface="Arial" panose="020B0604020202020204" pitchFamily="34" charset="0"/>
                <a:cs typeface="Times New Roman" panose="02020603050405020304" pitchFamily="18" charset="0"/>
              </a:rPr>
              <a:t>t</a:t>
            </a:r>
            <a:r>
              <a:rPr lang="en-US" sz="2000" dirty="0">
                <a:solidFill>
                  <a:srgbClr val="231F20"/>
                </a:solidFill>
                <a:ea typeface="Arial" panose="020B0604020202020204" pitchFamily="34" charset="0"/>
                <a:cs typeface="Times New Roman" panose="02020603050405020304" pitchFamily="18" charset="0"/>
              </a:rPr>
              <a:t>e </a:t>
            </a:r>
            <a:r>
              <a:rPr lang="en-US" sz="2000" spc="25" dirty="0">
                <a:solidFill>
                  <a:srgbClr val="231F20"/>
                </a:solidFill>
                <a:ea typeface="Arial" panose="020B0604020202020204" pitchFamily="34" charset="0"/>
                <a:cs typeface="Times New Roman" panose="02020603050405020304" pitchFamily="18" charset="0"/>
              </a:rPr>
              <a:t>p</a:t>
            </a:r>
            <a:r>
              <a:rPr lang="en-US" sz="2000" spc="20" dirty="0">
                <a:solidFill>
                  <a:srgbClr val="231F20"/>
                </a:solidFill>
                <a:ea typeface="Arial" panose="020B0604020202020204" pitchFamily="34" charset="0"/>
                <a:cs typeface="Times New Roman" panose="02020603050405020304" pitchFamily="18" charset="0"/>
              </a:rPr>
              <a:t>i</a:t>
            </a:r>
            <a:r>
              <a:rPr lang="en-US" sz="2000" spc="35" dirty="0">
                <a:solidFill>
                  <a:srgbClr val="231F20"/>
                </a:solidFill>
                <a:ea typeface="Arial" panose="020B0604020202020204" pitchFamily="34" charset="0"/>
                <a:cs typeface="Times New Roman" panose="02020603050405020304" pitchFamily="18" charset="0"/>
              </a:rPr>
              <a:t>c</a:t>
            </a:r>
            <a:r>
              <a:rPr lang="en-US" sz="2000" dirty="0">
                <a:solidFill>
                  <a:srgbClr val="231F20"/>
                </a:solidFill>
                <a:ea typeface="Arial" panose="020B0604020202020204" pitchFamily="34" charset="0"/>
                <a:cs typeface="Times New Roman" panose="02020603050405020304" pitchFamily="18" charset="0"/>
              </a:rPr>
              <a:t>k </a:t>
            </a:r>
            <a:r>
              <a:rPr lang="en-US" sz="2000" spc="-5" dirty="0">
                <a:solidFill>
                  <a:srgbClr val="231F20"/>
                </a:solidFill>
                <a:ea typeface="Arial" panose="020B0604020202020204" pitchFamily="34" charset="0"/>
                <a:cs typeface="Times New Roman" panose="02020603050405020304" pitchFamily="18" charset="0"/>
              </a:rPr>
              <a:t>u</a:t>
            </a:r>
            <a:r>
              <a:rPr lang="en-US" sz="2000" spc="-25" dirty="0">
                <a:solidFill>
                  <a:srgbClr val="231F20"/>
                </a:solidFill>
                <a:ea typeface="Arial" panose="020B0604020202020204" pitchFamily="34" charset="0"/>
                <a:cs typeface="Times New Roman" panose="02020603050405020304" pitchFamily="18" charset="0"/>
              </a:rPr>
              <a:t>p for Nursery School</a:t>
            </a:r>
            <a:r>
              <a:rPr lang="en-US" sz="2000" dirty="0">
                <a:solidFill>
                  <a:srgbClr val="231F20"/>
                </a:solidFill>
                <a:ea typeface="Arial" panose="020B0604020202020204" pitchFamily="34" charset="0"/>
                <a:cs typeface="Times New Roman" panose="02020603050405020304" pitchFamily="18" charset="0"/>
              </a:rPr>
              <a:t>, </a:t>
            </a:r>
            <a:r>
              <a:rPr lang="en-US" sz="2000" spc="5" dirty="0">
                <a:solidFill>
                  <a:srgbClr val="231F20"/>
                </a:solidFill>
                <a:ea typeface="Arial" panose="020B0604020202020204" pitchFamily="34" charset="0"/>
                <a:cs typeface="Times New Roman" panose="02020603050405020304" pitchFamily="18" charset="0"/>
              </a:rPr>
              <a:t>H</a:t>
            </a:r>
            <a:r>
              <a:rPr lang="en-US" sz="2000" spc="-5"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gh S</a:t>
            </a:r>
            <a:r>
              <a:rPr lang="en-US" sz="2000" spc="5" dirty="0">
                <a:solidFill>
                  <a:srgbClr val="231F20"/>
                </a:solidFill>
                <a:ea typeface="Arial" panose="020B0604020202020204" pitchFamily="34" charset="0"/>
                <a:cs typeface="Times New Roman" panose="02020603050405020304" pitchFamily="18" charset="0"/>
              </a:rPr>
              <a:t>c</a:t>
            </a:r>
            <a:r>
              <a:rPr lang="en-US" sz="2000" spc="-5" dirty="0">
                <a:solidFill>
                  <a:srgbClr val="231F20"/>
                </a:solidFill>
                <a:ea typeface="Arial" panose="020B0604020202020204" pitchFamily="34" charset="0"/>
                <a:cs typeface="Times New Roman" panose="02020603050405020304" pitchFamily="18" charset="0"/>
              </a:rPr>
              <a:t>h</a:t>
            </a:r>
            <a:r>
              <a:rPr lang="en-US" sz="2000" dirty="0">
                <a:solidFill>
                  <a:srgbClr val="231F20"/>
                </a:solidFill>
                <a:ea typeface="Arial" panose="020B0604020202020204" pitchFamily="34" charset="0"/>
                <a:cs typeface="Times New Roman" panose="02020603050405020304" pitchFamily="18" charset="0"/>
              </a:rPr>
              <a:t>oo</a:t>
            </a:r>
            <a:r>
              <a:rPr lang="en-US" sz="2000" spc="-10"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U</a:t>
            </a:r>
            <a:r>
              <a:rPr lang="en-US" sz="2000" spc="-50" dirty="0">
                <a:solidFill>
                  <a:srgbClr val="231F20"/>
                </a:solidFill>
                <a:ea typeface="Arial" panose="020B0604020202020204" pitchFamily="34" charset="0"/>
                <a:cs typeface="Times New Roman" panose="02020603050405020304" pitchFamily="18" charset="0"/>
              </a:rPr>
              <a:t>S</a:t>
            </a:r>
            <a:r>
              <a:rPr lang="en-US" sz="2000" spc="-95" dirty="0">
                <a:solidFill>
                  <a:srgbClr val="231F20"/>
                </a:solidFill>
                <a:ea typeface="Arial" panose="020B0604020202020204" pitchFamily="34" charset="0"/>
                <a:cs typeface="Times New Roman" panose="02020603050405020304" pitchFamily="18" charset="0"/>
              </a:rPr>
              <a:t>Y</a:t>
            </a:r>
            <a:r>
              <a:rPr lang="en-US" sz="200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Ad</a:t>
            </a:r>
            <a:r>
              <a:rPr lang="en-US" sz="2000" dirty="0">
                <a:solidFill>
                  <a:srgbClr val="231F20"/>
                </a:solidFill>
                <a:ea typeface="Arial" panose="020B0604020202020204" pitchFamily="34" charset="0"/>
                <a:cs typeface="Times New Roman" panose="02020603050405020304" pitchFamily="18" charset="0"/>
              </a:rPr>
              <a:t>ult </a:t>
            </a:r>
            <a:r>
              <a:rPr lang="en-US" sz="2000" spc="-15" dirty="0">
                <a:solidFill>
                  <a:srgbClr val="231F20"/>
                </a:solidFill>
                <a:ea typeface="Arial" panose="020B0604020202020204" pitchFamily="34" charset="0"/>
                <a:cs typeface="Times New Roman" panose="02020603050405020304" pitchFamily="18" charset="0"/>
              </a:rPr>
              <a:t>P</a:t>
            </a:r>
            <a:r>
              <a:rPr lang="en-US" sz="2000" spc="5"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ogr</a:t>
            </a:r>
            <a:r>
              <a:rPr lang="en-US" sz="2000" spc="-10"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mmi</a:t>
            </a:r>
            <a:r>
              <a:rPr lang="en-US" sz="2000" spc="-10"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g</a:t>
            </a:r>
            <a:r>
              <a:rPr lang="en-US" sz="2000" dirty="0">
                <a:solidFill>
                  <a:srgbClr val="231F20"/>
                </a:solidFill>
                <a:ea typeface="Arial" panose="020B0604020202020204" pitchFamily="34" charset="0"/>
                <a:cs typeface="Times New Roman" panose="02020603050405020304" pitchFamily="18" charset="0"/>
              </a:rPr>
              <a:t>, </a:t>
            </a:r>
            <a:r>
              <a:rPr lang="en-US" sz="2000" spc="20" dirty="0">
                <a:solidFill>
                  <a:srgbClr val="231F20"/>
                </a:solidFill>
                <a:ea typeface="Arial" panose="020B0604020202020204" pitchFamily="34" charset="0"/>
                <a:cs typeface="Times New Roman" panose="02020603050405020304" pitchFamily="18" charset="0"/>
              </a:rPr>
              <a:t>F</a:t>
            </a:r>
            <a:r>
              <a:rPr lang="en-US" sz="2000" spc="30" dirty="0">
                <a:solidFill>
                  <a:srgbClr val="231F20"/>
                </a:solidFill>
                <a:ea typeface="Arial" panose="020B0604020202020204" pitchFamily="34" charset="0"/>
                <a:cs typeface="Times New Roman" panose="02020603050405020304" pitchFamily="18" charset="0"/>
              </a:rPr>
              <a:t>am</a:t>
            </a:r>
            <a:r>
              <a:rPr lang="en-US" sz="2000" spc="40" dirty="0">
                <a:solidFill>
                  <a:srgbClr val="231F20"/>
                </a:solidFill>
                <a:ea typeface="Arial" panose="020B0604020202020204" pitchFamily="34" charset="0"/>
                <a:cs typeface="Times New Roman" panose="02020603050405020304" pitchFamily="18" charset="0"/>
              </a:rPr>
              <a:t>i</a:t>
            </a:r>
            <a:r>
              <a:rPr lang="en-US" sz="2000" spc="20"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y </a:t>
            </a:r>
            <a:r>
              <a:rPr lang="en-US" sz="2000" spc="40" dirty="0">
                <a:solidFill>
                  <a:srgbClr val="231F20"/>
                </a:solidFill>
                <a:ea typeface="Arial" panose="020B0604020202020204" pitchFamily="34" charset="0"/>
                <a:cs typeface="Times New Roman" panose="02020603050405020304" pitchFamily="18" charset="0"/>
              </a:rPr>
              <a:t>S</a:t>
            </a:r>
            <a:r>
              <a:rPr lang="en-US" sz="2000" spc="25" dirty="0">
                <a:solidFill>
                  <a:srgbClr val="231F20"/>
                </a:solidFill>
                <a:ea typeface="Arial" panose="020B0604020202020204" pitchFamily="34" charset="0"/>
                <a:cs typeface="Times New Roman" panose="02020603050405020304" pitchFamily="18" charset="0"/>
              </a:rPr>
              <a:t>e</a:t>
            </a:r>
            <a:r>
              <a:rPr lang="en-US" sz="2000" spc="80" dirty="0">
                <a:solidFill>
                  <a:srgbClr val="231F20"/>
                </a:solidFill>
                <a:ea typeface="Arial" panose="020B0604020202020204" pitchFamily="34" charset="0"/>
                <a:cs typeface="Times New Roman" panose="02020603050405020304" pitchFamily="18" charset="0"/>
              </a:rPr>
              <a:t>r</a:t>
            </a:r>
            <a:r>
              <a:rPr lang="en-US" sz="2000" spc="30" dirty="0">
                <a:solidFill>
                  <a:srgbClr val="231F20"/>
                </a:solidFill>
                <a:ea typeface="Arial" panose="020B0604020202020204" pitchFamily="34" charset="0"/>
                <a:cs typeface="Times New Roman" panose="02020603050405020304" pitchFamily="18" charset="0"/>
              </a:rPr>
              <a:t>vi</a:t>
            </a:r>
            <a:r>
              <a:rPr lang="en-US" sz="2000" spc="40" dirty="0">
                <a:solidFill>
                  <a:srgbClr val="231F20"/>
                </a:solidFill>
                <a:ea typeface="Arial" panose="020B0604020202020204" pitchFamily="34" charset="0"/>
                <a:cs typeface="Times New Roman" panose="02020603050405020304" pitchFamily="18" charset="0"/>
              </a:rPr>
              <a:t>c</a:t>
            </a:r>
            <a:r>
              <a:rPr lang="en-US" sz="2000" spc="15" dirty="0">
                <a:solidFill>
                  <a:srgbClr val="231F20"/>
                </a:solidFill>
                <a:ea typeface="Arial" panose="020B0604020202020204" pitchFamily="34" charset="0"/>
                <a:cs typeface="Times New Roman" panose="02020603050405020304" pitchFamily="18" charset="0"/>
              </a:rPr>
              <a:t>e</a:t>
            </a:r>
            <a:r>
              <a:rPr lang="en-US" sz="2000" spc="45"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 </a:t>
            </a:r>
            <a:r>
              <a:rPr lang="en-US" sz="2000" spc="40" dirty="0">
                <a:solidFill>
                  <a:srgbClr val="231F20"/>
                </a:solidFill>
                <a:ea typeface="Arial" panose="020B0604020202020204" pitchFamily="34" charset="0"/>
                <a:cs typeface="Times New Roman" panose="02020603050405020304" pitchFamily="18" charset="0"/>
              </a:rPr>
              <a:t>S</a:t>
            </a:r>
            <a:r>
              <a:rPr lang="en-US" sz="2000" spc="35" dirty="0">
                <a:solidFill>
                  <a:srgbClr val="231F20"/>
                </a:solidFill>
                <a:ea typeface="Arial" panose="020B0604020202020204" pitchFamily="34" charset="0"/>
                <a:cs typeface="Times New Roman" panose="02020603050405020304" pitchFamily="18" charset="0"/>
              </a:rPr>
              <a:t>o</a:t>
            </a:r>
            <a:r>
              <a:rPr lang="en-US" sz="2000" spc="45" dirty="0">
                <a:solidFill>
                  <a:srgbClr val="231F20"/>
                </a:solidFill>
                <a:ea typeface="Arial" panose="020B0604020202020204" pitchFamily="34" charset="0"/>
                <a:cs typeface="Times New Roman" panose="02020603050405020304" pitchFamily="18" charset="0"/>
              </a:rPr>
              <a:t>c</a:t>
            </a:r>
            <a:r>
              <a:rPr lang="en-US" sz="2000" spc="30" dirty="0">
                <a:solidFill>
                  <a:srgbClr val="231F20"/>
                </a:solidFill>
                <a:ea typeface="Arial" panose="020B0604020202020204" pitchFamily="34" charset="0"/>
                <a:cs typeface="Times New Roman" panose="02020603050405020304" pitchFamily="18" charset="0"/>
              </a:rPr>
              <a:t>i</a:t>
            </a:r>
            <a:r>
              <a:rPr lang="en-US" sz="2000" spc="35" dirty="0">
                <a:solidFill>
                  <a:srgbClr val="231F20"/>
                </a:solidFill>
                <a:ea typeface="Arial" panose="020B0604020202020204" pitchFamily="34" charset="0"/>
                <a:cs typeface="Times New Roman" panose="02020603050405020304" pitchFamily="18" charset="0"/>
              </a:rPr>
              <a:t>a</a:t>
            </a:r>
            <a:r>
              <a:rPr lang="en-US" sz="2000" dirty="0">
                <a:solidFill>
                  <a:srgbClr val="231F20"/>
                </a:solidFill>
                <a:ea typeface="Arial" panose="020B0604020202020204" pitchFamily="34" charset="0"/>
                <a:cs typeface="Times New Roman" panose="02020603050405020304" pitchFamily="18" charset="0"/>
              </a:rPr>
              <a:t>l </a:t>
            </a:r>
            <a:r>
              <a:rPr lang="en-US" sz="2000" spc="25" dirty="0">
                <a:solidFill>
                  <a:srgbClr val="231F20"/>
                </a:solidFill>
                <a:ea typeface="Arial" panose="020B0604020202020204" pitchFamily="34" charset="0"/>
                <a:cs typeface="Times New Roman" panose="02020603050405020304" pitchFamily="18" charset="0"/>
              </a:rPr>
              <a:t>A</a:t>
            </a:r>
            <a:r>
              <a:rPr lang="en-US" sz="2000" spc="40" dirty="0">
                <a:solidFill>
                  <a:srgbClr val="231F20"/>
                </a:solidFill>
                <a:ea typeface="Arial" panose="020B0604020202020204" pitchFamily="34" charset="0"/>
                <a:cs typeface="Times New Roman" panose="02020603050405020304" pitchFamily="18" charset="0"/>
              </a:rPr>
              <a:t>c</a:t>
            </a:r>
            <a:r>
              <a:rPr lang="en-US" sz="2000" spc="30" dirty="0">
                <a:solidFill>
                  <a:srgbClr val="231F20"/>
                </a:solidFill>
                <a:ea typeface="Arial" panose="020B0604020202020204" pitchFamily="34" charset="0"/>
                <a:cs typeface="Times New Roman" panose="02020603050405020304" pitchFamily="18" charset="0"/>
              </a:rPr>
              <a:t>t</a:t>
            </a:r>
            <a:r>
              <a:rPr lang="en-US" sz="2000" spc="35" dirty="0">
                <a:solidFill>
                  <a:srgbClr val="231F20"/>
                </a:solidFill>
                <a:ea typeface="Arial" panose="020B0604020202020204" pitchFamily="34" charset="0"/>
                <a:cs typeface="Times New Roman" panose="02020603050405020304" pitchFamily="18" charset="0"/>
              </a:rPr>
              <a:t>io</a:t>
            </a:r>
            <a:r>
              <a:rPr lang="en-US" sz="2000" spc="25"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 </a:t>
            </a:r>
            <a:r>
              <a:rPr lang="en-US" sz="2000" spc="25" dirty="0">
                <a:solidFill>
                  <a:srgbClr val="231F20"/>
                </a:solidFill>
                <a:ea typeface="Arial" panose="020B0604020202020204" pitchFamily="34" charset="0"/>
                <a:cs typeface="Times New Roman" panose="02020603050405020304" pitchFamily="18" charset="0"/>
              </a:rPr>
              <a:t>L</a:t>
            </a:r>
            <a:r>
              <a:rPr lang="en-US" sz="2000" spc="20" dirty="0">
                <a:solidFill>
                  <a:srgbClr val="231F20"/>
                </a:solidFill>
                <a:ea typeface="Arial" panose="020B0604020202020204" pitchFamily="34" charset="0"/>
                <a:cs typeface="Times New Roman" panose="02020603050405020304" pitchFamily="18" charset="0"/>
              </a:rPr>
              <a:t>e</a:t>
            </a:r>
            <a:r>
              <a:rPr lang="en-US" sz="2000" spc="30" dirty="0">
                <a:solidFill>
                  <a:srgbClr val="231F20"/>
                </a:solidFill>
                <a:ea typeface="Arial" panose="020B0604020202020204" pitchFamily="34" charset="0"/>
                <a:cs typeface="Times New Roman" panose="02020603050405020304" pitchFamily="18" charset="0"/>
              </a:rPr>
              <a:t>a</a:t>
            </a:r>
            <a:r>
              <a:rPr lang="en-US" sz="2000" spc="45" dirty="0">
                <a:solidFill>
                  <a:srgbClr val="231F20"/>
                </a:solidFill>
                <a:ea typeface="Arial" panose="020B0604020202020204" pitchFamily="34" charset="0"/>
                <a:cs typeface="Times New Roman" panose="02020603050405020304" pitchFamily="18" charset="0"/>
              </a:rPr>
              <a:t>r</a:t>
            </a:r>
            <a:r>
              <a:rPr lang="en-US" sz="2000" spc="30" dirty="0">
                <a:solidFill>
                  <a:srgbClr val="231F20"/>
                </a:solidFill>
                <a:ea typeface="Arial" panose="020B0604020202020204" pitchFamily="34" charset="0"/>
                <a:cs typeface="Times New Roman" panose="02020603050405020304" pitchFamily="18" charset="0"/>
              </a:rPr>
              <a:t>n</a:t>
            </a:r>
            <a:r>
              <a:rPr lang="en-US" sz="2000" spc="35" dirty="0">
                <a:solidFill>
                  <a:srgbClr val="231F20"/>
                </a:solidFill>
                <a:ea typeface="Arial" panose="020B0604020202020204" pitchFamily="34" charset="0"/>
                <a:cs typeface="Times New Roman" panose="02020603050405020304" pitchFamily="18" charset="0"/>
              </a:rPr>
              <a:t>i</a:t>
            </a:r>
            <a:r>
              <a:rPr lang="en-US" sz="2000" spc="25"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g </a:t>
            </a:r>
            <a:r>
              <a:rPr lang="en-US" sz="2000" spc="5" dirty="0">
                <a:solidFill>
                  <a:srgbClr val="231F20"/>
                </a:solidFill>
                <a:ea typeface="Arial" panose="020B0604020202020204" pitchFamily="34" charset="0"/>
                <a:cs typeface="Times New Roman" panose="02020603050405020304" pitchFamily="18" charset="0"/>
              </a:rPr>
              <a:t>S</a:t>
            </a:r>
            <a:r>
              <a:rPr lang="en-US" sz="2000" spc="-15" dirty="0">
                <a:solidFill>
                  <a:srgbClr val="231F20"/>
                </a:solidFill>
                <a:ea typeface="Arial" panose="020B0604020202020204" pitchFamily="34" charset="0"/>
                <a:cs typeface="Times New Roman" panose="02020603050405020304" pitchFamily="18" charset="0"/>
              </a:rPr>
              <a:t>e</a:t>
            </a:r>
            <a:r>
              <a:rPr lang="en-US" sz="2000" spc="45" dirty="0">
                <a:solidFill>
                  <a:srgbClr val="231F20"/>
                </a:solidFill>
                <a:ea typeface="Arial" panose="020B0604020202020204" pitchFamily="34" charset="0"/>
                <a:cs typeface="Times New Roman" panose="02020603050405020304" pitchFamily="18" charset="0"/>
              </a:rPr>
              <a:t>r</a:t>
            </a:r>
            <a:r>
              <a:rPr lang="en-US" sz="2000" spc="-5" dirty="0">
                <a:solidFill>
                  <a:srgbClr val="231F20"/>
                </a:solidFill>
                <a:ea typeface="Arial" panose="020B0604020202020204" pitchFamily="34" charset="0"/>
                <a:cs typeface="Times New Roman" panose="02020603050405020304" pitchFamily="18" charset="0"/>
              </a:rPr>
              <a:t>v</a:t>
            </a:r>
            <a:r>
              <a:rPr lang="en-US" sz="2000" spc="-10" dirty="0">
                <a:solidFill>
                  <a:srgbClr val="231F20"/>
                </a:solidFill>
                <a:ea typeface="Arial" panose="020B0604020202020204" pitchFamily="34" charset="0"/>
                <a:cs typeface="Times New Roman" panose="02020603050405020304" pitchFamily="18" charset="0"/>
              </a:rPr>
              <a:t>i</a:t>
            </a:r>
            <a:r>
              <a:rPr lang="en-US" sz="2000" spc="5" dirty="0">
                <a:solidFill>
                  <a:srgbClr val="231F20"/>
                </a:solidFill>
                <a:ea typeface="Arial" panose="020B0604020202020204" pitchFamily="34" charset="0"/>
                <a:cs typeface="Times New Roman" panose="02020603050405020304" pitchFamily="18" charset="0"/>
              </a:rPr>
              <a:t>c</a:t>
            </a:r>
            <a:r>
              <a:rPr lang="en-US" sz="2000" spc="-20"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a:t>
            </a:r>
            <a:r>
              <a:rPr lang="en-US" sz="2000" spc="-50" dirty="0">
                <a:solidFill>
                  <a:srgbClr val="231F20"/>
                </a:solidFill>
                <a:ea typeface="Arial" panose="020B0604020202020204" pitchFamily="34" charset="0"/>
                <a:cs typeface="Times New Roman" panose="02020603050405020304" pitchFamily="18" charset="0"/>
              </a:rPr>
              <a:t> monthly </a:t>
            </a:r>
            <a:r>
              <a:rPr lang="en-US" sz="2000" dirty="0" smtClean="0">
                <a:solidFill>
                  <a:srgbClr val="231F20"/>
                </a:solidFill>
                <a:ea typeface="Arial" panose="020B0604020202020204" pitchFamily="34" charset="0"/>
                <a:cs typeface="Times New Roman" panose="02020603050405020304" pitchFamily="18" charset="0"/>
              </a:rPr>
              <a:t>H</a:t>
            </a:r>
            <a:r>
              <a:rPr lang="en-US" sz="2000" spc="15" dirty="0" smtClean="0">
                <a:solidFill>
                  <a:srgbClr val="231F20"/>
                </a:solidFill>
                <a:ea typeface="Arial" panose="020B0604020202020204" pitchFamily="34" charset="0"/>
                <a:cs typeface="Times New Roman" panose="02020603050405020304" pitchFamily="18" charset="0"/>
              </a:rPr>
              <a:t>a</a:t>
            </a:r>
            <a:r>
              <a:rPr lang="en-US" sz="2000" spc="45" dirty="0" smtClean="0">
                <a:solidFill>
                  <a:srgbClr val="231F20"/>
                </a:solidFill>
                <a:ea typeface="Arial" panose="020B0604020202020204" pitchFamily="34" charset="0"/>
                <a:cs typeface="Times New Roman" panose="02020603050405020304" pitchFamily="18" charset="0"/>
              </a:rPr>
              <a:t>-</a:t>
            </a:r>
            <a:r>
              <a:rPr lang="en-US" sz="2000" spc="10" dirty="0" smtClean="0">
                <a:solidFill>
                  <a:srgbClr val="231F20"/>
                </a:solidFill>
                <a:ea typeface="Arial" panose="020B0604020202020204" pitchFamily="34" charset="0"/>
                <a:cs typeface="Times New Roman" panose="02020603050405020304" pitchFamily="18" charset="0"/>
              </a:rPr>
              <a:t>M</a:t>
            </a:r>
            <a:r>
              <a:rPr lang="en-US" sz="2000" spc="-10" dirty="0" smtClean="0">
                <a:solidFill>
                  <a:srgbClr val="231F20"/>
                </a:solidFill>
                <a:ea typeface="Arial" panose="020B0604020202020204" pitchFamily="34" charset="0"/>
                <a:cs typeface="Times New Roman" panose="02020603050405020304" pitchFamily="18" charset="0"/>
              </a:rPr>
              <a:t>i</a:t>
            </a:r>
            <a:r>
              <a:rPr lang="en-US" sz="2000" dirty="0" smtClean="0">
                <a:solidFill>
                  <a:srgbClr val="231F20"/>
                </a:solidFill>
                <a:ea typeface="Arial" panose="020B0604020202020204" pitchFamily="34" charset="0"/>
                <a:cs typeface="Times New Roman" panose="02020603050405020304" pitchFamily="18" charset="0"/>
              </a:rPr>
              <a:t>s</a:t>
            </a:r>
            <a:r>
              <a:rPr lang="en-US" sz="2000" spc="5" dirty="0" smtClean="0">
                <a:solidFill>
                  <a:srgbClr val="231F20"/>
                </a:solidFill>
                <a:ea typeface="Arial" panose="020B0604020202020204" pitchFamily="34" charset="0"/>
                <a:cs typeface="Times New Roman" panose="02020603050405020304" pitchFamily="18" charset="0"/>
              </a:rPr>
              <a:t>c</a:t>
            </a:r>
            <a:r>
              <a:rPr lang="en-US" sz="2000" spc="-10" dirty="0" smtClean="0">
                <a:solidFill>
                  <a:srgbClr val="231F20"/>
                </a:solidFill>
                <a:ea typeface="Arial" panose="020B0604020202020204" pitchFamily="34" charset="0"/>
                <a:cs typeface="Times New Roman" panose="02020603050405020304" pitchFamily="18" charset="0"/>
              </a:rPr>
              <a:t>hpa</a:t>
            </a:r>
            <a:r>
              <a:rPr lang="en-US" sz="2000" spc="5" dirty="0" smtClean="0">
                <a:solidFill>
                  <a:srgbClr val="231F20"/>
                </a:solidFill>
                <a:ea typeface="Arial" panose="020B0604020202020204" pitchFamily="34" charset="0"/>
                <a:cs typeface="Times New Roman" panose="02020603050405020304" pitchFamily="18" charset="0"/>
              </a:rPr>
              <a:t>c</a:t>
            </a:r>
            <a:r>
              <a:rPr lang="en-US" sz="2000" spc="-15" dirty="0" smtClean="0">
                <a:solidFill>
                  <a:srgbClr val="231F20"/>
                </a:solidFill>
                <a:ea typeface="Arial" panose="020B0604020202020204" pitchFamily="34" charset="0"/>
                <a:cs typeface="Times New Roman" panose="02020603050405020304" pitchFamily="18" charset="0"/>
              </a:rPr>
              <a:t>h</a:t>
            </a:r>
            <a:r>
              <a:rPr lang="en-US" sz="2000" dirty="0" smtClean="0">
                <a:solidFill>
                  <a:srgbClr val="231F20"/>
                </a:solidFill>
                <a:ea typeface="Arial" panose="020B0604020202020204" pitchFamily="34" charset="0"/>
                <a:cs typeface="Times New Roman" panose="02020603050405020304" pitchFamily="18" charset="0"/>
              </a:rPr>
              <a:t>a</a:t>
            </a:r>
            <a:r>
              <a:rPr lang="en-US" sz="2000" spc="-50" dirty="0" smtClean="0">
                <a:solidFill>
                  <a:srgbClr val="231F20"/>
                </a:solidFill>
                <a:ea typeface="Arial" panose="020B0604020202020204" pitchFamily="34" charset="0"/>
                <a:cs typeface="Times New Roman" panose="02020603050405020304" pitchFamily="18" charset="0"/>
              </a:rPr>
              <a:t> </a:t>
            </a:r>
            <a:r>
              <a:rPr lang="en-US" sz="2000" spc="5" dirty="0">
                <a:solidFill>
                  <a:srgbClr val="231F20"/>
                </a:solidFill>
                <a:ea typeface="Arial" panose="020B0604020202020204" pitchFamily="34" charset="0"/>
                <a:cs typeface="Times New Roman" panose="02020603050405020304" pitchFamily="18" charset="0"/>
              </a:rPr>
              <a:t>S</a:t>
            </a:r>
            <a:r>
              <a:rPr lang="en-US" sz="2000" spc="-15"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nio</a:t>
            </a:r>
            <a:r>
              <a:rPr lang="en-US" sz="2000" dirty="0">
                <a:solidFill>
                  <a:srgbClr val="231F20"/>
                </a:solidFill>
                <a:ea typeface="Arial" panose="020B0604020202020204" pitchFamily="34" charset="0"/>
                <a:cs typeface="Times New Roman" panose="02020603050405020304" pitchFamily="18" charset="0"/>
              </a:rPr>
              <a:t>r</a:t>
            </a:r>
            <a:r>
              <a:rPr lang="en-US" sz="2000" spc="-5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L</a:t>
            </a:r>
            <a:r>
              <a:rPr lang="en-US" sz="2000" spc="-5" dirty="0">
                <a:solidFill>
                  <a:srgbClr val="231F20"/>
                </a:solidFill>
                <a:ea typeface="Arial" panose="020B0604020202020204" pitchFamily="34" charset="0"/>
                <a:cs typeface="Times New Roman" panose="02020603050405020304" pitchFamily="18" charset="0"/>
              </a:rPr>
              <a:t>u</a:t>
            </a:r>
            <a:r>
              <a:rPr lang="en-US" sz="2000" spc="-10"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c</a:t>
            </a:r>
            <a:r>
              <a:rPr lang="en-US" sz="2000" spc="-10" dirty="0">
                <a:solidFill>
                  <a:srgbClr val="231F20"/>
                </a:solidFill>
                <a:ea typeface="Arial" panose="020B0604020202020204" pitchFamily="34" charset="0"/>
                <a:cs typeface="Times New Roman" panose="02020603050405020304" pitchFamily="18" charset="0"/>
              </a:rPr>
              <a:t>h</a:t>
            </a:r>
            <a:r>
              <a:rPr lang="en-US" sz="2000" spc="-5" dirty="0">
                <a:solidFill>
                  <a:srgbClr val="231F20"/>
                </a:solidFill>
                <a:ea typeface="Arial" panose="020B0604020202020204" pitchFamily="34" charset="0"/>
                <a:cs typeface="Times New Roman" panose="02020603050405020304" pitchFamily="18" charset="0"/>
              </a:rPr>
              <a:t>eo</a:t>
            </a:r>
            <a:r>
              <a:rPr lang="en-US" sz="2000" spc="-20"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s for those 65+, twice monthly senior discussion groups </a:t>
            </a:r>
            <a:r>
              <a:rPr lang="en-US" sz="2000" spc="-10" dirty="0">
                <a:solidFill>
                  <a:srgbClr val="231F20"/>
                </a:solidFill>
                <a:ea typeface="Arial" panose="020B0604020202020204" pitchFamily="34" charset="0"/>
                <a:cs typeface="Times New Roman" panose="02020603050405020304" pitchFamily="18" charset="0"/>
              </a:rPr>
              <a:t>an</a:t>
            </a:r>
            <a:r>
              <a:rPr lang="en-US" sz="2000" dirty="0">
                <a:solidFill>
                  <a:srgbClr val="231F20"/>
                </a:solidFill>
                <a:ea typeface="Arial" panose="020B0604020202020204" pitchFamily="34" charset="0"/>
                <a:cs typeface="Times New Roman" panose="02020603050405020304" pitchFamily="18" charset="0"/>
              </a:rPr>
              <a:t>d </a:t>
            </a:r>
            <a:r>
              <a:rPr lang="en-US" sz="2000" spc="-10" dirty="0">
                <a:solidFill>
                  <a:srgbClr val="231F20"/>
                </a:solidFill>
                <a:ea typeface="Arial" panose="020B0604020202020204" pitchFamily="34" charset="0"/>
                <a:cs typeface="Times New Roman" panose="02020603050405020304" pitchFamily="18" charset="0"/>
              </a:rPr>
              <a:t>mu</a:t>
            </a:r>
            <a:r>
              <a:rPr lang="en-US" sz="2000" spc="5" dirty="0">
                <a:solidFill>
                  <a:srgbClr val="231F20"/>
                </a:solidFill>
                <a:ea typeface="Arial" panose="020B0604020202020204" pitchFamily="34" charset="0"/>
                <a:cs typeface="Times New Roman" panose="02020603050405020304" pitchFamily="18" charset="0"/>
              </a:rPr>
              <a:t>c</a:t>
            </a:r>
            <a:r>
              <a:rPr lang="en-US" sz="2000" dirty="0">
                <a:solidFill>
                  <a:srgbClr val="231F20"/>
                </a:solidFill>
                <a:ea typeface="Arial" panose="020B0604020202020204" pitchFamily="34" charset="0"/>
                <a:cs typeface="Times New Roman" panose="02020603050405020304" pitchFamily="18" charset="0"/>
              </a:rPr>
              <a:t>h </a:t>
            </a:r>
            <a:r>
              <a:rPr lang="en-US" sz="2000" spc="-5" dirty="0">
                <a:solidFill>
                  <a:srgbClr val="231F20"/>
                </a:solidFill>
                <a:ea typeface="Arial" panose="020B0604020202020204" pitchFamily="34" charset="0"/>
                <a:cs typeface="Times New Roman" panose="02020603050405020304" pitchFamily="18" charset="0"/>
              </a:rPr>
              <a:t>mo</a:t>
            </a:r>
            <a:r>
              <a:rPr lang="en-US" sz="2000" dirty="0">
                <a:solidFill>
                  <a:srgbClr val="231F20"/>
                </a:solidFill>
                <a:ea typeface="Arial" panose="020B0604020202020204" pitchFamily="34" charset="0"/>
                <a:cs typeface="Times New Roman" panose="02020603050405020304" pitchFamily="18" charset="0"/>
              </a:rPr>
              <a:t>re </a:t>
            </a:r>
            <a:r>
              <a:rPr lang="en-US" sz="2000" spc="-10" dirty="0">
                <a:solidFill>
                  <a:srgbClr val="231F20"/>
                </a:solidFill>
                <a:ea typeface="Arial" panose="020B0604020202020204" pitchFamily="34" charset="0"/>
                <a:cs typeface="Times New Roman" panose="02020603050405020304" pitchFamily="18" charset="0"/>
              </a:rPr>
              <a:t>f</a:t>
            </a:r>
            <a:r>
              <a:rPr lang="en-US" sz="2000" spc="-5"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r </a:t>
            </a:r>
            <a:r>
              <a:rPr lang="en-US" sz="2000" spc="-5" dirty="0">
                <a:solidFill>
                  <a:srgbClr val="231F20"/>
                </a:solidFill>
                <a:ea typeface="Arial" panose="020B0604020202020204" pitchFamily="34" charset="0"/>
                <a:cs typeface="Times New Roman" panose="02020603050405020304" pitchFamily="18" charset="0"/>
              </a:rPr>
              <a:t>a</a:t>
            </a:r>
            <a:r>
              <a:rPr lang="en-US" sz="2000" dirty="0">
                <a:solidFill>
                  <a:srgbClr val="231F20"/>
                </a:solidFill>
                <a:ea typeface="Arial" panose="020B0604020202020204" pitchFamily="34" charset="0"/>
                <a:cs typeface="Times New Roman" panose="02020603050405020304" pitchFamily="18" charset="0"/>
              </a:rPr>
              <a:t>ll </a:t>
            </a:r>
            <a:r>
              <a:rPr lang="en-US" sz="2000" spc="-10"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g</a:t>
            </a:r>
            <a:r>
              <a:rPr lang="en-US" sz="2000" spc="-20"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 I</a:t>
            </a:r>
            <a:r>
              <a:rPr lang="en-US" sz="2000" spc="-10" dirty="0">
                <a:solidFill>
                  <a:srgbClr val="231F20"/>
                </a:solidFill>
                <a:ea typeface="Arial" panose="020B0604020202020204" pitchFamily="34" charset="0"/>
                <a:cs typeface="Times New Roman" panose="02020603050405020304" pitchFamily="18" charset="0"/>
              </a:rPr>
              <a:t>n</a:t>
            </a:r>
            <a:r>
              <a:rPr lang="en-US" sz="2000" spc="-15" dirty="0">
                <a:solidFill>
                  <a:srgbClr val="231F20"/>
                </a:solidFill>
                <a:ea typeface="Arial" panose="020B0604020202020204" pitchFamily="34" charset="0"/>
                <a:cs typeface="Times New Roman" panose="02020603050405020304" pitchFamily="18" charset="0"/>
              </a:rPr>
              <a:t>te</a:t>
            </a:r>
            <a:r>
              <a:rPr lang="en-US" sz="2000" spc="-45" dirty="0">
                <a:solidFill>
                  <a:srgbClr val="231F20"/>
                </a:solidFill>
                <a:ea typeface="Arial" panose="020B0604020202020204" pitchFamily="34" charset="0"/>
                <a:cs typeface="Times New Roman" panose="02020603050405020304" pitchFamily="18" charset="0"/>
              </a:rPr>
              <a:t>r</a:t>
            </a:r>
            <a:r>
              <a:rPr lang="en-US" sz="2000" spc="25" dirty="0">
                <a:solidFill>
                  <a:srgbClr val="231F20"/>
                </a:solidFill>
                <a:ea typeface="Arial" panose="020B0604020202020204" pitchFamily="34" charset="0"/>
                <a:cs typeface="Times New Roman" panose="02020603050405020304" pitchFamily="18" charset="0"/>
              </a:rPr>
              <a:t>-</a:t>
            </a:r>
            <a:r>
              <a:rPr lang="en-US" sz="2000" spc="-10" dirty="0">
                <a:solidFill>
                  <a:srgbClr val="231F20"/>
                </a:solidFill>
                <a:ea typeface="Arial" panose="020B0604020202020204" pitchFamily="34" charset="0"/>
                <a:cs typeface="Times New Roman" panose="02020603050405020304" pitchFamily="18" charset="0"/>
              </a:rPr>
              <a:t>ma</a:t>
            </a:r>
            <a:r>
              <a:rPr lang="en-US" sz="2000" spc="10" dirty="0">
                <a:solidFill>
                  <a:srgbClr val="231F20"/>
                </a:solidFill>
                <a:ea typeface="Arial" panose="020B0604020202020204" pitchFamily="34" charset="0"/>
                <a:cs typeface="Times New Roman" panose="02020603050405020304" pitchFamily="18" charset="0"/>
              </a:rPr>
              <a:t>rr</a:t>
            </a:r>
            <a:r>
              <a:rPr lang="en-US" sz="2000" spc="-5" dirty="0">
                <a:solidFill>
                  <a:srgbClr val="231F20"/>
                </a:solidFill>
                <a:ea typeface="Arial" panose="020B0604020202020204" pitchFamily="34" charset="0"/>
                <a:cs typeface="Times New Roman" panose="02020603050405020304" pitchFamily="18" charset="0"/>
              </a:rPr>
              <a:t>i</a:t>
            </a:r>
            <a:r>
              <a:rPr lang="en-US" sz="2000" spc="-10" dirty="0">
                <a:solidFill>
                  <a:srgbClr val="231F20"/>
                </a:solidFill>
                <a:ea typeface="Arial" panose="020B0604020202020204" pitchFamily="34" charset="0"/>
                <a:cs typeface="Times New Roman" panose="02020603050405020304" pitchFamily="18" charset="0"/>
              </a:rPr>
              <a:t>e</a:t>
            </a:r>
            <a:r>
              <a:rPr lang="en-US" sz="2000" spc="-15" dirty="0">
                <a:solidFill>
                  <a:srgbClr val="231F20"/>
                </a:solidFill>
                <a:ea typeface="Arial" panose="020B0604020202020204" pitchFamily="34" charset="0"/>
                <a:cs typeface="Times New Roman" panose="02020603050405020304" pitchFamily="18" charset="0"/>
              </a:rPr>
              <a:t>d</a:t>
            </a:r>
            <a:r>
              <a:rPr lang="en-US" sz="2000" dirty="0">
                <a:solidFill>
                  <a:srgbClr val="231F20"/>
                </a:solidFill>
                <a:ea typeface="Arial" panose="020B0604020202020204" pitchFamily="34" charset="0"/>
                <a:cs typeface="Times New Roman" panose="02020603050405020304" pitchFamily="18" charset="0"/>
              </a:rPr>
              <a:t>s </a:t>
            </a:r>
            <a:r>
              <a:rPr lang="en-US" sz="2000" spc="-10" dirty="0">
                <a:solidFill>
                  <a:srgbClr val="231F20"/>
                </a:solidFill>
                <a:ea typeface="Arial" panose="020B0604020202020204" pitchFamily="34" charset="0"/>
                <a:cs typeface="Times New Roman" panose="02020603050405020304" pitchFamily="18" charset="0"/>
              </a:rPr>
              <a:t>a</a:t>
            </a:r>
            <a:r>
              <a:rPr lang="en-US" sz="2000" dirty="0">
                <a:solidFill>
                  <a:srgbClr val="231F20"/>
                </a:solidFill>
                <a:ea typeface="Arial" panose="020B0604020202020204" pitchFamily="34" charset="0"/>
                <a:cs typeface="Times New Roman" panose="02020603050405020304" pitchFamily="18" charset="0"/>
              </a:rPr>
              <a:t>re </a:t>
            </a:r>
            <a:r>
              <a:rPr lang="en-US" sz="2000" spc="-20" dirty="0">
                <a:solidFill>
                  <a:srgbClr val="231F20"/>
                </a:solidFill>
                <a:ea typeface="Arial" panose="020B0604020202020204" pitchFamily="34" charset="0"/>
                <a:cs typeface="Times New Roman" panose="02020603050405020304" pitchFamily="18" charset="0"/>
              </a:rPr>
              <a:t>w</a:t>
            </a:r>
            <a:r>
              <a:rPr lang="en-US" sz="2000" spc="-10" dirty="0">
                <a:solidFill>
                  <a:srgbClr val="231F20"/>
                </a:solidFill>
                <a:ea typeface="Arial" panose="020B0604020202020204" pitchFamily="34" charset="0"/>
                <a:cs typeface="Times New Roman" panose="02020603050405020304" pitchFamily="18" charset="0"/>
              </a:rPr>
              <a:t>el</a:t>
            </a:r>
            <a:r>
              <a:rPr lang="en-US" sz="2000" spc="5" dirty="0">
                <a:solidFill>
                  <a:srgbClr val="231F20"/>
                </a:solidFill>
                <a:ea typeface="Arial" panose="020B0604020202020204" pitchFamily="34" charset="0"/>
                <a:cs typeface="Times New Roman" panose="02020603050405020304" pitchFamily="18" charset="0"/>
              </a:rPr>
              <a:t>c</a:t>
            </a:r>
            <a:r>
              <a:rPr lang="en-US" sz="2000" spc="-5" dirty="0">
                <a:solidFill>
                  <a:srgbClr val="231F20"/>
                </a:solidFill>
                <a:ea typeface="Arial" panose="020B0604020202020204" pitchFamily="34" charset="0"/>
                <a:cs typeface="Times New Roman" panose="02020603050405020304" pitchFamily="18" charset="0"/>
              </a:rPr>
              <a:t>om</a:t>
            </a:r>
            <a:r>
              <a:rPr lang="en-US" sz="2000" dirty="0">
                <a:solidFill>
                  <a:srgbClr val="231F20"/>
                </a:solidFill>
                <a:ea typeface="Arial" panose="020B0604020202020204" pitchFamily="34" charset="0"/>
                <a:cs typeface="Times New Roman" panose="02020603050405020304" pitchFamily="18" charset="0"/>
              </a:rPr>
              <a:t>e </a:t>
            </a:r>
            <a:r>
              <a:rPr lang="en-US" sz="2000" spc="-10" dirty="0">
                <a:solidFill>
                  <a:srgbClr val="231F20"/>
                </a:solidFill>
                <a:ea typeface="Arial" panose="020B0604020202020204" pitchFamily="34" charset="0"/>
                <a:cs typeface="Times New Roman" panose="02020603050405020304" pitchFamily="18" charset="0"/>
              </a:rPr>
              <a:t>and fully integrated into all programs and activities.</a:t>
            </a:r>
            <a:r>
              <a:rPr lang="en-US" sz="2000" spc="5" dirty="0">
                <a:solidFill>
                  <a:srgbClr val="231F20"/>
                </a:solidFill>
                <a:ea typeface="Arial" panose="020B0604020202020204" pitchFamily="34" charset="0"/>
                <a:cs typeface="Times New Roman" panose="02020603050405020304" pitchFamily="18" charset="0"/>
              </a:rPr>
              <a:t> We have an active Pride Committee and seamlessly blend</a:t>
            </a:r>
            <a:r>
              <a:rPr lang="en-US" sz="200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a</a:t>
            </a:r>
            <a:r>
              <a:rPr lang="en-US" sz="2000" spc="-40" dirty="0">
                <a:solidFill>
                  <a:srgbClr val="231F20"/>
                </a:solidFill>
                <a:ea typeface="Arial" panose="020B0604020202020204" pitchFamily="34" charset="0"/>
                <a:cs typeface="Times New Roman" panose="02020603050405020304" pitchFamily="18" charset="0"/>
              </a:rPr>
              <a:t>ll</a:t>
            </a:r>
            <a:r>
              <a:rPr lang="en-US" sz="200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fa</a:t>
            </a:r>
            <a:r>
              <a:rPr lang="en-US" sz="2000" spc="-5" dirty="0">
                <a:solidFill>
                  <a:srgbClr val="231F20"/>
                </a:solidFill>
                <a:ea typeface="Arial" panose="020B0604020202020204" pitchFamily="34" charset="0"/>
                <a:cs typeface="Times New Roman" panose="02020603050405020304" pitchFamily="18" charset="0"/>
              </a:rPr>
              <a:t>m</a:t>
            </a:r>
            <a:r>
              <a:rPr lang="en-US" sz="2000" dirty="0">
                <a:solidFill>
                  <a:srgbClr val="231F20"/>
                </a:solidFill>
                <a:ea typeface="Arial" panose="020B0604020202020204" pitchFamily="34" charset="0"/>
                <a:cs typeface="Times New Roman" panose="02020603050405020304" pitchFamily="18" charset="0"/>
              </a:rPr>
              <a:t>i</a:t>
            </a:r>
            <a:r>
              <a:rPr lang="en-US" sz="2000" spc="-15"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y s</a:t>
            </a:r>
            <a:r>
              <a:rPr lang="en-US" sz="2000" spc="-10"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r</a:t>
            </a:r>
            <a:r>
              <a:rPr lang="en-US" sz="2000" spc="-10" dirty="0">
                <a:solidFill>
                  <a:srgbClr val="231F20"/>
                </a:solidFill>
                <a:ea typeface="Arial" panose="020B0604020202020204" pitchFamily="34" charset="0"/>
                <a:cs typeface="Times New Roman" panose="02020603050405020304" pitchFamily="18" charset="0"/>
              </a:rPr>
              <a:t>u</a:t>
            </a:r>
            <a:r>
              <a:rPr lang="en-US" sz="2000" spc="5" dirty="0">
                <a:solidFill>
                  <a:srgbClr val="231F20"/>
                </a:solidFill>
                <a:ea typeface="Arial" panose="020B0604020202020204" pitchFamily="34" charset="0"/>
                <a:cs typeface="Times New Roman" panose="02020603050405020304" pitchFamily="18" charset="0"/>
              </a:rPr>
              <a:t>c</a:t>
            </a:r>
            <a:r>
              <a:rPr lang="en-US" sz="2000" spc="-20" dirty="0">
                <a:solidFill>
                  <a:srgbClr val="231F20"/>
                </a:solidFill>
                <a:ea typeface="Arial" panose="020B0604020202020204" pitchFamily="34" charset="0"/>
                <a:cs typeface="Times New Roman" panose="02020603050405020304" pitchFamily="18" charset="0"/>
              </a:rPr>
              <a:t>t</a:t>
            </a:r>
            <a:r>
              <a:rPr lang="en-US" sz="2000" spc="-5" dirty="0">
                <a:solidFill>
                  <a:srgbClr val="231F20"/>
                </a:solidFill>
                <a:ea typeface="Arial" panose="020B0604020202020204" pitchFamily="34" charset="0"/>
                <a:cs typeface="Times New Roman" panose="02020603050405020304" pitchFamily="18" charset="0"/>
              </a:rPr>
              <a:t>u</a:t>
            </a:r>
            <a:r>
              <a:rPr lang="en-US" sz="2000" dirty="0">
                <a:solidFill>
                  <a:srgbClr val="231F20"/>
                </a:solidFill>
                <a:ea typeface="Arial" panose="020B0604020202020204" pitchFamily="34" charset="0"/>
                <a:cs typeface="Times New Roman" panose="02020603050405020304" pitchFamily="18" charset="0"/>
              </a:rPr>
              <a:t>r</a:t>
            </a:r>
            <a:r>
              <a:rPr lang="en-US" sz="2000" spc="-15" dirty="0">
                <a:solidFill>
                  <a:srgbClr val="231F20"/>
                </a:solidFill>
                <a:ea typeface="Arial" panose="020B0604020202020204" pitchFamily="34" charset="0"/>
                <a:cs typeface="Times New Roman" panose="02020603050405020304" pitchFamily="18" charset="0"/>
              </a:rPr>
              <a:t>es</a:t>
            </a:r>
            <a:r>
              <a:rPr lang="en-US" sz="2000" spc="5" dirty="0">
                <a:solidFill>
                  <a:srgbClr val="231F20"/>
                </a:solidFill>
                <a:ea typeface="Arial" panose="020B0604020202020204" pitchFamily="34" charset="0"/>
                <a:cs typeface="Times New Roman" panose="02020603050405020304" pitchFamily="18" charset="0"/>
              </a:rPr>
              <a:t> into our community</a:t>
            </a:r>
            <a:r>
              <a:rPr lang="en-US" sz="2000" dirty="0">
                <a:solidFill>
                  <a:srgbClr val="231F20"/>
                </a:solidFill>
                <a:ea typeface="Arial" panose="020B0604020202020204" pitchFamily="34" charset="0"/>
                <a:cs typeface="Times New Roman" panose="02020603050405020304" pitchFamily="18" charset="0"/>
              </a:rPr>
              <a:t>. CSI </a:t>
            </a:r>
            <a:r>
              <a:rPr lang="en-US" sz="2000" spc="-5" dirty="0">
                <a:solidFill>
                  <a:srgbClr val="231F20"/>
                </a:solidFill>
                <a:ea typeface="Arial" panose="020B0604020202020204" pitchFamily="34" charset="0"/>
                <a:cs typeface="Times New Roman" panose="02020603050405020304" pitchFamily="18" charset="0"/>
              </a:rPr>
              <a:t>a</a:t>
            </a:r>
            <a:r>
              <a:rPr lang="en-US" sz="2000" spc="-15"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so </a:t>
            </a:r>
            <a:r>
              <a:rPr lang="en-US" sz="2000" spc="-30" dirty="0">
                <a:solidFill>
                  <a:srgbClr val="231F20"/>
                </a:solidFill>
                <a:ea typeface="Arial" panose="020B0604020202020204" pitchFamily="34" charset="0"/>
                <a:cs typeface="Times New Roman" panose="02020603050405020304" pitchFamily="18" charset="0"/>
              </a:rPr>
              <a:t>ha</a:t>
            </a:r>
            <a:r>
              <a:rPr lang="en-US" sz="2000" dirty="0">
                <a:solidFill>
                  <a:srgbClr val="231F20"/>
                </a:solidFill>
                <a:ea typeface="Arial" panose="020B0604020202020204" pitchFamily="34" charset="0"/>
                <a:cs typeface="Times New Roman" panose="02020603050405020304" pitchFamily="18" charset="0"/>
              </a:rPr>
              <a:t>s</a:t>
            </a:r>
            <a:r>
              <a:rPr lang="en-US" sz="2000" spc="-115"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a</a:t>
            </a:r>
            <a:r>
              <a:rPr lang="en-US" sz="2000" spc="-115" dirty="0">
                <a:solidFill>
                  <a:srgbClr val="231F20"/>
                </a:solidFill>
                <a:ea typeface="Arial" panose="020B0604020202020204" pitchFamily="34" charset="0"/>
                <a:cs typeface="Times New Roman" panose="02020603050405020304" pitchFamily="18" charset="0"/>
              </a:rPr>
              <a:t> </a:t>
            </a:r>
            <a:r>
              <a:rPr lang="en-US" sz="2000" spc="-30" dirty="0">
                <a:solidFill>
                  <a:srgbClr val="231F20"/>
                </a:solidFill>
                <a:ea typeface="Arial" panose="020B0604020202020204" pitchFamily="34" charset="0"/>
                <a:cs typeface="Times New Roman" panose="02020603050405020304" pitchFamily="18" charset="0"/>
              </a:rPr>
              <a:t>h</a:t>
            </a:r>
            <a:r>
              <a:rPr lang="en-US" sz="2000" spc="-20" dirty="0">
                <a:solidFill>
                  <a:srgbClr val="231F20"/>
                </a:solidFill>
                <a:ea typeface="Arial" panose="020B0604020202020204" pitchFamily="34" charset="0"/>
                <a:cs typeface="Times New Roman" panose="02020603050405020304" pitchFamily="18" charset="0"/>
              </a:rPr>
              <a:t>ug</a:t>
            </a:r>
            <a:r>
              <a:rPr lang="en-US" sz="2000" dirty="0">
                <a:solidFill>
                  <a:srgbClr val="231F20"/>
                </a:solidFill>
                <a:ea typeface="Arial" panose="020B0604020202020204" pitchFamily="34" charset="0"/>
                <a:cs typeface="Times New Roman" panose="02020603050405020304" pitchFamily="18" charset="0"/>
              </a:rPr>
              <a:t>e</a:t>
            </a:r>
            <a:r>
              <a:rPr lang="en-US" sz="2000" spc="-115" dirty="0">
                <a:solidFill>
                  <a:srgbClr val="231F20"/>
                </a:solidFill>
                <a:ea typeface="Arial" panose="020B0604020202020204" pitchFamily="34" charset="0"/>
                <a:cs typeface="Times New Roman" panose="02020603050405020304" pitchFamily="18" charset="0"/>
              </a:rPr>
              <a:t> </a:t>
            </a:r>
            <a:r>
              <a:rPr lang="en-US" sz="2000" spc="-5" dirty="0">
                <a:solidFill>
                  <a:srgbClr val="231F20"/>
                </a:solidFill>
                <a:ea typeface="Arial" panose="020B0604020202020204" pitchFamily="34" charset="0"/>
                <a:cs typeface="Times New Roman" panose="02020603050405020304" pitchFamily="18" charset="0"/>
              </a:rPr>
              <a:t>O</a:t>
            </a:r>
            <a:r>
              <a:rPr lang="en-US" sz="2000" spc="-10" dirty="0">
                <a:solidFill>
                  <a:srgbClr val="231F20"/>
                </a:solidFill>
                <a:ea typeface="Arial" panose="020B0604020202020204" pitchFamily="34" charset="0"/>
                <a:cs typeface="Times New Roman" panose="02020603050405020304" pitchFamily="18" charset="0"/>
              </a:rPr>
              <a:t>r</a:t>
            </a:r>
            <a:r>
              <a:rPr lang="en-US" sz="2000" spc="-25" dirty="0">
                <a:solidFill>
                  <a:srgbClr val="231F20"/>
                </a:solidFill>
                <a:ea typeface="Arial" panose="020B0604020202020204" pitchFamily="34" charset="0"/>
                <a:cs typeface="Times New Roman" panose="02020603050405020304" pitchFamily="18" charset="0"/>
              </a:rPr>
              <a:t>ga</a:t>
            </a:r>
            <a:r>
              <a:rPr lang="en-US" sz="2000" spc="-20" dirty="0">
                <a:solidFill>
                  <a:srgbClr val="231F20"/>
                </a:solidFill>
                <a:ea typeface="Arial" panose="020B0604020202020204" pitchFamily="34" charset="0"/>
                <a:cs typeface="Times New Roman" panose="02020603050405020304" pitchFamily="18" charset="0"/>
              </a:rPr>
              <a:t>n</a:t>
            </a:r>
            <a:r>
              <a:rPr lang="en-US" sz="2000" spc="-25"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c</a:t>
            </a:r>
            <a:r>
              <a:rPr lang="en-US" sz="2000" spc="-115" dirty="0">
                <a:solidFill>
                  <a:srgbClr val="231F20"/>
                </a:solidFill>
                <a:ea typeface="Arial" panose="020B0604020202020204" pitchFamily="34" charset="0"/>
                <a:cs typeface="Times New Roman" panose="02020603050405020304" pitchFamily="18" charset="0"/>
              </a:rPr>
              <a:t> </a:t>
            </a:r>
            <a:r>
              <a:rPr lang="en-US" sz="2000" spc="-30" dirty="0">
                <a:solidFill>
                  <a:srgbClr val="231F20"/>
                </a:solidFill>
                <a:ea typeface="Arial" panose="020B0604020202020204" pitchFamily="34" charset="0"/>
                <a:cs typeface="Times New Roman" panose="02020603050405020304" pitchFamily="18" charset="0"/>
              </a:rPr>
              <a:t>F</a:t>
            </a:r>
            <a:r>
              <a:rPr lang="en-US" sz="2000" spc="-25" dirty="0">
                <a:solidFill>
                  <a:srgbClr val="231F20"/>
                </a:solidFill>
                <a:ea typeface="Arial" panose="020B0604020202020204" pitchFamily="34" charset="0"/>
                <a:cs typeface="Times New Roman" panose="02020603050405020304" pitchFamily="18" charset="0"/>
              </a:rPr>
              <a:t>a</a:t>
            </a:r>
            <a:r>
              <a:rPr lang="en-US" sz="2000" spc="-10"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m</a:t>
            </a:r>
            <a:r>
              <a:rPr lang="en-US" sz="2000" spc="-115" dirty="0">
                <a:solidFill>
                  <a:srgbClr val="231F20"/>
                </a:solidFill>
                <a:ea typeface="Arial" panose="020B0604020202020204" pitchFamily="34" charset="0"/>
                <a:cs typeface="Times New Roman" panose="02020603050405020304" pitchFamily="18" charset="0"/>
              </a:rPr>
              <a:t> </a:t>
            </a:r>
            <a:r>
              <a:rPr lang="en-US" sz="2000" spc="-20"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n</a:t>
            </a:r>
            <a:r>
              <a:rPr lang="en-US" sz="2000" spc="-115" dirty="0">
                <a:solidFill>
                  <a:srgbClr val="231F20"/>
                </a:solidFill>
                <a:ea typeface="Arial" panose="020B0604020202020204" pitchFamily="34" charset="0"/>
                <a:cs typeface="Times New Roman" panose="02020603050405020304" pitchFamily="18" charset="0"/>
              </a:rPr>
              <a:t> </a:t>
            </a:r>
            <a:r>
              <a:rPr lang="en-US" sz="2000" spc="-25" dirty="0">
                <a:solidFill>
                  <a:srgbClr val="231F20"/>
                </a:solidFill>
                <a:ea typeface="Arial" panose="020B0604020202020204" pitchFamily="34" charset="0"/>
                <a:cs typeface="Times New Roman" panose="02020603050405020304" pitchFamily="18" charset="0"/>
              </a:rPr>
              <a:t>site w</a:t>
            </a:r>
            <a:r>
              <a:rPr lang="en-US" sz="2000" spc="-15" dirty="0">
                <a:solidFill>
                  <a:srgbClr val="231F20"/>
                </a:solidFill>
                <a:ea typeface="Arial" panose="020B0604020202020204" pitchFamily="34" charset="0"/>
                <a:cs typeface="Times New Roman" panose="02020603050405020304" pitchFamily="18" charset="0"/>
              </a:rPr>
              <a:t>i</a:t>
            </a:r>
            <a:r>
              <a:rPr lang="en-US" sz="2000" spc="-25" dirty="0">
                <a:solidFill>
                  <a:srgbClr val="231F20"/>
                </a:solidFill>
                <a:ea typeface="Arial" panose="020B0604020202020204" pitchFamily="34" charset="0"/>
                <a:cs typeface="Times New Roman" panose="02020603050405020304" pitchFamily="18" charset="0"/>
              </a:rPr>
              <a:t>t</a:t>
            </a:r>
            <a:r>
              <a:rPr lang="en-US" sz="2000" dirty="0">
                <a:solidFill>
                  <a:srgbClr val="231F20"/>
                </a:solidFill>
                <a:ea typeface="Arial" panose="020B0604020202020204" pitchFamily="34" charset="0"/>
                <a:cs typeface="Times New Roman" panose="02020603050405020304" pitchFamily="18" charset="0"/>
              </a:rPr>
              <a:t>h p</a:t>
            </a:r>
            <a:r>
              <a:rPr lang="en-US" sz="2000" spc="15" dirty="0">
                <a:solidFill>
                  <a:srgbClr val="231F20"/>
                </a:solidFill>
                <a:ea typeface="Arial" panose="020B0604020202020204" pitchFamily="34" charset="0"/>
                <a:cs typeface="Times New Roman" panose="02020603050405020304" pitchFamily="18" charset="0"/>
              </a:rPr>
              <a:t>r</a:t>
            </a:r>
            <a:r>
              <a:rPr lang="en-US" sz="2000" spc="10"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du</a:t>
            </a:r>
            <a:r>
              <a:rPr lang="en-US" sz="2000" spc="15" dirty="0">
                <a:solidFill>
                  <a:srgbClr val="231F20"/>
                </a:solidFill>
                <a:ea typeface="Arial" panose="020B0604020202020204" pitchFamily="34" charset="0"/>
                <a:cs typeface="Times New Roman" panose="02020603050405020304" pitchFamily="18" charset="0"/>
              </a:rPr>
              <a:t>c</a:t>
            </a:r>
            <a:r>
              <a:rPr lang="en-US" sz="2000" spc="-10"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a:t>
            </a:r>
            <a:r>
              <a:rPr lang="en-US" sz="2000" spc="185"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e</a:t>
            </a:r>
            <a:r>
              <a:rPr lang="en-US" sz="2000" spc="-10" dirty="0">
                <a:solidFill>
                  <a:srgbClr val="231F20"/>
                </a:solidFill>
                <a:ea typeface="Arial" panose="020B0604020202020204" pitchFamily="34" charset="0"/>
                <a:cs typeface="Times New Roman" panose="02020603050405020304" pitchFamily="18" charset="0"/>
              </a:rPr>
              <a:t>e</a:t>
            </a:r>
            <a:r>
              <a:rPr lang="en-US" sz="2000" spc="15"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a:t>
            </a:r>
            <a:r>
              <a:rPr lang="en-US" sz="2000" spc="185"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f</a:t>
            </a:r>
            <a:r>
              <a:rPr lang="en-US" sz="2000" spc="15" dirty="0">
                <a:solidFill>
                  <a:srgbClr val="231F20"/>
                </a:solidFill>
                <a:ea typeface="Arial" panose="020B0604020202020204" pitchFamily="34" charset="0"/>
                <a:cs typeface="Times New Roman" panose="02020603050405020304" pitchFamily="18" charset="0"/>
              </a:rPr>
              <a:t>l</a:t>
            </a:r>
            <a:r>
              <a:rPr lang="en-US" sz="2000" spc="-5" dirty="0">
                <a:solidFill>
                  <a:srgbClr val="231F20"/>
                </a:solidFill>
                <a:ea typeface="Arial" panose="020B0604020202020204" pitchFamily="34" charset="0"/>
                <a:cs typeface="Times New Roman" panose="02020603050405020304" pitchFamily="18" charset="0"/>
              </a:rPr>
              <a:t>o</a:t>
            </a:r>
            <a:r>
              <a:rPr lang="en-US" sz="2000" spc="-10" dirty="0">
                <a:solidFill>
                  <a:srgbClr val="231F20"/>
                </a:solidFill>
                <a:ea typeface="Arial" panose="020B0604020202020204" pitchFamily="34" charset="0"/>
                <a:cs typeface="Times New Roman" panose="02020603050405020304" pitchFamily="18" charset="0"/>
              </a:rPr>
              <a:t>w</a:t>
            </a:r>
            <a:r>
              <a:rPr lang="en-US" sz="2000" spc="-5" dirty="0">
                <a:solidFill>
                  <a:srgbClr val="231F20"/>
                </a:solidFill>
                <a:ea typeface="Arial" panose="020B0604020202020204" pitchFamily="34" charset="0"/>
                <a:cs typeface="Times New Roman" panose="02020603050405020304" pitchFamily="18" charset="0"/>
              </a:rPr>
              <a:t>e</a:t>
            </a:r>
            <a:r>
              <a:rPr lang="en-US" sz="2000" spc="10" dirty="0">
                <a:solidFill>
                  <a:srgbClr val="231F20"/>
                </a:solidFill>
                <a:ea typeface="Arial" panose="020B0604020202020204" pitchFamily="34" charset="0"/>
                <a:cs typeface="Times New Roman" panose="02020603050405020304" pitchFamily="18" charset="0"/>
              </a:rPr>
              <a:t>r</a:t>
            </a:r>
            <a:r>
              <a:rPr lang="en-US" sz="2000" spc="15"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a:t>
            </a:r>
            <a:r>
              <a:rPr lang="en-US" sz="2000" spc="185"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w</a:t>
            </a:r>
            <a:r>
              <a:rPr lang="en-US" sz="2000" spc="5" dirty="0">
                <a:solidFill>
                  <a:srgbClr val="231F20"/>
                </a:solidFill>
                <a:ea typeface="Arial" panose="020B0604020202020204" pitchFamily="34" charset="0"/>
                <a:cs typeface="Times New Roman" panose="02020603050405020304" pitchFamily="18" charset="0"/>
              </a:rPr>
              <a:t>al</a:t>
            </a:r>
            <a:r>
              <a:rPr lang="en-US" sz="2000" spc="10" dirty="0">
                <a:solidFill>
                  <a:srgbClr val="231F20"/>
                </a:solidFill>
                <a:ea typeface="Arial" panose="020B0604020202020204" pitchFamily="34" charset="0"/>
                <a:cs typeface="Times New Roman" panose="02020603050405020304" pitchFamily="18" charset="0"/>
              </a:rPr>
              <a:t>k</a:t>
            </a:r>
            <a:r>
              <a:rPr lang="en-US" sz="2000" spc="5"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ng</a:t>
            </a:r>
            <a:r>
              <a:rPr lang="en-US" sz="2000" spc="185"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pat</a:t>
            </a:r>
            <a:r>
              <a:rPr lang="en-US" sz="2000" spc="-10" dirty="0">
                <a:solidFill>
                  <a:srgbClr val="231F20"/>
                </a:solidFill>
                <a:ea typeface="Arial" panose="020B0604020202020204" pitchFamily="34" charset="0"/>
                <a:cs typeface="Times New Roman" panose="02020603050405020304" pitchFamily="18" charset="0"/>
              </a:rPr>
              <a:t>h</a:t>
            </a:r>
            <a:r>
              <a:rPr lang="en-US" sz="2000" dirty="0">
                <a:solidFill>
                  <a:srgbClr val="231F20"/>
                </a:solidFill>
                <a:ea typeface="Arial" panose="020B0604020202020204" pitchFamily="34" charset="0"/>
                <a:cs typeface="Times New Roman" panose="02020603050405020304" pitchFamily="18" charset="0"/>
              </a:rPr>
              <a:t>s</a:t>
            </a:r>
            <a:r>
              <a:rPr lang="en-US" sz="2000" spc="185"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and a </a:t>
            </a:r>
            <a:r>
              <a:rPr lang="en-US" sz="2000" spc="-5" dirty="0">
                <a:solidFill>
                  <a:srgbClr val="231F20"/>
                </a:solidFill>
                <a:ea typeface="Arial" panose="020B0604020202020204" pitchFamily="34" charset="0"/>
                <a:cs typeface="Times New Roman" panose="02020603050405020304" pitchFamily="18" charset="0"/>
              </a:rPr>
              <a:t>p</a:t>
            </a:r>
            <a:r>
              <a:rPr lang="en-US" sz="2000" dirty="0">
                <a:solidFill>
                  <a:srgbClr val="231F20"/>
                </a:solidFill>
                <a:ea typeface="Arial" panose="020B0604020202020204" pitchFamily="34" charset="0"/>
                <a:cs typeface="Times New Roman" panose="02020603050405020304" pitchFamily="18" charset="0"/>
              </a:rPr>
              <a:t>r</a:t>
            </a:r>
            <a:r>
              <a:rPr lang="en-US" sz="2000" spc="-35" dirty="0">
                <a:solidFill>
                  <a:srgbClr val="231F20"/>
                </a:solidFill>
                <a:ea typeface="Arial" panose="020B0604020202020204" pitchFamily="34" charset="0"/>
                <a:cs typeface="Times New Roman" panose="02020603050405020304" pitchFamily="18" charset="0"/>
              </a:rPr>
              <a:t>a</a:t>
            </a:r>
            <a:r>
              <a:rPr lang="en-US" sz="2000" spc="-20" dirty="0">
                <a:solidFill>
                  <a:srgbClr val="231F20"/>
                </a:solidFill>
                <a:ea typeface="Arial" panose="020B0604020202020204" pitchFamily="34" charset="0"/>
                <a:cs typeface="Times New Roman" panose="02020603050405020304" pitchFamily="18" charset="0"/>
              </a:rPr>
              <a:t>y</a:t>
            </a:r>
            <a:r>
              <a:rPr lang="en-US" sz="2000" spc="-15" dirty="0">
                <a:solidFill>
                  <a:srgbClr val="231F20"/>
                </a:solidFill>
                <a:ea typeface="Arial" panose="020B0604020202020204" pitchFamily="34" charset="0"/>
                <a:cs typeface="Times New Roman" panose="02020603050405020304" pitchFamily="18" charset="0"/>
              </a:rPr>
              <a:t>e</a:t>
            </a:r>
            <a:r>
              <a:rPr lang="en-US" sz="2000" spc="-25" dirty="0">
                <a:solidFill>
                  <a:srgbClr val="231F20"/>
                </a:solidFill>
                <a:ea typeface="Arial" panose="020B0604020202020204" pitchFamily="34" charset="0"/>
                <a:cs typeface="Times New Roman" panose="02020603050405020304" pitchFamily="18" charset="0"/>
              </a:rPr>
              <a:t>r</a:t>
            </a:r>
            <a:r>
              <a:rPr lang="en-US" sz="2000" spc="-20" dirty="0">
                <a:solidFill>
                  <a:srgbClr val="231F20"/>
                </a:solidFill>
                <a:ea typeface="Arial" panose="020B0604020202020204" pitchFamily="34" charset="0"/>
                <a:cs typeface="Times New Roman" panose="02020603050405020304" pitchFamily="18" charset="0"/>
              </a:rPr>
              <a:t>/</a:t>
            </a:r>
            <a:r>
              <a:rPr lang="en-US" sz="2000" spc="-5" dirty="0">
                <a:solidFill>
                  <a:srgbClr val="231F20"/>
                </a:solidFill>
                <a:ea typeface="Arial" panose="020B0604020202020204" pitchFamily="34" charset="0"/>
                <a:cs typeface="Times New Roman" panose="02020603050405020304" pitchFamily="18" charset="0"/>
              </a:rPr>
              <a:t>med</a:t>
            </a:r>
            <a:r>
              <a:rPr lang="en-US" sz="2000" dirty="0">
                <a:solidFill>
                  <a:srgbClr val="231F20"/>
                </a:solidFill>
                <a:ea typeface="Arial" panose="020B0604020202020204" pitchFamily="34" charset="0"/>
                <a:cs typeface="Times New Roman" panose="02020603050405020304" pitchFamily="18" charset="0"/>
              </a:rPr>
              <a:t>i</a:t>
            </a:r>
            <a:r>
              <a:rPr lang="en-US" sz="2000" spc="-15" dirty="0">
                <a:solidFill>
                  <a:srgbClr val="231F20"/>
                </a:solidFill>
                <a:ea typeface="Arial" panose="020B0604020202020204" pitchFamily="34" charset="0"/>
                <a:cs typeface="Times New Roman" panose="02020603050405020304" pitchFamily="18" charset="0"/>
              </a:rPr>
              <a:t>t</a:t>
            </a:r>
            <a:r>
              <a:rPr lang="en-US" sz="2000" spc="-5" dirty="0">
                <a:solidFill>
                  <a:srgbClr val="231F20"/>
                </a:solidFill>
                <a:ea typeface="Arial" panose="020B0604020202020204" pitchFamily="34" charset="0"/>
                <a:cs typeface="Times New Roman" panose="02020603050405020304" pitchFamily="18" charset="0"/>
              </a:rPr>
              <a:t>a</a:t>
            </a:r>
            <a:r>
              <a:rPr lang="en-US" sz="2000" spc="-10" dirty="0">
                <a:solidFill>
                  <a:srgbClr val="231F20"/>
                </a:solidFill>
                <a:ea typeface="Arial" panose="020B0604020202020204" pitchFamily="34" charset="0"/>
                <a:cs typeface="Times New Roman" panose="02020603050405020304" pitchFamily="18" charset="0"/>
              </a:rPr>
              <a:t>t</a:t>
            </a:r>
            <a:r>
              <a:rPr lang="en-US" sz="2000" spc="-5" dirty="0">
                <a:solidFill>
                  <a:srgbClr val="231F20"/>
                </a:solidFill>
                <a:ea typeface="Arial" panose="020B0604020202020204" pitchFamily="34" charset="0"/>
                <a:cs typeface="Times New Roman" panose="02020603050405020304" pitchFamily="18" charset="0"/>
              </a:rPr>
              <a:t>io</a:t>
            </a:r>
            <a:r>
              <a:rPr lang="en-US" sz="2000" dirty="0">
                <a:solidFill>
                  <a:srgbClr val="231F20"/>
                </a:solidFill>
                <a:ea typeface="Arial" panose="020B0604020202020204" pitchFamily="34" charset="0"/>
                <a:cs typeface="Times New Roman" panose="02020603050405020304" pitchFamily="18" charset="0"/>
              </a:rPr>
              <a:t>n </a:t>
            </a:r>
            <a:r>
              <a:rPr lang="en-US" sz="2000" spc="5" dirty="0">
                <a:solidFill>
                  <a:srgbClr val="231F20"/>
                </a:solidFill>
                <a:ea typeface="Arial" panose="020B0604020202020204" pitchFamily="34" charset="0"/>
                <a:cs typeface="Times New Roman" panose="02020603050405020304" pitchFamily="18" charset="0"/>
              </a:rPr>
              <a:t>area for outdoor services. </a:t>
            </a:r>
            <a:r>
              <a:rPr lang="en-US" sz="2000" dirty="0">
                <a:solidFill>
                  <a:srgbClr val="231F20"/>
                </a:solidFill>
                <a:ea typeface="Arial" panose="020B0604020202020204" pitchFamily="34" charset="0"/>
                <a:cs typeface="Times New Roman" panose="02020603050405020304" pitchFamily="18" charset="0"/>
              </a:rPr>
              <a:t>We grow and sell fruits and vegetables, herbs and kosher, organic wine from our own grapes. CSI also owns and operates The Opportunity Shop, our thrift and consignment shop on N. Greeley Avenue in Chappaqua.  T</a:t>
            </a:r>
            <a:r>
              <a:rPr lang="en-US" sz="2000" spc="-10" dirty="0">
                <a:solidFill>
                  <a:srgbClr val="231F20"/>
                </a:solidFill>
                <a:ea typeface="Arial" panose="020B0604020202020204" pitchFamily="34" charset="0"/>
                <a:cs typeface="Times New Roman" panose="02020603050405020304" pitchFamily="18" charset="0"/>
              </a:rPr>
              <a:t>h</a:t>
            </a:r>
            <a:r>
              <a:rPr lang="en-US" sz="2000" dirty="0">
                <a:solidFill>
                  <a:srgbClr val="231F20"/>
                </a:solidFill>
                <a:ea typeface="Arial" panose="020B0604020202020204" pitchFamily="34" charset="0"/>
                <a:cs typeface="Times New Roman" panose="02020603050405020304" pitchFamily="18" charset="0"/>
              </a:rPr>
              <a:t>e </a:t>
            </a:r>
            <a:r>
              <a:rPr lang="en-US" sz="2000" spc="-25" dirty="0">
                <a:solidFill>
                  <a:srgbClr val="231F20"/>
                </a:solidFill>
                <a:ea typeface="Arial" panose="020B0604020202020204" pitchFamily="34" charset="0"/>
                <a:cs typeface="Times New Roman" panose="02020603050405020304" pitchFamily="18" charset="0"/>
              </a:rPr>
              <a:t>s</a:t>
            </a:r>
            <a:r>
              <a:rPr lang="en-US" sz="2000" spc="-5" dirty="0">
                <a:solidFill>
                  <a:srgbClr val="231F20"/>
                </a:solidFill>
                <a:ea typeface="Arial" panose="020B0604020202020204" pitchFamily="34" charset="0"/>
                <a:cs typeface="Times New Roman" panose="02020603050405020304" pitchFamily="18" charset="0"/>
              </a:rPr>
              <a:t>y</a:t>
            </a:r>
            <a:r>
              <a:rPr lang="en-US" sz="2000" spc="-15"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a</a:t>
            </a:r>
            <a:r>
              <a:rPr lang="en-US" sz="2000" dirty="0">
                <a:solidFill>
                  <a:srgbClr val="231F20"/>
                </a:solidFill>
                <a:ea typeface="Arial" panose="020B0604020202020204" pitchFamily="34" charset="0"/>
                <a:cs typeface="Times New Roman" panose="02020603050405020304" pitchFamily="18" charset="0"/>
              </a:rPr>
              <a:t>go</a:t>
            </a:r>
            <a:r>
              <a:rPr lang="en-US" sz="2000" spc="-5" dirty="0">
                <a:solidFill>
                  <a:srgbClr val="231F20"/>
                </a:solidFill>
                <a:ea typeface="Arial" panose="020B0604020202020204" pitchFamily="34" charset="0"/>
                <a:cs typeface="Times New Roman" panose="02020603050405020304" pitchFamily="18" charset="0"/>
              </a:rPr>
              <a:t>g</a:t>
            </a:r>
            <a:r>
              <a:rPr lang="en-US" sz="2000" spc="-10" dirty="0">
                <a:solidFill>
                  <a:srgbClr val="231F20"/>
                </a:solidFill>
                <a:ea typeface="Arial" panose="020B0604020202020204" pitchFamily="34" charset="0"/>
                <a:cs typeface="Times New Roman" panose="02020603050405020304" pitchFamily="18" charset="0"/>
              </a:rPr>
              <a:t>u</a:t>
            </a:r>
            <a:r>
              <a:rPr lang="en-US" sz="2000" dirty="0">
                <a:solidFill>
                  <a:srgbClr val="231F20"/>
                </a:solidFill>
                <a:ea typeface="Arial" panose="020B0604020202020204" pitchFamily="34" charset="0"/>
                <a:cs typeface="Times New Roman" panose="02020603050405020304" pitchFamily="18" charset="0"/>
              </a:rPr>
              <a:t>e </a:t>
            </a:r>
            <a:r>
              <a:rPr lang="en-US" sz="2000" spc="-10"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s </a:t>
            </a:r>
            <a:r>
              <a:rPr lang="en-US" sz="2000" spc="25" dirty="0">
                <a:solidFill>
                  <a:srgbClr val="231F20"/>
                </a:solidFill>
                <a:ea typeface="Arial" panose="020B0604020202020204" pitchFamily="34" charset="0"/>
                <a:cs typeface="Times New Roman" panose="02020603050405020304" pitchFamily="18" charset="0"/>
              </a:rPr>
              <a:t>h</a:t>
            </a:r>
            <a:r>
              <a:rPr lang="en-US" sz="2000" spc="30" dirty="0">
                <a:solidFill>
                  <a:srgbClr val="231F20"/>
                </a:solidFill>
                <a:ea typeface="Arial" panose="020B0604020202020204" pitchFamily="34" charset="0"/>
                <a:cs typeface="Times New Roman" panose="02020603050405020304" pitchFamily="18" charset="0"/>
              </a:rPr>
              <a:t>an</a:t>
            </a:r>
            <a:r>
              <a:rPr lang="en-US" sz="2000" spc="35" dirty="0">
                <a:solidFill>
                  <a:srgbClr val="231F20"/>
                </a:solidFill>
                <a:ea typeface="Arial" panose="020B0604020202020204" pitchFamily="34" charset="0"/>
                <a:cs typeface="Times New Roman" panose="02020603050405020304" pitchFamily="18" charset="0"/>
              </a:rPr>
              <a:t>d</a:t>
            </a:r>
            <a:r>
              <a:rPr lang="en-US" sz="2000" spc="30" dirty="0">
                <a:solidFill>
                  <a:srgbClr val="231F20"/>
                </a:solidFill>
                <a:ea typeface="Arial" panose="020B0604020202020204" pitchFamily="34" charset="0"/>
                <a:cs typeface="Times New Roman" panose="02020603050405020304" pitchFamily="18" charset="0"/>
              </a:rPr>
              <a:t>i</a:t>
            </a:r>
            <a:r>
              <a:rPr lang="en-US" sz="2000" spc="35" dirty="0">
                <a:solidFill>
                  <a:srgbClr val="231F20"/>
                </a:solidFill>
                <a:ea typeface="Arial" panose="020B0604020202020204" pitchFamily="34" charset="0"/>
                <a:cs typeface="Times New Roman" panose="02020603050405020304" pitchFamily="18" charset="0"/>
              </a:rPr>
              <a:t>ca</a:t>
            </a:r>
            <a:r>
              <a:rPr lang="en-US" sz="2000" spc="30" dirty="0">
                <a:solidFill>
                  <a:srgbClr val="231F20"/>
                </a:solidFill>
                <a:ea typeface="Arial" panose="020B0604020202020204" pitchFamily="34" charset="0"/>
                <a:cs typeface="Times New Roman" panose="02020603050405020304" pitchFamily="18" charset="0"/>
              </a:rPr>
              <a:t>p</a:t>
            </a:r>
            <a:r>
              <a:rPr lang="en-US" sz="2000" spc="35" dirty="0">
                <a:solidFill>
                  <a:srgbClr val="231F20"/>
                </a:solidFill>
                <a:ea typeface="Arial" panose="020B0604020202020204" pitchFamily="34" charset="0"/>
                <a:cs typeface="Times New Roman" panose="02020603050405020304" pitchFamily="18" charset="0"/>
              </a:rPr>
              <a:t>p</a:t>
            </a:r>
            <a:r>
              <a:rPr lang="en-US" sz="2000" spc="30" dirty="0">
                <a:solidFill>
                  <a:srgbClr val="231F20"/>
                </a:solidFill>
                <a:ea typeface="Arial" panose="020B0604020202020204" pitchFamily="34" charset="0"/>
                <a:cs typeface="Times New Roman" panose="02020603050405020304" pitchFamily="18" charset="0"/>
              </a:rPr>
              <a:t>e</a:t>
            </a:r>
            <a:r>
              <a:rPr lang="en-US" sz="2000" spc="50" dirty="0">
                <a:solidFill>
                  <a:srgbClr val="231F20"/>
                </a:solidFill>
                <a:ea typeface="Arial" panose="020B0604020202020204" pitchFamily="34" charset="0"/>
                <a:cs typeface="Times New Roman" panose="02020603050405020304" pitchFamily="18" charset="0"/>
              </a:rPr>
              <a:t>d</a:t>
            </a:r>
            <a:r>
              <a:rPr lang="en-US" sz="2000" spc="65" dirty="0">
                <a:solidFill>
                  <a:srgbClr val="231F20"/>
                </a:solidFill>
                <a:ea typeface="Arial" panose="020B0604020202020204" pitchFamily="34" charset="0"/>
                <a:cs typeface="Times New Roman" panose="02020603050405020304" pitchFamily="18" charset="0"/>
              </a:rPr>
              <a:t>-</a:t>
            </a:r>
            <a:r>
              <a:rPr lang="en-US" sz="2000" spc="30" dirty="0">
                <a:solidFill>
                  <a:srgbClr val="231F20"/>
                </a:solidFill>
                <a:ea typeface="Arial" panose="020B0604020202020204" pitchFamily="34" charset="0"/>
                <a:cs typeface="Times New Roman" panose="02020603050405020304" pitchFamily="18" charset="0"/>
              </a:rPr>
              <a:t>a</a:t>
            </a:r>
            <a:r>
              <a:rPr lang="en-US" sz="2000" spc="40" dirty="0">
                <a:solidFill>
                  <a:srgbClr val="231F20"/>
                </a:solidFill>
                <a:ea typeface="Arial" panose="020B0604020202020204" pitchFamily="34" charset="0"/>
                <a:cs typeface="Times New Roman" panose="02020603050405020304" pitchFamily="18" charset="0"/>
              </a:rPr>
              <a:t>c</a:t>
            </a:r>
            <a:r>
              <a:rPr lang="en-US" sz="2000" spc="45" dirty="0">
                <a:solidFill>
                  <a:srgbClr val="231F20"/>
                </a:solidFill>
                <a:ea typeface="Arial" panose="020B0604020202020204" pitchFamily="34" charset="0"/>
                <a:cs typeface="Times New Roman" panose="02020603050405020304" pitchFamily="18" charset="0"/>
              </a:rPr>
              <a:t>c</a:t>
            </a:r>
            <a:r>
              <a:rPr lang="en-US" sz="2000" spc="20" dirty="0">
                <a:solidFill>
                  <a:srgbClr val="231F20"/>
                </a:solidFill>
                <a:ea typeface="Arial" panose="020B0604020202020204" pitchFamily="34" charset="0"/>
                <a:cs typeface="Times New Roman" panose="02020603050405020304" pitchFamily="18" charset="0"/>
              </a:rPr>
              <a:t>e</a:t>
            </a:r>
            <a:r>
              <a:rPr lang="en-US" sz="2000" spc="30" dirty="0">
                <a:solidFill>
                  <a:srgbClr val="231F20"/>
                </a:solidFill>
                <a:ea typeface="Arial" panose="020B0604020202020204" pitchFamily="34" charset="0"/>
                <a:cs typeface="Times New Roman" panose="02020603050405020304" pitchFamily="18" charset="0"/>
              </a:rPr>
              <a:t>s</a:t>
            </a:r>
            <a:r>
              <a:rPr lang="en-US" sz="2000" spc="45" dirty="0">
                <a:solidFill>
                  <a:srgbClr val="231F20"/>
                </a:solidFill>
                <a:ea typeface="Arial" panose="020B0604020202020204" pitchFamily="34" charset="0"/>
                <a:cs typeface="Times New Roman" panose="02020603050405020304" pitchFamily="18" charset="0"/>
              </a:rPr>
              <a:t>s</a:t>
            </a:r>
            <a:r>
              <a:rPr lang="en-US" sz="2000" spc="35" dirty="0">
                <a:solidFill>
                  <a:srgbClr val="231F20"/>
                </a:solidFill>
                <a:ea typeface="Arial" panose="020B0604020202020204" pitchFamily="34" charset="0"/>
                <a:cs typeface="Times New Roman" panose="02020603050405020304" pitchFamily="18" charset="0"/>
              </a:rPr>
              <a:t>ib</a:t>
            </a:r>
            <a:r>
              <a:rPr lang="en-US" sz="2000" spc="30"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e </a:t>
            </a:r>
            <a:r>
              <a:rPr lang="en-US" sz="2000" spc="30" dirty="0">
                <a:solidFill>
                  <a:srgbClr val="231F20"/>
                </a:solidFill>
                <a:ea typeface="Arial" panose="020B0604020202020204" pitchFamily="34" charset="0"/>
                <a:cs typeface="Times New Roman" panose="02020603050405020304" pitchFamily="18" charset="0"/>
              </a:rPr>
              <a:t>an</a:t>
            </a:r>
            <a:r>
              <a:rPr lang="en-US" sz="2000" dirty="0">
                <a:solidFill>
                  <a:srgbClr val="231F20"/>
                </a:solidFill>
                <a:ea typeface="Arial" panose="020B0604020202020204" pitchFamily="34" charset="0"/>
                <a:cs typeface="Times New Roman" panose="02020603050405020304" pitchFamily="18" charset="0"/>
              </a:rPr>
              <a:t>d </a:t>
            </a:r>
            <a:r>
              <a:rPr lang="en-US" sz="2000" spc="30" dirty="0">
                <a:solidFill>
                  <a:srgbClr val="231F20"/>
                </a:solidFill>
                <a:ea typeface="Arial" panose="020B0604020202020204" pitchFamily="34" charset="0"/>
                <a:cs typeface="Times New Roman" panose="02020603050405020304" pitchFamily="18" charset="0"/>
              </a:rPr>
              <a:t>o</a:t>
            </a:r>
            <a:r>
              <a:rPr lang="en-US" sz="2000" spc="75" dirty="0">
                <a:solidFill>
                  <a:srgbClr val="231F20"/>
                </a:solidFill>
                <a:ea typeface="Arial" panose="020B0604020202020204" pitchFamily="34" charset="0"/>
                <a:cs typeface="Times New Roman" panose="02020603050405020304" pitchFamily="18" charset="0"/>
              </a:rPr>
              <a:t>f</a:t>
            </a:r>
            <a:r>
              <a:rPr lang="en-US" sz="2000" spc="25" dirty="0">
                <a:solidFill>
                  <a:srgbClr val="231F20"/>
                </a:solidFill>
                <a:ea typeface="Arial" panose="020B0604020202020204" pitchFamily="34" charset="0"/>
                <a:cs typeface="Times New Roman" panose="02020603050405020304" pitchFamily="18" charset="0"/>
              </a:rPr>
              <a:t>fe</a:t>
            </a:r>
            <a:r>
              <a:rPr lang="en-US" sz="2000" spc="40"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s</a:t>
            </a:r>
            <a:r>
              <a:rPr lang="en-US" sz="2000" spc="5" dirty="0">
                <a:solidFill>
                  <a:srgbClr val="231F20"/>
                </a:solidFill>
                <a:ea typeface="Arial" panose="020B0604020202020204" pitchFamily="34" charset="0"/>
                <a:cs typeface="Times New Roman" panose="02020603050405020304" pitchFamily="18" charset="0"/>
              </a:rPr>
              <a:t> </a:t>
            </a:r>
            <a:r>
              <a:rPr lang="en-US" sz="2000" spc="25" dirty="0">
                <a:solidFill>
                  <a:srgbClr val="231F20"/>
                </a:solidFill>
                <a:ea typeface="Arial" panose="020B0604020202020204" pitchFamily="34" charset="0"/>
                <a:cs typeface="Times New Roman" panose="02020603050405020304" pitchFamily="18" charset="0"/>
              </a:rPr>
              <a:t>l</a:t>
            </a:r>
            <a:r>
              <a:rPr lang="en-US" sz="2000" spc="30" dirty="0">
                <a:solidFill>
                  <a:srgbClr val="231F20"/>
                </a:solidFill>
                <a:ea typeface="Arial" panose="020B0604020202020204" pitchFamily="34" charset="0"/>
                <a:cs typeface="Times New Roman" panose="02020603050405020304" pitchFamily="18" charset="0"/>
              </a:rPr>
              <a:t>a</a:t>
            </a:r>
            <a:r>
              <a:rPr lang="en-US" sz="2000" spc="45" dirty="0">
                <a:solidFill>
                  <a:srgbClr val="231F20"/>
                </a:solidFill>
                <a:ea typeface="Arial" panose="020B0604020202020204" pitchFamily="34" charset="0"/>
                <a:cs typeface="Times New Roman" panose="02020603050405020304" pitchFamily="18" charset="0"/>
              </a:rPr>
              <a:t>r</a:t>
            </a:r>
            <a:r>
              <a:rPr lang="en-US" sz="2000" spc="35" dirty="0">
                <a:solidFill>
                  <a:srgbClr val="231F20"/>
                </a:solidFill>
                <a:ea typeface="Arial" panose="020B0604020202020204" pitchFamily="34" charset="0"/>
                <a:cs typeface="Times New Roman" panose="02020603050405020304" pitchFamily="18" charset="0"/>
              </a:rPr>
              <a:t>g</a:t>
            </a:r>
            <a:r>
              <a:rPr lang="en-US" sz="2000" dirty="0">
                <a:solidFill>
                  <a:srgbClr val="231F20"/>
                </a:solidFill>
                <a:ea typeface="Arial" panose="020B0604020202020204" pitchFamily="34" charset="0"/>
                <a:cs typeface="Times New Roman" panose="02020603050405020304" pitchFamily="18" charset="0"/>
              </a:rPr>
              <a:t>e </a:t>
            </a:r>
            <a:r>
              <a:rPr lang="en-US" sz="2000" spc="-5" dirty="0">
                <a:solidFill>
                  <a:srgbClr val="231F20"/>
                </a:solidFill>
                <a:ea typeface="Arial" panose="020B0604020202020204" pitchFamily="34" charset="0"/>
                <a:cs typeface="Times New Roman" panose="02020603050405020304" pitchFamily="18" charset="0"/>
              </a:rPr>
              <a:t>p</a:t>
            </a:r>
            <a:r>
              <a:rPr lang="en-US" sz="2000" spc="10" dirty="0">
                <a:solidFill>
                  <a:srgbClr val="231F20"/>
                </a:solidFill>
                <a:ea typeface="Arial" panose="020B0604020202020204" pitchFamily="34" charset="0"/>
                <a:cs typeface="Times New Roman" panose="02020603050405020304" pitchFamily="18" charset="0"/>
              </a:rPr>
              <a:t>r</a:t>
            </a:r>
            <a:r>
              <a:rPr lang="en-US" sz="2000" spc="-5" dirty="0">
                <a:solidFill>
                  <a:srgbClr val="231F20"/>
                </a:solidFill>
                <a:ea typeface="Arial" panose="020B0604020202020204" pitchFamily="34" charset="0"/>
                <a:cs typeface="Times New Roman" panose="02020603050405020304" pitchFamily="18" charset="0"/>
              </a:rPr>
              <a:t>i</a:t>
            </a:r>
            <a:r>
              <a:rPr lang="en-US" sz="2000" spc="-10"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t </a:t>
            </a:r>
            <a:r>
              <a:rPr lang="en-US" sz="2000" spc="-5" dirty="0">
                <a:solidFill>
                  <a:srgbClr val="231F20"/>
                </a:solidFill>
                <a:ea typeface="Arial" panose="020B0604020202020204" pitchFamily="34" charset="0"/>
                <a:cs typeface="Times New Roman" panose="02020603050405020304" pitchFamily="18" charset="0"/>
              </a:rPr>
              <a:t>p</a:t>
            </a:r>
            <a:r>
              <a:rPr lang="en-US" sz="2000" dirty="0">
                <a:solidFill>
                  <a:srgbClr val="231F20"/>
                </a:solidFill>
                <a:ea typeface="Arial" panose="020B0604020202020204" pitchFamily="34" charset="0"/>
                <a:cs typeface="Times New Roman" panose="02020603050405020304" pitchFamily="18" charset="0"/>
              </a:rPr>
              <a:t>r</a:t>
            </a:r>
            <a:r>
              <a:rPr lang="en-US" sz="2000" spc="-35" dirty="0">
                <a:solidFill>
                  <a:srgbClr val="231F20"/>
                </a:solidFill>
                <a:ea typeface="Arial" panose="020B0604020202020204" pitchFamily="34" charset="0"/>
                <a:cs typeface="Times New Roman" panose="02020603050405020304" pitchFamily="18" charset="0"/>
              </a:rPr>
              <a:t>a</a:t>
            </a:r>
            <a:r>
              <a:rPr lang="en-US" sz="2000" spc="-20" dirty="0">
                <a:solidFill>
                  <a:srgbClr val="231F20"/>
                </a:solidFill>
                <a:ea typeface="Arial" panose="020B0604020202020204" pitchFamily="34" charset="0"/>
                <a:cs typeface="Times New Roman" panose="02020603050405020304" pitchFamily="18" charset="0"/>
              </a:rPr>
              <a:t>y</a:t>
            </a:r>
            <a:r>
              <a:rPr lang="en-US" sz="2000" spc="-15"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r </a:t>
            </a:r>
            <a:r>
              <a:rPr lang="en-US" sz="2000" spc="-5" dirty="0">
                <a:solidFill>
                  <a:srgbClr val="231F20"/>
                </a:solidFill>
                <a:ea typeface="Arial" panose="020B0604020202020204" pitchFamily="34" charset="0"/>
                <a:cs typeface="Times New Roman" panose="02020603050405020304" pitchFamily="18" charset="0"/>
              </a:rPr>
              <a:t>b</a:t>
            </a:r>
            <a:r>
              <a:rPr lang="en-US" sz="2000" dirty="0">
                <a:solidFill>
                  <a:srgbClr val="231F20"/>
                </a:solidFill>
                <a:ea typeface="Arial" panose="020B0604020202020204" pitchFamily="34" charset="0"/>
                <a:cs typeface="Times New Roman" panose="02020603050405020304" pitchFamily="18" charset="0"/>
              </a:rPr>
              <a:t>o</a:t>
            </a:r>
            <a:r>
              <a:rPr lang="en-US" sz="2000" spc="-5" dirty="0">
                <a:solidFill>
                  <a:srgbClr val="231F20"/>
                </a:solidFill>
                <a:ea typeface="Arial" panose="020B0604020202020204" pitchFamily="34" charset="0"/>
                <a:cs typeface="Times New Roman" panose="02020603050405020304" pitchFamily="18" charset="0"/>
              </a:rPr>
              <a:t>o</a:t>
            </a:r>
            <a:r>
              <a:rPr lang="en-US" sz="2000" spc="-25" dirty="0">
                <a:solidFill>
                  <a:srgbClr val="231F20"/>
                </a:solidFill>
                <a:ea typeface="Arial" panose="020B0604020202020204" pitchFamily="34" charset="0"/>
                <a:cs typeface="Times New Roman" panose="02020603050405020304" pitchFamily="18" charset="0"/>
              </a:rPr>
              <a:t>k</a:t>
            </a:r>
            <a:r>
              <a:rPr lang="en-US" sz="2000" dirty="0">
                <a:solidFill>
                  <a:srgbClr val="231F20"/>
                </a:solidFill>
                <a:ea typeface="Arial" panose="020B0604020202020204" pitchFamily="34" charset="0"/>
                <a:cs typeface="Times New Roman" panose="02020603050405020304" pitchFamily="18" charset="0"/>
              </a:rPr>
              <a:t>s </a:t>
            </a:r>
            <a:r>
              <a:rPr lang="en-US" sz="2000" spc="-10" dirty="0">
                <a:solidFill>
                  <a:srgbClr val="231F20"/>
                </a:solidFill>
                <a:ea typeface="Arial" panose="020B0604020202020204" pitchFamily="34" charset="0"/>
                <a:cs typeface="Times New Roman" panose="02020603050405020304" pitchFamily="18" charset="0"/>
              </a:rPr>
              <a:t>f</a:t>
            </a:r>
            <a:r>
              <a:rPr lang="en-US" sz="2000" spc="-5"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r </a:t>
            </a:r>
            <a:r>
              <a:rPr lang="en-US" sz="2000" spc="-10" dirty="0">
                <a:solidFill>
                  <a:srgbClr val="231F20"/>
                </a:solidFill>
                <a:ea typeface="Arial" panose="020B0604020202020204" pitchFamily="34" charset="0"/>
                <a:cs typeface="Times New Roman" panose="02020603050405020304" pitchFamily="18" charset="0"/>
              </a:rPr>
              <a:t>t</a:t>
            </a:r>
            <a:r>
              <a:rPr lang="en-US" sz="2000" spc="-5" dirty="0">
                <a:solidFill>
                  <a:srgbClr val="231F20"/>
                </a:solidFill>
                <a:ea typeface="Arial" panose="020B0604020202020204" pitchFamily="34" charset="0"/>
                <a:cs typeface="Times New Roman" panose="02020603050405020304" pitchFamily="18" charset="0"/>
              </a:rPr>
              <a:t>h</a:t>
            </a:r>
            <a:r>
              <a:rPr lang="en-US" sz="2000" spc="-10"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se </a:t>
            </a:r>
            <a:r>
              <a:rPr lang="en-US" sz="2000" spc="-10" dirty="0">
                <a:solidFill>
                  <a:srgbClr val="231F20"/>
                </a:solidFill>
                <a:ea typeface="Arial" panose="020B0604020202020204" pitchFamily="34" charset="0"/>
                <a:cs typeface="Times New Roman" panose="02020603050405020304" pitchFamily="18" charset="0"/>
              </a:rPr>
              <a:t>w</a:t>
            </a:r>
            <a:r>
              <a:rPr lang="en-US" sz="2000" spc="-5" dirty="0">
                <a:solidFill>
                  <a:srgbClr val="231F20"/>
                </a:solidFill>
                <a:ea typeface="Arial" panose="020B0604020202020204" pitchFamily="34" charset="0"/>
                <a:cs typeface="Times New Roman" panose="02020603050405020304" pitchFamily="18" charset="0"/>
              </a:rPr>
              <a:t>h</a:t>
            </a:r>
            <a:r>
              <a:rPr lang="en-US" sz="2000" dirty="0">
                <a:solidFill>
                  <a:srgbClr val="231F20"/>
                </a:solidFill>
                <a:ea typeface="Arial" panose="020B0604020202020204" pitchFamily="34" charset="0"/>
                <a:cs typeface="Times New Roman" panose="02020603050405020304" pitchFamily="18" charset="0"/>
              </a:rPr>
              <a:t>o </a:t>
            </a:r>
            <a:r>
              <a:rPr lang="en-US" sz="2000" spc="-10"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e</a:t>
            </a:r>
            <a:r>
              <a:rPr lang="en-US" sz="2000" spc="-10"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d </a:t>
            </a:r>
            <a:r>
              <a:rPr lang="en-US" sz="2000" spc="-10" dirty="0">
                <a:solidFill>
                  <a:srgbClr val="231F20"/>
                </a:solidFill>
                <a:ea typeface="Arial" panose="020B0604020202020204" pitchFamily="34" charset="0"/>
                <a:cs typeface="Times New Roman" panose="02020603050405020304" pitchFamily="18" charset="0"/>
              </a:rPr>
              <a:t>them</a:t>
            </a:r>
            <a:r>
              <a:rPr lang="en-US" sz="2000" dirty="0">
                <a:solidFill>
                  <a:srgbClr val="231F20"/>
                </a:solidFill>
                <a:ea typeface="Arial" panose="020B0604020202020204" pitchFamily="34" charset="0"/>
                <a:cs typeface="Times New Roman" panose="02020603050405020304" pitchFamily="18" charset="0"/>
              </a:rPr>
              <a:t>. </a:t>
            </a:r>
            <a:r>
              <a:rPr lang="en-US" sz="2000" spc="-100" dirty="0">
                <a:solidFill>
                  <a:srgbClr val="231F20"/>
                </a:solidFill>
                <a:ea typeface="Arial" panose="020B0604020202020204" pitchFamily="34" charset="0"/>
                <a:cs typeface="Times New Roman" panose="02020603050405020304" pitchFamily="18" charset="0"/>
              </a:rPr>
              <a:t>T</a:t>
            </a:r>
            <a:r>
              <a:rPr lang="en-US" sz="2000" spc="-5" dirty="0">
                <a:solidFill>
                  <a:srgbClr val="231F20"/>
                </a:solidFill>
                <a:ea typeface="Arial" panose="020B0604020202020204" pitchFamily="34" charset="0"/>
                <a:cs typeface="Times New Roman" panose="02020603050405020304" pitchFamily="18" charset="0"/>
              </a:rPr>
              <a:t>r</a:t>
            </a:r>
            <a:r>
              <a:rPr lang="en-US" sz="2000" spc="-15" dirty="0">
                <a:solidFill>
                  <a:srgbClr val="231F20"/>
                </a:solidFill>
                <a:ea typeface="Arial" panose="020B0604020202020204" pitchFamily="34" charset="0"/>
                <a:cs typeface="Times New Roman" panose="02020603050405020304" pitchFamily="18" charset="0"/>
              </a:rPr>
              <a:t>a</a:t>
            </a:r>
            <a:r>
              <a:rPr lang="en-US" sz="2000" spc="-25"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s</a:t>
            </a:r>
            <a:r>
              <a:rPr lang="en-US" sz="2000" spc="-10" dirty="0">
                <a:solidFill>
                  <a:srgbClr val="231F20"/>
                </a:solidFill>
                <a:ea typeface="Arial" panose="020B0604020202020204" pitchFamily="34" charset="0"/>
                <a:cs typeface="Times New Roman" panose="02020603050405020304" pitchFamily="18" charset="0"/>
              </a:rPr>
              <a:t>l</a:t>
            </a:r>
            <a:r>
              <a:rPr lang="en-US" sz="2000" spc="-5" dirty="0">
                <a:solidFill>
                  <a:srgbClr val="231F20"/>
                </a:solidFill>
                <a:ea typeface="Arial" panose="020B0604020202020204" pitchFamily="34" charset="0"/>
                <a:cs typeface="Times New Roman" panose="02020603050405020304" pitchFamily="18" charset="0"/>
              </a:rPr>
              <a:t>i</a:t>
            </a:r>
            <a:r>
              <a:rPr lang="en-US" sz="2000" spc="-20" dirty="0">
                <a:solidFill>
                  <a:srgbClr val="231F20"/>
                </a:solidFill>
                <a:ea typeface="Arial" panose="020B0604020202020204" pitchFamily="34" charset="0"/>
                <a:cs typeface="Times New Roman" panose="02020603050405020304" pitchFamily="18" charset="0"/>
              </a:rPr>
              <a:t>t</a:t>
            </a:r>
            <a:r>
              <a:rPr lang="en-US" sz="2000" spc="-15"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r</a:t>
            </a:r>
            <a:r>
              <a:rPr lang="en-US" sz="2000" spc="-10" dirty="0">
                <a:solidFill>
                  <a:srgbClr val="231F20"/>
                </a:solidFill>
                <a:ea typeface="Arial" panose="020B0604020202020204" pitchFamily="34" charset="0"/>
                <a:cs typeface="Times New Roman" panose="02020603050405020304" pitchFamily="18" charset="0"/>
              </a:rPr>
              <a:t>a</a:t>
            </a:r>
            <a:r>
              <a:rPr lang="en-US" sz="2000" spc="-20"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d</a:t>
            </a:r>
            <a:r>
              <a:rPr lang="en-US" sz="2000" spc="-90"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s</a:t>
            </a:r>
            <a:r>
              <a:rPr lang="en-US" sz="2000" spc="-10" dirty="0">
                <a:solidFill>
                  <a:srgbClr val="231F20"/>
                </a:solidFill>
                <a:ea typeface="Arial" panose="020B0604020202020204" pitchFamily="34" charset="0"/>
                <a:cs typeface="Times New Roman" panose="02020603050405020304" pitchFamily="18" charset="0"/>
              </a:rPr>
              <a:t>id</a:t>
            </a:r>
            <a:r>
              <a:rPr lang="en-US" sz="2000" spc="-15" dirty="0">
                <a:solidFill>
                  <a:srgbClr val="231F20"/>
                </a:solidFill>
                <a:ea typeface="Arial" panose="020B0604020202020204" pitchFamily="34" charset="0"/>
                <a:cs typeface="Times New Roman" panose="02020603050405020304" pitchFamily="18" charset="0"/>
              </a:rPr>
              <a:t>d</a:t>
            </a:r>
            <a:r>
              <a:rPr lang="en-US" sz="2000" spc="-10" dirty="0">
                <a:solidFill>
                  <a:srgbClr val="231F20"/>
                </a:solidFill>
                <a:ea typeface="Arial" panose="020B0604020202020204" pitchFamily="34" charset="0"/>
                <a:cs typeface="Times New Roman" panose="02020603050405020304" pitchFamily="18" charset="0"/>
              </a:rPr>
              <a:t>u</a:t>
            </a:r>
            <a:r>
              <a:rPr lang="en-US" sz="2000" spc="5" dirty="0">
                <a:solidFill>
                  <a:srgbClr val="231F20"/>
                </a:solidFill>
                <a:ea typeface="Arial" panose="020B0604020202020204" pitchFamily="34" charset="0"/>
                <a:cs typeface="Times New Roman" panose="02020603050405020304" pitchFamily="18" charset="0"/>
              </a:rPr>
              <a:t>r</a:t>
            </a:r>
            <a:r>
              <a:rPr lang="en-US" sz="2000" spc="-10"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m</a:t>
            </a:r>
            <a:r>
              <a:rPr lang="en-US" sz="2000" spc="-90" dirty="0">
                <a:solidFill>
                  <a:srgbClr val="231F20"/>
                </a:solidFill>
                <a:ea typeface="Arial" panose="020B0604020202020204" pitchFamily="34" charset="0"/>
                <a:cs typeface="Times New Roman" panose="02020603050405020304" pitchFamily="18" charset="0"/>
              </a:rPr>
              <a:t> </a:t>
            </a:r>
            <a:r>
              <a:rPr lang="en-US" sz="2000" spc="-15"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e</a:t>
            </a:r>
            <a:r>
              <a:rPr lang="en-US" sz="2000" spc="-90" dirty="0">
                <a:solidFill>
                  <a:srgbClr val="231F20"/>
                </a:solidFill>
                <a:ea typeface="Arial" panose="020B0604020202020204" pitchFamily="34" charset="0"/>
                <a:cs typeface="Times New Roman" panose="02020603050405020304" pitchFamily="18" charset="0"/>
              </a:rPr>
              <a:t> </a:t>
            </a:r>
            <a:r>
              <a:rPr lang="en-US" sz="2000" spc="-30" dirty="0">
                <a:solidFill>
                  <a:srgbClr val="231F20"/>
                </a:solidFill>
                <a:ea typeface="Arial" panose="020B0604020202020204" pitchFamily="34" charset="0"/>
                <a:cs typeface="Times New Roman" panose="02020603050405020304" pitchFamily="18" charset="0"/>
              </a:rPr>
              <a:t>av</a:t>
            </a:r>
            <a:r>
              <a:rPr lang="en-US" sz="2000" spc="-10"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i</a:t>
            </a:r>
            <a:r>
              <a:rPr lang="en-US" sz="2000" spc="-15" dirty="0">
                <a:solidFill>
                  <a:srgbClr val="231F20"/>
                </a:solidFill>
                <a:ea typeface="Arial" panose="020B0604020202020204" pitchFamily="34" charset="0"/>
                <a:cs typeface="Times New Roman" panose="02020603050405020304" pitchFamily="18" charset="0"/>
              </a:rPr>
              <a:t>la</a:t>
            </a:r>
            <a:r>
              <a:rPr lang="en-US" sz="2000" spc="-5" dirty="0">
                <a:solidFill>
                  <a:srgbClr val="231F20"/>
                </a:solidFill>
                <a:ea typeface="Arial" panose="020B0604020202020204" pitchFamily="34" charset="0"/>
                <a:cs typeface="Times New Roman" panose="02020603050405020304" pitchFamily="18" charset="0"/>
              </a:rPr>
              <a:t>b</a:t>
            </a:r>
            <a:r>
              <a:rPr lang="en-US" sz="2000" spc="-10"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e</a:t>
            </a:r>
            <a:r>
              <a:rPr lang="en-US" sz="2000" spc="-90" dirty="0">
                <a:solidFill>
                  <a:srgbClr val="231F20"/>
                </a:solidFill>
                <a:ea typeface="Arial" panose="020B0604020202020204" pitchFamily="34" charset="0"/>
                <a:cs typeface="Times New Roman" panose="02020603050405020304" pitchFamily="18" charset="0"/>
              </a:rPr>
              <a:t> </a:t>
            </a:r>
            <a:r>
              <a:rPr lang="en-US" sz="2000" spc="-15" dirty="0">
                <a:solidFill>
                  <a:srgbClr val="231F20"/>
                </a:solidFill>
                <a:ea typeface="Arial" panose="020B0604020202020204" pitchFamily="34" charset="0"/>
                <a:cs typeface="Times New Roman" panose="02020603050405020304" pitchFamily="18" charset="0"/>
              </a:rPr>
              <a:t>f</a:t>
            </a:r>
            <a:r>
              <a:rPr lang="en-US" sz="2000" spc="-10"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r</a:t>
            </a:r>
            <a:r>
              <a:rPr lang="en-US" sz="2000" spc="-90" dirty="0">
                <a:solidFill>
                  <a:srgbClr val="231F20"/>
                </a:solidFill>
                <a:ea typeface="Arial" panose="020B0604020202020204" pitchFamily="34" charset="0"/>
                <a:cs typeface="Times New Roman" panose="02020603050405020304" pitchFamily="18" charset="0"/>
              </a:rPr>
              <a:t> </a:t>
            </a:r>
            <a:r>
              <a:rPr lang="en-US" sz="2000" spc="-15"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ho</a:t>
            </a:r>
            <a:r>
              <a:rPr lang="en-US" sz="2000" spc="-5"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e </a:t>
            </a:r>
            <a:r>
              <a:rPr lang="en-US" sz="2000" spc="-5" dirty="0">
                <a:solidFill>
                  <a:srgbClr val="231F20"/>
                </a:solidFill>
                <a:ea typeface="Arial" panose="020B0604020202020204" pitchFamily="34" charset="0"/>
                <a:cs typeface="Times New Roman" panose="02020603050405020304" pitchFamily="18" charset="0"/>
              </a:rPr>
              <a:t>l</a:t>
            </a:r>
            <a:r>
              <a:rPr lang="en-US" sz="2000" spc="-20" dirty="0">
                <a:solidFill>
                  <a:srgbClr val="231F20"/>
                </a:solidFill>
                <a:ea typeface="Arial" panose="020B0604020202020204" pitchFamily="34" charset="0"/>
                <a:cs typeface="Times New Roman" panose="02020603050405020304" pitchFamily="18" charset="0"/>
              </a:rPr>
              <a:t>e</a:t>
            </a:r>
            <a:r>
              <a:rPr lang="en-US" sz="2000" spc="-10"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s </a:t>
            </a:r>
            <a:r>
              <a:rPr lang="en-US" sz="2000" spc="5" dirty="0">
                <a:solidFill>
                  <a:srgbClr val="231F20"/>
                </a:solidFill>
                <a:ea typeface="Arial" panose="020B0604020202020204" pitchFamily="34" charset="0"/>
                <a:cs typeface="Times New Roman" panose="02020603050405020304" pitchFamily="18" charset="0"/>
              </a:rPr>
              <a:t>c</a:t>
            </a:r>
            <a:r>
              <a:rPr lang="en-US" sz="2000" spc="-5" dirty="0">
                <a:solidFill>
                  <a:srgbClr val="231F20"/>
                </a:solidFill>
                <a:ea typeface="Arial" panose="020B0604020202020204" pitchFamily="34" charset="0"/>
                <a:cs typeface="Times New Roman" panose="02020603050405020304" pitchFamily="18" charset="0"/>
              </a:rPr>
              <a:t>om</a:t>
            </a:r>
            <a:r>
              <a:rPr lang="en-US" sz="2000" spc="-10" dirty="0">
                <a:solidFill>
                  <a:srgbClr val="231F20"/>
                </a:solidFill>
                <a:ea typeface="Arial" panose="020B0604020202020204" pitchFamily="34" charset="0"/>
                <a:cs typeface="Times New Roman" panose="02020603050405020304" pitchFamily="18" charset="0"/>
              </a:rPr>
              <a:t>f</a:t>
            </a:r>
            <a:r>
              <a:rPr lang="en-US" sz="2000" spc="-5" dirty="0">
                <a:solidFill>
                  <a:srgbClr val="231F20"/>
                </a:solidFill>
                <a:ea typeface="Arial" panose="020B0604020202020204" pitchFamily="34" charset="0"/>
                <a:cs typeface="Times New Roman" panose="02020603050405020304" pitchFamily="18" charset="0"/>
              </a:rPr>
              <a:t>o</a:t>
            </a:r>
            <a:r>
              <a:rPr lang="en-US" sz="2000" spc="45" dirty="0">
                <a:solidFill>
                  <a:srgbClr val="231F20"/>
                </a:solidFill>
                <a:ea typeface="Arial" panose="020B0604020202020204" pitchFamily="34" charset="0"/>
                <a:cs typeface="Times New Roman" panose="02020603050405020304" pitchFamily="18" charset="0"/>
              </a:rPr>
              <a:t>r</a:t>
            </a:r>
            <a:r>
              <a:rPr lang="en-US" sz="2000" spc="-15"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bl</a:t>
            </a:r>
            <a:r>
              <a:rPr lang="en-US" sz="2000" dirty="0">
                <a:solidFill>
                  <a:srgbClr val="231F20"/>
                </a:solidFill>
                <a:ea typeface="Arial" panose="020B0604020202020204" pitchFamily="34" charset="0"/>
                <a:cs typeface="Times New Roman" panose="02020603050405020304" pitchFamily="18" charset="0"/>
              </a:rPr>
              <a:t>e </a:t>
            </a:r>
            <a:r>
              <a:rPr lang="en-US" sz="2000" spc="-10" dirty="0">
                <a:solidFill>
                  <a:srgbClr val="231F20"/>
                </a:solidFill>
                <a:ea typeface="Arial" panose="020B0604020202020204" pitchFamily="34" charset="0"/>
                <a:cs typeface="Times New Roman" panose="02020603050405020304" pitchFamily="18" charset="0"/>
              </a:rPr>
              <a:t>w</a:t>
            </a:r>
            <a:r>
              <a:rPr lang="en-US" sz="2000" dirty="0">
                <a:solidFill>
                  <a:srgbClr val="231F20"/>
                </a:solidFill>
                <a:ea typeface="Arial" panose="020B0604020202020204" pitchFamily="34" charset="0"/>
                <a:cs typeface="Times New Roman" panose="02020603050405020304" pitchFamily="18" charset="0"/>
              </a:rPr>
              <a:t>i</a:t>
            </a:r>
            <a:r>
              <a:rPr lang="en-US" sz="2000" spc="-10" dirty="0">
                <a:solidFill>
                  <a:srgbClr val="231F20"/>
                </a:solidFill>
                <a:ea typeface="Arial" panose="020B0604020202020204" pitchFamily="34" charset="0"/>
                <a:cs typeface="Times New Roman" panose="02020603050405020304" pitchFamily="18" charset="0"/>
              </a:rPr>
              <a:t>t</a:t>
            </a:r>
            <a:r>
              <a:rPr lang="en-US" sz="2000" dirty="0">
                <a:solidFill>
                  <a:srgbClr val="231F20"/>
                </a:solidFill>
                <a:ea typeface="Arial" panose="020B0604020202020204" pitchFamily="34" charset="0"/>
                <a:cs typeface="Times New Roman" panose="02020603050405020304" pitchFamily="18" charset="0"/>
              </a:rPr>
              <a:t>h H</a:t>
            </a:r>
            <a:r>
              <a:rPr lang="en-US" sz="2000" spc="-15"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b</a:t>
            </a:r>
            <a:r>
              <a:rPr lang="en-US" sz="2000" dirty="0">
                <a:solidFill>
                  <a:srgbClr val="231F20"/>
                </a:solidFill>
                <a:ea typeface="Arial" panose="020B0604020202020204" pitchFamily="34" charset="0"/>
                <a:cs typeface="Times New Roman" panose="02020603050405020304" pitchFamily="18" charset="0"/>
              </a:rPr>
              <a:t>r</a:t>
            </a:r>
            <a:r>
              <a:rPr lang="en-US" sz="2000" spc="-20" dirty="0">
                <a:solidFill>
                  <a:srgbClr val="231F20"/>
                </a:solidFill>
                <a:ea typeface="Arial" panose="020B0604020202020204" pitchFamily="34" charset="0"/>
                <a:cs typeface="Times New Roman" panose="02020603050405020304" pitchFamily="18" charset="0"/>
              </a:rPr>
              <a:t>e</a:t>
            </a:r>
            <a:r>
              <a:rPr lang="en-US" sz="2000" spc="-50" dirty="0">
                <a:solidFill>
                  <a:srgbClr val="231F20"/>
                </a:solidFill>
                <a:ea typeface="Arial" panose="020B0604020202020204" pitchFamily="34" charset="0"/>
                <a:cs typeface="Times New Roman" panose="02020603050405020304" pitchFamily="18" charset="0"/>
              </a:rPr>
              <a:t>w</a:t>
            </a:r>
            <a:r>
              <a:rPr lang="en-US" sz="2000" dirty="0">
                <a:solidFill>
                  <a:srgbClr val="231F20"/>
                </a:solidFill>
                <a:ea typeface="Arial" panose="020B0604020202020204" pitchFamily="34" charset="0"/>
                <a:cs typeface="Times New Roman" panose="02020603050405020304" pitchFamily="18" charset="0"/>
              </a:rPr>
              <a:t>.</a:t>
            </a:r>
            <a:endParaRPr lang="en-US" sz="2000" dirty="0">
              <a:effectLst/>
              <a:ea typeface="Calibri" panose="020F0502020204030204" pitchFamily="34" charset="0"/>
              <a:cs typeface="Times New Roman" panose="02020603050405020304" pitchFamily="18" charset="0"/>
            </a:endParaRPr>
          </a:p>
        </p:txBody>
      </p:sp>
      <p:pic>
        <p:nvPicPr>
          <p:cNvPr id="4100" name="Picture 4" descr="Logo for Congregation Sons of Isr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36" y="11272571"/>
            <a:ext cx="953283" cy="14122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39649" y="10758385"/>
            <a:ext cx="1988301" cy="369332"/>
          </a:xfrm>
          <a:prstGeom prst="rect">
            <a:avLst/>
          </a:prstGeom>
        </p:spPr>
        <p:txBody>
          <a:bodyPr wrap="none">
            <a:spAutoFit/>
          </a:bodyPr>
          <a:lstStyle/>
          <a:p>
            <a:r>
              <a:rPr lang="en-US" dirty="0">
                <a:hlinkClick r:id="rId3"/>
              </a:rPr>
              <a:t>ww.csibriarcliff.org</a:t>
            </a:r>
            <a:endParaRPr lang="en-US" dirty="0"/>
          </a:p>
        </p:txBody>
      </p:sp>
    </p:spTree>
    <p:extLst>
      <p:ext uri="{BB962C8B-B14F-4D97-AF65-F5344CB8AC3E}">
        <p14:creationId xmlns:p14="http://schemas.microsoft.com/office/powerpoint/2010/main" val="27406633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Congregation Sons of </a:t>
            </a:r>
            <a:r>
              <a:rPr lang="en-US" b="1" dirty="0" smtClean="0">
                <a:solidFill>
                  <a:schemeClr val="tx1"/>
                </a:solidFill>
              </a:rPr>
              <a:t>Israel-Yonkers</a:t>
            </a:r>
            <a:br>
              <a:rPr lang="en-US" b="1" dirty="0" smtClean="0">
                <a:solidFill>
                  <a:schemeClr val="tx1"/>
                </a:solidFill>
              </a:rPr>
            </a:br>
            <a:r>
              <a:rPr lang="en-US" dirty="0">
                <a:solidFill>
                  <a:schemeClr val="tx1"/>
                </a:solidFill>
              </a:rPr>
              <a:t/>
            </a:r>
            <a:br>
              <a:rPr lang="en-US" dirty="0">
                <a:solidFill>
                  <a:schemeClr val="tx1"/>
                </a:solidFill>
              </a:rPr>
            </a:br>
            <a:r>
              <a:rPr lang="en-US" sz="2400" dirty="0">
                <a:solidFill>
                  <a:schemeClr val="tx1"/>
                </a:solidFill>
              </a:rPr>
              <a:t>Orthodox</a:t>
            </a:r>
            <a:br>
              <a:rPr lang="en-US" sz="2400" dirty="0">
                <a:solidFill>
                  <a:schemeClr val="tx1"/>
                </a:solidFill>
              </a:rPr>
            </a:br>
            <a:r>
              <a:rPr lang="en-US" sz="2400" dirty="0">
                <a:solidFill>
                  <a:schemeClr val="tx1"/>
                </a:solidFill>
              </a:rPr>
              <a:t>Synagogue &amp; Mailing Address: 27 Belvedere Drive Yonkers, NY 10705 Phone: 914-969-4453</a:t>
            </a:r>
            <a:br>
              <a:rPr lang="en-US" sz="2400" dirty="0">
                <a:solidFill>
                  <a:schemeClr val="tx1"/>
                </a:solidFill>
              </a:rPr>
            </a:br>
            <a:r>
              <a:rPr lang="en-US" sz="2400" dirty="0">
                <a:solidFill>
                  <a:schemeClr val="tx1"/>
                </a:solidFill>
              </a:rPr>
              <a:t>Website: </a:t>
            </a:r>
            <a:r>
              <a:rPr lang="en-US" sz="2400" dirty="0" smtClean="0">
                <a:solidFill>
                  <a:schemeClr val="tx1"/>
                </a:solidFill>
              </a:rPr>
              <a:t>www.soisrael.com</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info@soisrael.com</a:t>
            </a:r>
            <a:endParaRPr lang="en-US" sz="2400" dirty="0">
              <a:solidFill>
                <a:schemeClr val="tx1"/>
              </a:solidFill>
            </a:endParaRPr>
          </a:p>
        </p:txBody>
      </p:sp>
      <p:sp>
        <p:nvSpPr>
          <p:cNvPr id="4" name="Rectangle 3"/>
          <p:cNvSpPr/>
          <p:nvPr/>
        </p:nvSpPr>
        <p:spPr>
          <a:xfrm>
            <a:off x="549057" y="5292807"/>
            <a:ext cx="6102263" cy="2723823"/>
          </a:xfrm>
          <a:prstGeom prst="rect">
            <a:avLst/>
          </a:prstGeom>
        </p:spPr>
        <p:txBody>
          <a:bodyPr wrap="square">
            <a:spAutoFit/>
          </a:bodyPr>
          <a:lstStyle/>
          <a:p>
            <a:pPr algn="just">
              <a:lnSpc>
                <a:spcPct val="95000"/>
              </a:lnSpc>
            </a:pPr>
            <a:r>
              <a:rPr lang="en-US" sz="2000" dirty="0">
                <a:solidFill>
                  <a:schemeClr val="bg1"/>
                </a:solidFill>
                <a:ea typeface="Arial" panose="020B0604020202020204" pitchFamily="34" charset="0"/>
              </a:rPr>
              <a:t>Sons Of Israel offers warm, Modern Orthodox services for adults and children along with holiday programming and community events. Sons of Israel is dedicated to providing every Jew regardless of background, philosophy or level of commitment, an open door environment for strengthening and enhancing Jewish family life. Sons of Israel serves individuals and families looking for a non-judgmental, accepting, and personalized Jewish experience.</a:t>
            </a:r>
            <a:endParaRPr lang="en-US" sz="2000" dirty="0">
              <a:solidFill>
                <a:schemeClr val="bg1"/>
              </a:solidFill>
              <a:ea typeface="Times New Roman" panose="02020603050405020304" pitchFamily="18" charset="0"/>
            </a:endParaRPr>
          </a:p>
        </p:txBody>
      </p:sp>
      <p:sp>
        <p:nvSpPr>
          <p:cNvPr id="5" name="Rectangle 4"/>
          <p:cNvSpPr/>
          <p:nvPr/>
        </p:nvSpPr>
        <p:spPr>
          <a:xfrm>
            <a:off x="2691335" y="10500036"/>
            <a:ext cx="2084930" cy="400110"/>
          </a:xfrm>
          <a:prstGeom prst="rect">
            <a:avLst/>
          </a:prstGeom>
        </p:spPr>
        <p:txBody>
          <a:bodyPr wrap="none">
            <a:spAutoFit/>
          </a:bodyPr>
          <a:lstStyle/>
          <a:p>
            <a:r>
              <a:rPr lang="en-US" sz="2000" dirty="0" smtClean="0">
                <a:hlinkClick r:id="rId2"/>
              </a:rPr>
              <a:t>www.soisrael.com</a:t>
            </a:r>
            <a:endParaRPr lang="en-US" sz="20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5332" y="11312808"/>
            <a:ext cx="5469467" cy="813811"/>
          </a:xfrm>
          <a:prstGeom prst="rect">
            <a:avLst/>
          </a:prstGeom>
        </p:spPr>
      </p:pic>
    </p:spTree>
    <p:extLst>
      <p:ext uri="{BB962C8B-B14F-4D97-AF65-F5344CB8AC3E}">
        <p14:creationId xmlns:p14="http://schemas.microsoft.com/office/powerpoint/2010/main" val="2706846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37786"/>
            <a:ext cx="7315200" cy="4446740"/>
          </a:xfrm>
          <a:solidFill>
            <a:schemeClr val="bg2"/>
          </a:solidFill>
        </p:spPr>
        <p:txBody>
          <a:bodyPr>
            <a:noAutofit/>
          </a:bodyPr>
          <a:lstStyle/>
          <a:p>
            <a:pPr algn="ctr">
              <a:lnSpc>
                <a:spcPts val="2400"/>
              </a:lnSpc>
            </a:pPr>
            <a:r>
              <a:rPr lang="en-US" sz="2400" dirty="0">
                <a:solidFill>
                  <a:schemeClr val="bg1"/>
                </a:solidFill>
                <a:latin typeface="+mn-lt"/>
                <a:cs typeface="Arial" panose="020B0604020202020204" pitchFamily="34" charset="0"/>
              </a:rPr>
              <a:t/>
            </a:r>
            <a:br>
              <a:rPr lang="en-US" sz="2400" dirty="0">
                <a:solidFill>
                  <a:schemeClr val="bg1"/>
                </a:solidFill>
                <a:latin typeface="+mn-lt"/>
                <a:cs typeface="Arial" panose="020B0604020202020204" pitchFamily="34" charset="0"/>
              </a:rPr>
            </a:br>
            <a:r>
              <a:rPr lang="en-US" b="1" dirty="0">
                <a:solidFill>
                  <a:schemeClr val="tx1"/>
                </a:solidFill>
                <a:latin typeface="+mn-lt"/>
                <a:cs typeface="Arial" panose="020B0604020202020204" pitchFamily="34" charset="0"/>
              </a:rPr>
              <a:t>DOROT Westchester</a:t>
            </a:r>
            <a:r>
              <a:rPr lang="en-US" sz="2400" dirty="0">
                <a:solidFill>
                  <a:schemeClr val="tx1"/>
                </a:solidFill>
                <a:latin typeface="+mn-lt"/>
                <a:cs typeface="Arial" panose="020B0604020202020204" pitchFamily="34" charset="0"/>
              </a:rPr>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
            </a:r>
            <a:br>
              <a:rPr lang="en-US" sz="2400" dirty="0">
                <a:solidFill>
                  <a:schemeClr val="tx1"/>
                </a:solidFill>
                <a:latin typeface="+mn-lt"/>
                <a:cs typeface="Arial" panose="020B0604020202020204" pitchFamily="34" charset="0"/>
              </a:rPr>
            </a:br>
            <a:r>
              <a:rPr lang="en-US" sz="2300" dirty="0">
                <a:solidFill>
                  <a:schemeClr val="tx1"/>
                </a:solidFill>
                <a:latin typeface="+mn-lt"/>
                <a:cs typeface="Arial" panose="020B0604020202020204" pitchFamily="34" charset="0"/>
              </a:rPr>
              <a:t>925 Westchester Avenue, Suite 200</a:t>
            </a:r>
            <a:r>
              <a:rPr lang="en-US" sz="2300" dirty="0" smtClean="0">
                <a:solidFill>
                  <a:schemeClr val="tx1"/>
                </a:solidFill>
                <a:latin typeface="+mn-lt"/>
                <a:cs typeface="Arial" panose="020B0604020202020204" pitchFamily="34" charset="0"/>
              </a:rPr>
              <a:t>,</a:t>
            </a:r>
            <a:br>
              <a:rPr lang="en-US" sz="2300" dirty="0" smtClean="0">
                <a:solidFill>
                  <a:schemeClr val="tx1"/>
                </a:solidFill>
                <a:latin typeface="+mn-lt"/>
                <a:cs typeface="Arial" panose="020B0604020202020204" pitchFamily="34" charset="0"/>
              </a:rPr>
            </a:br>
            <a:r>
              <a:rPr lang="en-US" sz="2300" dirty="0" smtClean="0">
                <a:solidFill>
                  <a:schemeClr val="tx1"/>
                </a:solidFill>
                <a:latin typeface="+mn-lt"/>
                <a:cs typeface="Arial" panose="020B0604020202020204" pitchFamily="34" charset="0"/>
              </a:rPr>
              <a:t>White </a:t>
            </a:r>
            <a:r>
              <a:rPr lang="en-US" sz="2300" dirty="0">
                <a:solidFill>
                  <a:schemeClr val="tx1"/>
                </a:solidFill>
                <a:latin typeface="+mn-lt"/>
                <a:cs typeface="Arial" panose="020B0604020202020204" pitchFamily="34" charset="0"/>
              </a:rPr>
              <a:t>Plains, NY 10604</a:t>
            </a:r>
            <a:br>
              <a:rPr lang="en-US" sz="2300" dirty="0">
                <a:solidFill>
                  <a:schemeClr val="tx1"/>
                </a:solidFill>
                <a:latin typeface="+mn-lt"/>
                <a:cs typeface="Arial" panose="020B0604020202020204" pitchFamily="34" charset="0"/>
              </a:rPr>
            </a:br>
            <a:r>
              <a:rPr lang="en-US" sz="2300" dirty="0">
                <a:solidFill>
                  <a:schemeClr val="tx1"/>
                </a:solidFill>
                <a:latin typeface="+mn-lt"/>
                <a:cs typeface="Arial" panose="020B0604020202020204" pitchFamily="34" charset="0"/>
              </a:rPr>
              <a:t>Phone: 914-485-8354</a:t>
            </a:r>
            <a:br>
              <a:rPr lang="en-US" sz="2300" dirty="0">
                <a:solidFill>
                  <a:schemeClr val="tx1"/>
                </a:solidFill>
                <a:latin typeface="+mn-lt"/>
                <a:cs typeface="Arial" panose="020B0604020202020204" pitchFamily="34" charset="0"/>
              </a:rPr>
            </a:br>
            <a:r>
              <a:rPr lang="en-US" sz="2300" dirty="0">
                <a:solidFill>
                  <a:schemeClr val="tx1"/>
                </a:solidFill>
                <a:latin typeface="+mn-lt"/>
                <a:cs typeface="Arial" panose="020B0604020202020204" pitchFamily="34" charset="0"/>
              </a:rPr>
              <a:t>Email: </a:t>
            </a:r>
            <a:r>
              <a:rPr lang="en-US" sz="2300" dirty="0" smtClean="0">
                <a:solidFill>
                  <a:schemeClr val="tx1"/>
                </a:solidFill>
                <a:latin typeface="+mn-lt"/>
                <a:cs typeface="Arial" panose="020B0604020202020204" pitchFamily="34" charset="0"/>
              </a:rPr>
              <a:t>infowestchester@dorotusa.org</a:t>
            </a:r>
            <a:r>
              <a:rPr lang="en-US" sz="2300" dirty="0">
                <a:solidFill>
                  <a:schemeClr val="tx1"/>
                </a:solidFill>
                <a:latin typeface="+mn-lt"/>
                <a:cs typeface="Arial" panose="020B0604020202020204" pitchFamily="34" charset="0"/>
              </a:rPr>
              <a:t/>
            </a:r>
            <a:br>
              <a:rPr lang="en-US" sz="2300" dirty="0">
                <a:solidFill>
                  <a:schemeClr val="tx1"/>
                </a:solidFill>
                <a:latin typeface="+mn-lt"/>
                <a:cs typeface="Arial" panose="020B0604020202020204" pitchFamily="34" charset="0"/>
              </a:rPr>
            </a:br>
            <a:r>
              <a:rPr lang="en-US" sz="2300" dirty="0">
                <a:solidFill>
                  <a:schemeClr val="tx1"/>
                </a:solidFill>
                <a:latin typeface="+mn-lt"/>
                <a:cs typeface="Arial" panose="020B0604020202020204" pitchFamily="34" charset="0"/>
              </a:rPr>
              <a:t>DOROT(main office)</a:t>
            </a:r>
            <a:br>
              <a:rPr lang="en-US" sz="2300" dirty="0">
                <a:solidFill>
                  <a:schemeClr val="tx1"/>
                </a:solidFill>
                <a:latin typeface="+mn-lt"/>
                <a:cs typeface="Arial" panose="020B0604020202020204" pitchFamily="34" charset="0"/>
              </a:rPr>
            </a:br>
            <a:r>
              <a:rPr lang="en-US" sz="2300" dirty="0">
                <a:solidFill>
                  <a:schemeClr val="tx1"/>
                </a:solidFill>
                <a:latin typeface="+mn-lt"/>
                <a:cs typeface="Arial" panose="020B0604020202020204" pitchFamily="34" charset="0"/>
              </a:rPr>
              <a:t>171 West 85th Street, New York, NY 10024</a:t>
            </a:r>
            <a:br>
              <a:rPr lang="en-US" sz="2300" dirty="0">
                <a:solidFill>
                  <a:schemeClr val="tx1"/>
                </a:solidFill>
                <a:latin typeface="+mn-lt"/>
                <a:cs typeface="Arial" panose="020B0604020202020204" pitchFamily="34" charset="0"/>
              </a:rPr>
            </a:br>
            <a:r>
              <a:rPr lang="en-US" sz="2300" dirty="0">
                <a:solidFill>
                  <a:schemeClr val="tx1"/>
                </a:solidFill>
                <a:latin typeface="+mn-lt"/>
                <a:cs typeface="Arial" panose="020B0604020202020204" pitchFamily="34" charset="0"/>
              </a:rPr>
              <a:t>Phone:  212-769-2850 Fax: </a:t>
            </a:r>
            <a:r>
              <a:rPr lang="en-US" sz="2300" dirty="0" smtClean="0">
                <a:solidFill>
                  <a:schemeClr val="tx1"/>
                </a:solidFill>
                <a:latin typeface="+mn-lt"/>
                <a:cs typeface="Arial" panose="020B0604020202020204" pitchFamily="34" charset="0"/>
              </a:rPr>
              <a:t>917-441-5049</a:t>
            </a:r>
            <a:r>
              <a:rPr lang="en-US" sz="2300" dirty="0">
                <a:solidFill>
                  <a:schemeClr val="tx1"/>
                </a:solidFill>
                <a:latin typeface="+mn-lt"/>
                <a:cs typeface="Arial" panose="020B0604020202020204" pitchFamily="34" charset="0"/>
              </a:rPr>
              <a:t/>
            </a:r>
            <a:br>
              <a:rPr lang="en-US" sz="2300" dirty="0">
                <a:solidFill>
                  <a:schemeClr val="tx1"/>
                </a:solidFill>
                <a:latin typeface="+mn-lt"/>
                <a:cs typeface="Arial" panose="020B0604020202020204" pitchFamily="34" charset="0"/>
              </a:rPr>
            </a:br>
            <a:r>
              <a:rPr lang="en-US" sz="2300" dirty="0">
                <a:solidFill>
                  <a:schemeClr val="tx1"/>
                </a:solidFill>
                <a:latin typeface="+mn-lt"/>
                <a:cs typeface="Arial" panose="020B0604020202020204" pitchFamily="34" charset="0"/>
              </a:rPr>
              <a:t>Executive Director: Mark Meridy</a:t>
            </a:r>
            <a:br>
              <a:rPr lang="en-US" sz="2300" dirty="0">
                <a:solidFill>
                  <a:schemeClr val="tx1"/>
                </a:solidFill>
                <a:latin typeface="+mn-lt"/>
                <a:cs typeface="Arial" panose="020B0604020202020204" pitchFamily="34" charset="0"/>
              </a:rPr>
            </a:br>
            <a:r>
              <a:rPr lang="en-US" sz="2300" dirty="0">
                <a:solidFill>
                  <a:schemeClr val="tx1"/>
                </a:solidFill>
                <a:latin typeface="+mn-lt"/>
                <a:cs typeface="Arial" panose="020B0604020202020204" pitchFamily="34" charset="0"/>
              </a:rPr>
              <a:t>Chief Program Officer: Ali Hodin-Baier</a:t>
            </a:r>
            <a:br>
              <a:rPr lang="en-US" sz="2300" dirty="0">
                <a:solidFill>
                  <a:schemeClr val="tx1"/>
                </a:solidFill>
                <a:latin typeface="+mn-lt"/>
                <a:cs typeface="Arial" panose="020B0604020202020204" pitchFamily="34" charset="0"/>
              </a:rPr>
            </a:br>
            <a:r>
              <a:rPr lang="en-US" sz="2300" dirty="0">
                <a:solidFill>
                  <a:schemeClr val="tx1"/>
                </a:solidFill>
                <a:latin typeface="+mn-lt"/>
                <a:cs typeface="Arial" panose="020B0604020202020204" pitchFamily="34" charset="0"/>
              </a:rPr>
              <a:t>Senior Program Officer: Margaret Reiff</a:t>
            </a:r>
            <a:br>
              <a:rPr lang="en-US" sz="2300" dirty="0">
                <a:solidFill>
                  <a:schemeClr val="tx1"/>
                </a:solidFill>
                <a:latin typeface="+mn-lt"/>
                <a:cs typeface="Arial" panose="020B0604020202020204" pitchFamily="34" charset="0"/>
              </a:rPr>
            </a:br>
            <a:r>
              <a:rPr lang="en-US" sz="2300" dirty="0">
                <a:solidFill>
                  <a:schemeClr val="tx1"/>
                </a:solidFill>
                <a:latin typeface="+mn-lt"/>
                <a:cs typeface="Arial" panose="020B0604020202020204" pitchFamily="34" charset="0"/>
              </a:rPr>
              <a:t>Westchester Director: Cippi (Patricia Cipora) Harte</a:t>
            </a:r>
            <a:r>
              <a:rPr lang="en-US" sz="2300" dirty="0">
                <a:solidFill>
                  <a:schemeClr val="tx1"/>
                </a:solidFill>
                <a:latin typeface="+mn-lt"/>
              </a:rPr>
              <a:t/>
            </a:r>
            <a:br>
              <a:rPr lang="en-US" sz="2300" dirty="0">
                <a:solidFill>
                  <a:schemeClr val="tx1"/>
                </a:solidFill>
                <a:latin typeface="+mn-lt"/>
              </a:rPr>
            </a:br>
            <a:endParaRPr lang="en-US" sz="2300" dirty="0">
              <a:solidFill>
                <a:schemeClr val="tx1"/>
              </a:solidFill>
              <a:latin typeface="+mn-lt"/>
            </a:endParaRPr>
          </a:p>
        </p:txBody>
      </p:sp>
      <p:sp>
        <p:nvSpPr>
          <p:cNvPr id="6" name="Rectangle 5"/>
          <p:cNvSpPr/>
          <p:nvPr/>
        </p:nvSpPr>
        <p:spPr>
          <a:xfrm>
            <a:off x="350729" y="4614698"/>
            <a:ext cx="6551112" cy="6789679"/>
          </a:xfrm>
          <a:prstGeom prst="rect">
            <a:avLst/>
          </a:prstGeom>
        </p:spPr>
        <p:txBody>
          <a:bodyPr wrap="square">
            <a:spAutoFit/>
          </a:bodyPr>
          <a:lstStyle/>
          <a:p>
            <a:pPr algn="just">
              <a:lnSpc>
                <a:spcPts val="1800"/>
              </a:lnSpc>
            </a:pPr>
            <a:r>
              <a:rPr lang="en-US" sz="1900" dirty="0">
                <a:solidFill>
                  <a:schemeClr val="bg1"/>
                </a:solidFill>
                <a:ea typeface="Calibri" panose="020F0502020204030204" pitchFamily="34" charset="0"/>
                <a:cs typeface="Arial" panose="020B0604020202020204" pitchFamily="34" charset="0"/>
              </a:rPr>
              <a:t>Established in 1976, DOROT is dedicated to enhancing the lives </a:t>
            </a:r>
            <a:r>
              <a:rPr lang="en-US" dirty="0">
                <a:solidFill>
                  <a:schemeClr val="bg1"/>
                </a:solidFill>
                <a:ea typeface="Calibri" panose="020F0502020204030204" pitchFamily="34" charset="0"/>
                <a:cs typeface="Arial" panose="020B0604020202020204" pitchFamily="34" charset="0"/>
              </a:rPr>
              <a:t>of the elderly and providing services to help them live independently as valued members of the community.    We serve the Jewish and wider community bringing the generations together in a mutually beneficial partnership of elders, volunteers and professionals.   In 2004 DOROT expanded to Westchester County and offers the following services:</a:t>
            </a:r>
            <a:r>
              <a:rPr lang="en-US" dirty="0">
                <a:solidFill>
                  <a:schemeClr val="bg1"/>
                </a:solidFill>
                <a:cs typeface="Arial" panose="020B0604020202020204" pitchFamily="34" charset="0"/>
              </a:rPr>
              <a:t>I</a:t>
            </a:r>
          </a:p>
          <a:p>
            <a:pPr marL="285750" indent="-285750" algn="just">
              <a:lnSpc>
                <a:spcPts val="1800"/>
              </a:lnSpc>
              <a:buFont typeface="Arial" panose="020B0604020202020204" pitchFamily="34" charset="0"/>
              <a:buChar char="•"/>
            </a:pPr>
            <a:r>
              <a:rPr lang="en-US" dirty="0">
                <a:solidFill>
                  <a:schemeClr val="bg1"/>
                </a:solidFill>
                <a:cs typeface="Arial" panose="020B0604020202020204" pitchFamily="34" charset="0"/>
              </a:rPr>
              <a:t>Telephone Friends: A one to one match of a senior and volunteer for the purpose of connecting and sharing with each other on the phone.</a:t>
            </a:r>
          </a:p>
          <a:p>
            <a:pPr marL="285750" indent="-285750" algn="just">
              <a:lnSpc>
                <a:spcPts val="1800"/>
              </a:lnSpc>
              <a:buFont typeface="Arial" panose="020B0604020202020204" pitchFamily="34" charset="0"/>
              <a:buChar char="•"/>
            </a:pPr>
            <a:r>
              <a:rPr lang="en-US" dirty="0">
                <a:solidFill>
                  <a:schemeClr val="bg1"/>
                </a:solidFill>
                <a:cs typeface="Arial" panose="020B0604020202020204" pitchFamily="34" charset="0"/>
              </a:rPr>
              <a:t>Information &amp; Referral: Information and referrals on services for seniors and caregivers in Westchester.</a:t>
            </a:r>
          </a:p>
          <a:p>
            <a:pPr marL="285750" indent="-285750" algn="just">
              <a:lnSpc>
                <a:spcPts val="1800"/>
              </a:lnSpc>
              <a:buFont typeface="Arial" panose="020B0604020202020204" pitchFamily="34" charset="0"/>
              <a:buChar char="•"/>
            </a:pPr>
            <a:r>
              <a:rPr lang="en-US" dirty="0">
                <a:solidFill>
                  <a:schemeClr val="bg1"/>
                </a:solidFill>
                <a:cs typeface="Arial" panose="020B0604020202020204" pitchFamily="34" charset="0"/>
              </a:rPr>
              <a:t>Holiday Package Deliveries: Volunteers visit seniors and bring special bags filled with holiday related foods and items delivered during Rosh Hashanah, Passover and once during the winter.</a:t>
            </a:r>
          </a:p>
          <a:p>
            <a:pPr marL="285750" indent="-285750" algn="just">
              <a:lnSpc>
                <a:spcPts val="1800"/>
              </a:lnSpc>
              <a:buFont typeface="Arial" panose="020B0604020202020204" pitchFamily="34" charset="0"/>
              <a:buChar char="•"/>
            </a:pPr>
            <a:r>
              <a:rPr lang="en-US" dirty="0">
                <a:solidFill>
                  <a:schemeClr val="bg1"/>
                </a:solidFill>
                <a:cs typeface="Arial" panose="020B0604020202020204" pitchFamily="34" charset="0"/>
              </a:rPr>
              <a:t>University Without Walls:  Educational classes and support groups offered over the telephone</a:t>
            </a:r>
          </a:p>
          <a:p>
            <a:pPr marL="285750" indent="-285750" algn="just">
              <a:lnSpc>
                <a:spcPts val="1800"/>
              </a:lnSpc>
              <a:buFont typeface="Arial" panose="020B0604020202020204" pitchFamily="34" charset="0"/>
              <a:buChar char="•"/>
            </a:pPr>
            <a:r>
              <a:rPr lang="en-US" dirty="0">
                <a:solidFill>
                  <a:schemeClr val="bg1"/>
                </a:solidFill>
                <a:cs typeface="Arial" panose="020B0604020202020204" pitchFamily="34" charset="0"/>
              </a:rPr>
              <a:t>Intergenerational Chess Program*: Bringing Seniors and High School Students together to forge connections across the chess board.</a:t>
            </a:r>
          </a:p>
          <a:p>
            <a:pPr marL="285750" indent="-285750" algn="just">
              <a:lnSpc>
                <a:spcPts val="1800"/>
              </a:lnSpc>
              <a:buFont typeface="Arial" panose="020B0604020202020204" pitchFamily="34" charset="0"/>
              <a:buChar char="•"/>
            </a:pPr>
            <a:r>
              <a:rPr lang="en-US" dirty="0">
                <a:solidFill>
                  <a:schemeClr val="bg1"/>
                </a:solidFill>
                <a:cs typeface="Arial" panose="020B0604020202020204" pitchFamily="34" charset="0"/>
              </a:rPr>
              <a:t>Onsite@Home: Zoom programming on a wide variety of topics.</a:t>
            </a:r>
          </a:p>
          <a:p>
            <a:pPr marL="285750" indent="-285750" algn="just">
              <a:lnSpc>
                <a:spcPts val="1800"/>
              </a:lnSpc>
              <a:buFont typeface="Arial" panose="020B0604020202020204" pitchFamily="34" charset="0"/>
              <a:buChar char="•"/>
            </a:pPr>
            <a:r>
              <a:rPr lang="en-US" dirty="0">
                <a:solidFill>
                  <a:schemeClr val="bg1"/>
                </a:solidFill>
                <a:cs typeface="Arial" panose="020B0604020202020204" pitchFamily="34" charset="0"/>
              </a:rPr>
              <a:t>Lasting impressions:  Opportunities for older adults to document their lives as a legacy project to share with family and friends and to learn about advanced directives.</a:t>
            </a:r>
          </a:p>
          <a:p>
            <a:pPr marL="285750" indent="-285750" algn="just">
              <a:lnSpc>
                <a:spcPts val="1800"/>
              </a:lnSpc>
              <a:buFont typeface="Arial" panose="020B0604020202020204" pitchFamily="34" charset="0"/>
              <a:buChar char="•"/>
            </a:pPr>
            <a:r>
              <a:rPr lang="en-US" dirty="0">
                <a:solidFill>
                  <a:schemeClr val="bg1"/>
                </a:solidFill>
                <a:cs typeface="Arial" panose="020B0604020202020204" pitchFamily="34" charset="0"/>
              </a:rPr>
              <a:t>Friendly visiting*: Caring volunteers visiting seniors in their homes once a week for a mutually beneficial experience.</a:t>
            </a:r>
          </a:p>
          <a:p>
            <a:pPr marL="285750" indent="-285750" algn="just">
              <a:lnSpc>
                <a:spcPts val="1800"/>
              </a:lnSpc>
              <a:buFont typeface="Arial" panose="020B0604020202020204" pitchFamily="34" charset="0"/>
              <a:buChar char="•"/>
            </a:pPr>
            <a:r>
              <a:rPr lang="en-US" dirty="0">
                <a:solidFill>
                  <a:schemeClr val="bg1"/>
                </a:solidFill>
                <a:cs typeface="Arial" panose="020B0604020202020204" pitchFamily="34" charset="0"/>
              </a:rPr>
              <a:t>Occasional Visiting*: Occasional opportunities for one-time visits with older adults in their homes</a:t>
            </a:r>
          </a:p>
          <a:p>
            <a:pPr algn="just">
              <a:lnSpc>
                <a:spcPts val="1800"/>
              </a:lnSpc>
            </a:pPr>
            <a:r>
              <a:rPr lang="en-US" dirty="0">
                <a:solidFill>
                  <a:schemeClr val="bg1"/>
                </a:solidFill>
                <a:cs typeface="Arial" panose="020B0604020202020204" pitchFamily="34" charset="0"/>
              </a:rPr>
              <a:t>*In person visiting is on hold due to COVID and the pandemic.</a:t>
            </a:r>
          </a:p>
        </p:txBody>
      </p:sp>
      <p:pic>
        <p:nvPicPr>
          <p:cNvPr id="1026" name="Picture 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668" y="11699492"/>
            <a:ext cx="1326864" cy="10308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718971" y="11249808"/>
            <a:ext cx="2029658" cy="384849"/>
          </a:xfrm>
          <a:prstGeom prst="rect">
            <a:avLst/>
          </a:prstGeom>
        </p:spPr>
        <p:txBody>
          <a:bodyPr wrap="none">
            <a:spAutoFit/>
          </a:bodyPr>
          <a:lstStyle/>
          <a:p>
            <a:r>
              <a:rPr lang="en-US" u="sng" dirty="0">
                <a:solidFill>
                  <a:srgbClr val="0000FF"/>
                </a:solidFill>
                <a:latin typeface="Calibri" panose="020F0502020204030204" pitchFamily="34" charset="0"/>
                <a:ea typeface="Calibri" panose="020F0502020204030204" pitchFamily="34" charset="0"/>
                <a:hlinkClick r:id="rId3"/>
              </a:rPr>
              <a:t>www.dorotusa.org</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53380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494010"/>
          </a:xfrm>
          <a:solidFill>
            <a:schemeClr val="bg2"/>
          </a:solidFill>
        </p:spPr>
        <p:txBody>
          <a:bodyPr>
            <a:normAutofit fontScale="90000"/>
          </a:bodyPr>
          <a:lstStyle/>
          <a:p>
            <a:pPr algn="ctr"/>
            <a:r>
              <a:rPr lang="en-US" sz="3600" b="1" dirty="0">
                <a:solidFill>
                  <a:schemeClr val="tx1"/>
                </a:solidFill>
              </a:rPr>
              <a:t>First Hebrew Congregation -Peekskill</a:t>
            </a:r>
            <a:r>
              <a:rPr lang="en-US" sz="2400" dirty="0">
                <a:solidFill>
                  <a:schemeClr val="tx1"/>
                </a:solidFill>
              </a:rPr>
              <a:t/>
            </a:r>
            <a:br>
              <a:rPr lang="en-US" sz="2400" dirty="0">
                <a:solidFill>
                  <a:schemeClr val="tx1"/>
                </a:solidFill>
              </a:rPr>
            </a:br>
            <a:r>
              <a:rPr lang="en-US" sz="2400" dirty="0" smtClean="0">
                <a:solidFill>
                  <a:schemeClr val="tx1"/>
                </a:solidFill>
              </a:rPr>
              <a:t>Conservative</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1821 Main Street</a:t>
            </a:r>
            <a:br>
              <a:rPr lang="en-US" sz="2400" dirty="0">
                <a:solidFill>
                  <a:schemeClr val="tx1"/>
                </a:solidFill>
              </a:rPr>
            </a:br>
            <a:r>
              <a:rPr lang="en-US" sz="2400" dirty="0">
                <a:solidFill>
                  <a:schemeClr val="tx1"/>
                </a:solidFill>
              </a:rPr>
              <a:t>Peekskill, NY 10566</a:t>
            </a:r>
            <a:br>
              <a:rPr lang="en-US" sz="2400" dirty="0">
                <a:solidFill>
                  <a:schemeClr val="tx1"/>
                </a:solidFill>
              </a:rPr>
            </a:br>
            <a:r>
              <a:rPr lang="en-US" sz="2400" dirty="0">
                <a:solidFill>
                  <a:schemeClr val="tx1"/>
                </a:solidFill>
              </a:rPr>
              <a:t>Phone: 914-739-0500</a:t>
            </a:r>
            <a:br>
              <a:rPr lang="en-US" sz="2400" dirty="0">
                <a:solidFill>
                  <a:schemeClr val="tx1"/>
                </a:solidFill>
              </a:rPr>
            </a:br>
            <a:r>
              <a:rPr lang="en-US" sz="2400" dirty="0">
                <a:solidFill>
                  <a:schemeClr val="tx1"/>
                </a:solidFill>
              </a:rPr>
              <a:t>Fax: 914-739-0684</a:t>
            </a:r>
            <a:br>
              <a:rPr lang="en-US" sz="2400" dirty="0">
                <a:solidFill>
                  <a:schemeClr val="tx1"/>
                </a:solidFill>
              </a:rPr>
            </a:br>
            <a:r>
              <a:rPr lang="en-US" sz="2400" dirty="0">
                <a:solidFill>
                  <a:schemeClr val="tx1"/>
                </a:solidFill>
              </a:rPr>
              <a:t>Website: www.firsthebrew.org</a:t>
            </a:r>
            <a:br>
              <a:rPr lang="en-US" sz="2400" dirty="0">
                <a:solidFill>
                  <a:schemeClr val="tx1"/>
                </a:solidFill>
              </a:rPr>
            </a:br>
            <a:r>
              <a:rPr lang="en-US" sz="2400" dirty="0">
                <a:solidFill>
                  <a:schemeClr val="tx1"/>
                </a:solidFill>
              </a:rPr>
              <a:t>E-Mail: fhc@firsthebrew.org</a:t>
            </a:r>
            <a:br>
              <a:rPr lang="en-US" sz="2400" dirty="0">
                <a:solidFill>
                  <a:schemeClr val="tx1"/>
                </a:solidFill>
              </a:rPr>
            </a:br>
            <a:r>
              <a:rPr lang="en-US" sz="2400" dirty="0">
                <a:solidFill>
                  <a:schemeClr val="tx1"/>
                </a:solidFill>
              </a:rPr>
              <a:t>Rabbi: Dana Z. Bogatz</a:t>
            </a:r>
            <a:br>
              <a:rPr lang="en-US" sz="2400" dirty="0">
                <a:solidFill>
                  <a:schemeClr val="tx1"/>
                </a:solidFill>
              </a:rPr>
            </a:br>
            <a:r>
              <a:rPr lang="en-US" sz="2400" dirty="0">
                <a:solidFill>
                  <a:schemeClr val="tx1"/>
                </a:solidFill>
              </a:rPr>
              <a:t>Administrator: Lisa Gagliardi</a:t>
            </a:r>
            <a:br>
              <a:rPr lang="en-US" sz="2400" dirty="0">
                <a:solidFill>
                  <a:schemeClr val="tx1"/>
                </a:solidFill>
              </a:rPr>
            </a:br>
            <a:r>
              <a:rPr lang="en-US" sz="2400" dirty="0">
                <a:solidFill>
                  <a:schemeClr val="tx1"/>
                </a:solidFill>
              </a:rPr>
              <a:t>Principal: Rabbi Dana Z. Bogatz</a:t>
            </a:r>
            <a:br>
              <a:rPr lang="en-US" sz="2400" dirty="0">
                <a:solidFill>
                  <a:schemeClr val="tx1"/>
                </a:solidFill>
              </a:rPr>
            </a:br>
            <a:r>
              <a:rPr lang="en-US" sz="2400" dirty="0">
                <a:solidFill>
                  <a:schemeClr val="tx1"/>
                </a:solidFill>
              </a:rPr>
              <a:t>Nursery School Director: Daniela Rosen</a:t>
            </a:r>
          </a:p>
        </p:txBody>
      </p:sp>
      <p:sp>
        <p:nvSpPr>
          <p:cNvPr id="3" name="Rectangle 2"/>
          <p:cNvSpPr/>
          <p:nvPr/>
        </p:nvSpPr>
        <p:spPr>
          <a:xfrm>
            <a:off x="1896533" y="12309102"/>
            <a:ext cx="3996267"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507999" y="5467567"/>
            <a:ext cx="6393841" cy="3922292"/>
          </a:xfrm>
          <a:prstGeom prst="rect">
            <a:avLst/>
          </a:prstGeom>
        </p:spPr>
        <p:txBody>
          <a:bodyPr wrap="square">
            <a:spAutoFit/>
          </a:bodyPr>
          <a:lstStyle/>
          <a:p>
            <a:pPr algn="just">
              <a:lnSpc>
                <a:spcPct val="102000"/>
              </a:lnSpc>
            </a:pPr>
            <a:r>
              <a:rPr lang="en-US" sz="2000" dirty="0">
                <a:solidFill>
                  <a:schemeClr val="bg1"/>
                </a:solidFill>
                <a:ea typeface="Arial" panose="020B0604020202020204" pitchFamily="34" charset="0"/>
              </a:rPr>
              <a:t>First Hebrew’s mission is to enrich our vibrant egalitarian Jewish Community through education, worship, charity and social interaction, and to support each person in their pursuit of Jewish learning, values, and spirituality. We have served the Jewish community in Peekskill/Cortlandt and the surrounding areas for over 120 years. We warmly welcome interfaith and LGBTQIA families and individuals along with those who are differently abled. We conduct full egalitarian services Thursday mornings, Shabbat </a:t>
            </a:r>
            <a:r>
              <a:rPr lang="en-US" sz="2000" dirty="0" smtClean="0">
                <a:solidFill>
                  <a:schemeClr val="bg1"/>
                </a:solidFill>
                <a:ea typeface="Arial" panose="020B0604020202020204" pitchFamily="34" charset="0"/>
              </a:rPr>
              <a:t>evenings, Shabbat mornings and holidays.</a:t>
            </a:r>
          </a:p>
          <a:p>
            <a:pPr algn="just">
              <a:lnSpc>
                <a:spcPct val="102000"/>
              </a:lnSpc>
            </a:pPr>
            <a:endParaRPr lang="en-US" sz="2400" i="1" dirty="0">
              <a:solidFill>
                <a:schemeClr val="bg1"/>
              </a:solidFill>
              <a:latin typeface="Arial" panose="020B0604020202020204" pitchFamily="34" charset="0"/>
              <a:ea typeface="Times New Roman" panose="02020603050405020304" pitchFamily="18" charset="0"/>
            </a:endParaRPr>
          </a:p>
          <a:p>
            <a:pPr algn="just">
              <a:lnSpc>
                <a:spcPct val="102000"/>
              </a:lnSpc>
            </a:pPr>
            <a:r>
              <a:rPr lang="en-US" sz="2000" i="1" dirty="0" smtClean="0">
                <a:solidFill>
                  <a:schemeClr val="bg1"/>
                </a:solidFill>
                <a:latin typeface="Arial" panose="020B0604020202020204" pitchFamily="34" charset="0"/>
                <a:ea typeface="Arial" panose="020B0604020202020204" pitchFamily="34" charset="0"/>
              </a:rPr>
              <a:t>.</a:t>
            </a:r>
            <a:endParaRPr lang="en-US" sz="2400" dirty="0">
              <a:solidFill>
                <a:schemeClr val="bg1"/>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107" y="10942405"/>
            <a:ext cx="2763385" cy="1206307"/>
          </a:xfrm>
          <a:prstGeom prst="rect">
            <a:avLst/>
          </a:prstGeom>
        </p:spPr>
      </p:pic>
      <p:sp>
        <p:nvSpPr>
          <p:cNvPr id="6" name="Rectangle 5"/>
          <p:cNvSpPr/>
          <p:nvPr/>
        </p:nvSpPr>
        <p:spPr>
          <a:xfrm>
            <a:off x="2549789" y="10263897"/>
            <a:ext cx="2368021" cy="400110"/>
          </a:xfrm>
          <a:prstGeom prst="rect">
            <a:avLst/>
          </a:prstGeom>
        </p:spPr>
        <p:txBody>
          <a:bodyPr wrap="square">
            <a:spAutoFit/>
          </a:bodyPr>
          <a:lstStyle/>
          <a:p>
            <a:r>
              <a:rPr lang="en-US" sz="2000" dirty="0" smtClean="0">
                <a:hlinkClick r:id="rId3"/>
              </a:rPr>
              <a:t>www.firsthebrew.org</a:t>
            </a:r>
            <a:endParaRPr lang="en-US" sz="2000" dirty="0" smtClean="0"/>
          </a:p>
        </p:txBody>
      </p:sp>
    </p:spTree>
    <p:extLst>
      <p:ext uri="{BB962C8B-B14F-4D97-AF65-F5344CB8AC3E}">
        <p14:creationId xmlns:p14="http://schemas.microsoft.com/office/powerpoint/2010/main" val="17719319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Fleetwood Synagogue </a:t>
            </a:r>
            <a:r>
              <a:rPr lang="en-US" b="1" dirty="0" smtClean="0">
                <a:solidFill>
                  <a:schemeClr val="tx1"/>
                </a:solidFill>
              </a:rPr>
              <a:t>– </a:t>
            </a:r>
            <a:br>
              <a:rPr lang="en-US" b="1" dirty="0" smtClean="0">
                <a:solidFill>
                  <a:schemeClr val="tx1"/>
                </a:solidFill>
              </a:rPr>
            </a:br>
            <a:r>
              <a:rPr lang="en-US" b="1" dirty="0" smtClean="0">
                <a:solidFill>
                  <a:schemeClr val="tx1"/>
                </a:solidFill>
              </a:rPr>
              <a:t>Mount </a:t>
            </a:r>
            <a:r>
              <a:rPr lang="en-US" b="1" dirty="0">
                <a:solidFill>
                  <a:schemeClr val="tx1"/>
                </a:solidFill>
              </a:rPr>
              <a:t>Vernon</a:t>
            </a:r>
            <a:r>
              <a:rPr lang="en-US" sz="2400" dirty="0">
                <a:solidFill>
                  <a:schemeClr val="tx1"/>
                </a:solidFill>
              </a:rPr>
              <a:t/>
            </a:r>
            <a:br>
              <a:rPr lang="en-US" sz="2400" dirty="0">
                <a:solidFill>
                  <a:schemeClr val="tx1"/>
                </a:solidFill>
              </a:rPr>
            </a:br>
            <a:r>
              <a:rPr lang="en-US" sz="2400" dirty="0" smtClean="0">
                <a:solidFill>
                  <a:schemeClr val="tx1"/>
                </a:solidFill>
              </a:rPr>
              <a:t>Orthodox</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11 East Broad Street</a:t>
            </a:r>
            <a:br>
              <a:rPr lang="en-US" sz="2400" dirty="0">
                <a:solidFill>
                  <a:schemeClr val="tx1"/>
                </a:solidFill>
              </a:rPr>
            </a:br>
            <a:r>
              <a:rPr lang="en-US" sz="2400" dirty="0">
                <a:solidFill>
                  <a:schemeClr val="tx1"/>
                </a:solidFill>
              </a:rPr>
              <a:t>Mount Vernon, NY 10552-2207</a:t>
            </a:r>
            <a:br>
              <a:rPr lang="en-US" sz="2400" dirty="0">
                <a:solidFill>
                  <a:schemeClr val="tx1"/>
                </a:solidFill>
              </a:rPr>
            </a:br>
            <a:r>
              <a:rPr lang="en-US" sz="2400" dirty="0">
                <a:solidFill>
                  <a:schemeClr val="tx1"/>
                </a:solidFill>
              </a:rPr>
              <a:t>Phone: 914-664-7643</a:t>
            </a:r>
            <a:br>
              <a:rPr lang="en-US" sz="2400" dirty="0">
                <a:solidFill>
                  <a:schemeClr val="tx1"/>
                </a:solidFill>
              </a:rPr>
            </a:br>
            <a:r>
              <a:rPr lang="en-US" sz="2400" dirty="0">
                <a:solidFill>
                  <a:schemeClr val="tx1"/>
                </a:solidFill>
              </a:rPr>
              <a:t>Website: www.fleetwoodsynagogue.org</a:t>
            </a:r>
            <a:br>
              <a:rPr lang="en-US" sz="2400" dirty="0">
                <a:solidFill>
                  <a:schemeClr val="tx1"/>
                </a:solidFill>
              </a:rPr>
            </a:br>
            <a:r>
              <a:rPr lang="en-US" sz="2400" dirty="0">
                <a:solidFill>
                  <a:schemeClr val="tx1"/>
                </a:solidFill>
              </a:rPr>
              <a:t>Email: info@fleetwoodsynagogue.org</a:t>
            </a:r>
            <a:br>
              <a:rPr lang="en-US" sz="2400" dirty="0">
                <a:solidFill>
                  <a:schemeClr val="tx1"/>
                </a:solidFill>
              </a:rPr>
            </a:br>
            <a:r>
              <a:rPr lang="en-US" sz="2400" dirty="0">
                <a:solidFill>
                  <a:schemeClr val="tx1"/>
                </a:solidFill>
              </a:rPr>
              <a:t>Rabbi: Daniel Rosenfelt</a:t>
            </a:r>
            <a:br>
              <a:rPr lang="en-US" sz="2400" dirty="0">
                <a:solidFill>
                  <a:schemeClr val="tx1"/>
                </a:solidFill>
              </a:rPr>
            </a:br>
            <a:r>
              <a:rPr lang="en-US" sz="2400" dirty="0">
                <a:solidFill>
                  <a:schemeClr val="tx1"/>
                </a:solidFill>
              </a:rPr>
              <a:t>Email: rabbirosenfelt@fleetwoodsynagogue.org</a:t>
            </a:r>
          </a:p>
        </p:txBody>
      </p:sp>
      <p:sp>
        <p:nvSpPr>
          <p:cNvPr id="3" name="Rectangle 2"/>
          <p:cNvSpPr/>
          <p:nvPr/>
        </p:nvSpPr>
        <p:spPr>
          <a:xfrm>
            <a:off x="1744133" y="12224435"/>
            <a:ext cx="3979333"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313151" y="5392758"/>
            <a:ext cx="6578716" cy="2364622"/>
          </a:xfrm>
          <a:prstGeom prst="rect">
            <a:avLst/>
          </a:prstGeom>
        </p:spPr>
        <p:txBody>
          <a:bodyPr wrap="square">
            <a:spAutoFit/>
          </a:bodyPr>
          <a:lstStyle/>
          <a:p>
            <a:pPr algn="just">
              <a:lnSpc>
                <a:spcPct val="103000"/>
              </a:lnSpc>
            </a:pPr>
            <a:r>
              <a:rPr lang="en-US" dirty="0">
                <a:solidFill>
                  <a:schemeClr val="bg1"/>
                </a:solidFill>
                <a:ea typeface="Arial" panose="020B0604020202020204" pitchFamily="34" charset="0"/>
              </a:rPr>
              <a:t>“A shul with heart in the heart of it all.” An influx of numerous young families has brought new life to Fleetwood’s long-established warm, welcoming modern Orthodox shul. Our roster of programming - currently including Torah study on Wednesday and Shabbat, junior </a:t>
            </a:r>
            <a:r>
              <a:rPr lang="en-US" dirty="0" smtClean="0">
                <a:solidFill>
                  <a:schemeClr val="bg1"/>
                </a:solidFill>
                <a:ea typeface="Arial" panose="020B0604020202020204" pitchFamily="34" charset="0"/>
              </a:rPr>
              <a:t>congregation </a:t>
            </a:r>
            <a:r>
              <a:rPr lang="en-US" dirty="0">
                <a:solidFill>
                  <a:schemeClr val="bg1"/>
                </a:solidFill>
                <a:ea typeface="Arial" panose="020B0604020202020204" pitchFamily="34" charset="0"/>
              </a:rPr>
              <a:t>and holiday-centered youth activities, monthly Sisterhood activities, and special events such as our scholar-in-residence weekend - continues apace as we seek to meet the needs of our growing membership.</a:t>
            </a:r>
            <a:endParaRPr lang="en-US" sz="2400" dirty="0">
              <a:solidFill>
                <a:schemeClr val="bg1"/>
              </a:solidFill>
              <a:effectLst/>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32" y="10938933"/>
            <a:ext cx="5917001" cy="1286022"/>
          </a:xfrm>
          <a:prstGeom prst="rect">
            <a:avLst/>
          </a:prstGeom>
        </p:spPr>
      </p:pic>
      <p:sp>
        <p:nvSpPr>
          <p:cNvPr id="6" name="Rectangle 5"/>
          <p:cNvSpPr/>
          <p:nvPr/>
        </p:nvSpPr>
        <p:spPr>
          <a:xfrm>
            <a:off x="2167666" y="9941468"/>
            <a:ext cx="3132268" cy="369332"/>
          </a:xfrm>
          <a:prstGeom prst="rect">
            <a:avLst/>
          </a:prstGeom>
        </p:spPr>
        <p:txBody>
          <a:bodyPr wrap="none">
            <a:spAutoFit/>
          </a:bodyPr>
          <a:lstStyle/>
          <a:p>
            <a:r>
              <a:rPr lang="en-US" dirty="0" smtClean="0">
                <a:hlinkClick r:id="rId3"/>
              </a:rPr>
              <a:t>www.fleetwoodsynagogue.org</a:t>
            </a:r>
            <a:endParaRPr lang="en-US" dirty="0" smtClean="0"/>
          </a:p>
        </p:txBody>
      </p:sp>
    </p:spTree>
    <p:extLst>
      <p:ext uri="{BB962C8B-B14F-4D97-AF65-F5344CB8AC3E}">
        <p14:creationId xmlns:p14="http://schemas.microsoft.com/office/powerpoint/2010/main" val="2665646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2839"/>
            <a:ext cx="7315200" cy="3695178"/>
          </a:xfrm>
          <a:solidFill>
            <a:schemeClr val="bg2"/>
          </a:solidFill>
        </p:spPr>
        <p:txBody>
          <a:bodyPr>
            <a:normAutofit fontScale="90000"/>
          </a:bodyPr>
          <a:lstStyle/>
          <a:p>
            <a:pPr algn="ctr"/>
            <a:r>
              <a:rPr lang="en-US" b="1" dirty="0" smtClean="0">
                <a:solidFill>
                  <a:schemeClr val="tx1"/>
                </a:solidFill>
                <a:latin typeface="Arial" panose="020B0604020202020204" pitchFamily="34" charset="0"/>
                <a:cs typeface="Arial" panose="020B0604020202020204" pitchFamily="34" charset="0"/>
              </a:rPr>
              <a:t>Friends of the Israel Defense</a:t>
            </a:r>
            <a:r>
              <a:rPr lang="en-US" dirty="0" smtClean="0">
                <a:solidFill>
                  <a:schemeClr val="tx1"/>
                </a:solidFill>
                <a:latin typeface="Arial" panose="020B0604020202020204" pitchFamily="34" charset="0"/>
                <a:cs typeface="Arial" panose="020B0604020202020204" pitchFamily="34" charset="0"/>
              </a:rPr>
              <a:t> </a:t>
            </a:r>
            <a:r>
              <a:rPr lang="en-US" b="1" dirty="0" smtClean="0">
                <a:solidFill>
                  <a:schemeClr val="tx1"/>
                </a:solidFill>
                <a:latin typeface="Arial" panose="020B0604020202020204" pitchFamily="34" charset="0"/>
                <a:cs typeface="Arial" panose="020B0604020202020204" pitchFamily="34" charset="0"/>
              </a:rPr>
              <a:t>Forces</a:t>
            </a:r>
            <a:br>
              <a:rPr lang="en-US" b="1"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60 E. 42nd Street, Suite 1820</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New York, NY 10165</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Phone: 646-274-9669</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Fax: 646-710-4775</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E-Mail: Anat.Chavkin@FI DF.org</a:t>
            </a:r>
            <a:r>
              <a:rPr lang="en-US" sz="2400" dirty="0" smtClean="0">
                <a:solidFill>
                  <a:schemeClr val="tx1"/>
                </a:solidFill>
                <a:latin typeface="Arial" panose="020B0604020202020204" pitchFamily="34" charset="0"/>
                <a:cs typeface="Arial" panose="020B0604020202020204" pitchFamily="34" charset="0"/>
                <a:hlinkClick r:id="rId2"/>
              </a:rPr>
              <a:t>: </a:t>
            </a:r>
            <a:r>
              <a:rPr lang="en-US" sz="2400" dirty="0" smtClean="0">
                <a:solidFill>
                  <a:schemeClr val="tx1"/>
                </a:solidFill>
                <a:latin typeface="Arial" panose="020B0604020202020204" pitchFamily="34" charset="0"/>
                <a:cs typeface="Arial" panose="020B0604020202020204" pitchFamily="34" charset="0"/>
              </a:rPr>
              <a:t>or Samantha.bryk@FIDF.org</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Director of Westchester/CT: Anat Chavkin</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Development Associate of Westchester/CT: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Samantha Bryk</a:t>
            </a:r>
            <a:endParaRPr lang="en-US" sz="200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277283" y="4071555"/>
            <a:ext cx="6671733" cy="7273786"/>
          </a:xfrm>
          <a:prstGeom prst="rect">
            <a:avLst/>
          </a:prstGeom>
        </p:spPr>
        <p:txBody>
          <a:bodyPr wrap="square">
            <a:spAutoFit/>
          </a:bodyPr>
          <a:lstStyle/>
          <a:p>
            <a:pPr algn="just">
              <a:lnSpc>
                <a:spcPts val="1700"/>
              </a:lnSpc>
              <a:spcAft>
                <a:spcPts val="1000"/>
              </a:spcAft>
            </a:pPr>
            <a:r>
              <a:rPr lang="en-US" sz="1500" dirty="0" smtClean="0">
                <a:solidFill>
                  <a:schemeClr val="bg1"/>
                </a:solidFill>
                <a:latin typeface="Calibri" panose="020F0502020204030204" pitchFamily="34" charset="0"/>
                <a:ea typeface="Calibri" panose="020F0502020204030204" pitchFamily="34" charset="0"/>
                <a:cs typeface="Arial" panose="020B0604020202020204" pitchFamily="34" charset="0"/>
              </a:rPr>
              <a:t>The strength of the Israel Defense Forces (IDF), which has been guarding the State of Israel since it declared independence in 1948, derives from the selfless determination and great capabilities of the young men and women who form it.</a:t>
            </a:r>
          </a:p>
          <a:p>
            <a:pPr algn="just">
              <a:lnSpc>
                <a:spcPts val="1700"/>
              </a:lnSpc>
              <a:spcAft>
                <a:spcPts val="1000"/>
              </a:spcAft>
            </a:pPr>
            <a:r>
              <a:rPr lang="en-US" sz="1500" dirty="0" smtClean="0">
                <a:solidFill>
                  <a:schemeClr val="bg1"/>
                </a:solidFill>
                <a:latin typeface="Calibri" panose="020F0502020204030204" pitchFamily="34" charset="0"/>
                <a:ea typeface="Calibri" panose="020F0502020204030204" pitchFamily="34" charset="0"/>
                <a:cs typeface="Arial" panose="020B0604020202020204" pitchFamily="34" charset="0"/>
              </a:rPr>
              <a:t>At the age of 18, these courageous young people join the IDF, promising to uphold the difficult tasks of defending the State of Israel and guaranteeing the safety of those who reside within its borders. The responsibility of the Israeli government is to prepare and train these soldiers and provide them with the necessary tools. The Friends of the Israel Defense Forces (FIDF) has assumed the responsibility of providing these soldiers with love and support in an effort to ease the burden they carry on behalf of the Jewish community worldwide.</a:t>
            </a:r>
          </a:p>
          <a:p>
            <a:pPr algn="just">
              <a:lnSpc>
                <a:spcPts val="1700"/>
              </a:lnSpc>
              <a:spcAft>
                <a:spcPts val="1000"/>
              </a:spcAft>
            </a:pPr>
            <a:r>
              <a:rPr lang="en-US" sz="1500" dirty="0" smtClean="0">
                <a:solidFill>
                  <a:schemeClr val="bg1"/>
                </a:solidFill>
                <a:latin typeface="Calibri" panose="020F0502020204030204" pitchFamily="34" charset="0"/>
                <a:ea typeface="Calibri" panose="020F0502020204030204" pitchFamily="34" charset="0"/>
                <a:cs typeface="Arial" panose="020B0604020202020204" pitchFamily="34" charset="0"/>
              </a:rPr>
              <a:t>In 1950, the Association for the Wellbeing of Israel’s Soldiers was established by David Ben-Gurion as an independent, non-profit organization, and in 1981, the Friends of the Israel Defense Forces was created as the American partner of the Association for the Wellbeing of Israel’s Soldiers. FIDF was founded as a tax-exempt organization with the mission of providing and supporting social, educational, cultural, and recreational programs and facilities for the young men and women soldiers of Israel who defend the Jewish homeland. It also offers these services to the widows and children of fallen soldiers.</a:t>
            </a:r>
          </a:p>
          <a:p>
            <a:pPr algn="just">
              <a:lnSpc>
                <a:spcPts val="1700"/>
              </a:lnSpc>
              <a:spcAft>
                <a:spcPts val="1000"/>
              </a:spcAft>
            </a:pPr>
            <a:r>
              <a:rPr lang="en-US" sz="1500" dirty="0" smtClean="0">
                <a:solidFill>
                  <a:schemeClr val="bg1"/>
                </a:solidFill>
                <a:latin typeface="Calibri" panose="020F0502020204030204" pitchFamily="34" charset="0"/>
                <a:ea typeface="Calibri" panose="020F0502020204030204" pitchFamily="34" charset="0"/>
                <a:cs typeface="Arial" panose="020B0604020202020204" pitchFamily="34" charset="0"/>
              </a:rPr>
              <a:t>The FIDF operates through 20 chapters around the United States and Panama, located close to large Jewish communities. Thanks to an expanding donor base and exceptional generosity, the FIDF has experienced unprecedented growth over the last few years.</a:t>
            </a:r>
          </a:p>
          <a:p>
            <a:pPr algn="just">
              <a:lnSpc>
                <a:spcPts val="1700"/>
              </a:lnSpc>
              <a:spcAft>
                <a:spcPts val="1000"/>
              </a:spcAft>
            </a:pPr>
            <a:r>
              <a:rPr lang="en-US" sz="1500" dirty="0" smtClean="0">
                <a:solidFill>
                  <a:schemeClr val="bg1"/>
                </a:solidFill>
                <a:latin typeface="Calibri" panose="020F0502020204030204" pitchFamily="34" charset="0"/>
                <a:ea typeface="Calibri" panose="020F0502020204030204" pitchFamily="34" charset="0"/>
                <a:cs typeface="Arial" panose="020B0604020202020204" pitchFamily="34" charset="0"/>
              </a:rPr>
              <a:t>The support of the FIDF is provided to soldiers and their families through a variety of unique and innovative programs. Employing these different programs means that money is usually raised for a specific initiative. This approach was designed to allow donors to feel their impact and its direct result on soldiers and the lives of their families. The FIDF also sends missions to Israel, giving donors the opportunity to visit bases, meet with soldiers, and tour the country.</a:t>
            </a:r>
          </a:p>
          <a:p>
            <a:pPr algn="just">
              <a:lnSpc>
                <a:spcPts val="1700"/>
              </a:lnSpc>
              <a:spcAft>
                <a:spcPts val="1000"/>
              </a:spcAft>
            </a:pPr>
            <a:r>
              <a:rPr lang="en-US" sz="1500" dirty="0" smtClean="0">
                <a:solidFill>
                  <a:schemeClr val="bg1"/>
                </a:solidFill>
                <a:latin typeface="Calibri" panose="020F0502020204030204" pitchFamily="34" charset="0"/>
                <a:ea typeface="Calibri" panose="020F0502020204030204" pitchFamily="34" charset="0"/>
                <a:cs typeface="Arial" panose="020B0604020202020204" pitchFamily="34" charset="0"/>
              </a:rPr>
              <a:t>For more information, please visit our website </a:t>
            </a:r>
            <a:r>
              <a:rPr lang="en-US" sz="1500" u="sng" dirty="0" smtClean="0">
                <a:solidFill>
                  <a:schemeClr val="bg1"/>
                </a:solidFill>
                <a:latin typeface="Calibri" panose="020F0502020204030204" pitchFamily="34" charset="0"/>
                <a:ea typeface="Calibri" panose="020F0502020204030204" pitchFamily="34" charset="0"/>
                <a:cs typeface="Arial" panose="020B0604020202020204" pitchFamily="34" charset="0"/>
                <a:hlinkClick r:id="rId3"/>
              </a:rPr>
              <a:t>www.FIDF.org</a:t>
            </a:r>
            <a:r>
              <a:rPr lang="en-US" sz="1500" dirty="0" smtClean="0">
                <a:solidFill>
                  <a:schemeClr val="bg1"/>
                </a:solidFill>
                <a:latin typeface="Calibri" panose="020F0502020204030204" pitchFamily="34" charset="0"/>
                <a:ea typeface="Calibri" panose="020F0502020204030204" pitchFamily="34" charset="0"/>
                <a:cs typeface="Arial" panose="020B0604020202020204" pitchFamily="34" charset="0"/>
              </a:rPr>
              <a:t> or call our toll-free number 1-888-318-3433.</a:t>
            </a:r>
            <a:endParaRPr lang="en-US" sz="15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pic>
        <p:nvPicPr>
          <p:cNvPr id="2050" name="Picture 10"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0225" y="11547475"/>
            <a:ext cx="124936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974957" y="11283434"/>
            <a:ext cx="1441485" cy="369332"/>
          </a:xfrm>
          <a:prstGeom prst="rect">
            <a:avLst/>
          </a:prstGeom>
        </p:spPr>
        <p:txBody>
          <a:bodyPr wrap="none">
            <a:spAutoFit/>
          </a:bodyPr>
          <a:lstStyle/>
          <a:p>
            <a:r>
              <a:rPr lang="en-US" dirty="0">
                <a:latin typeface="Arial" panose="020B0604020202020204" pitchFamily="34" charset="0"/>
                <a:cs typeface="Arial" panose="020B0604020202020204" pitchFamily="34" charset="0"/>
                <a:hlinkClick r:id="rId3"/>
              </a:rPr>
              <a:t>www.fidf.org</a:t>
            </a:r>
            <a:endParaRPr lang="en-US" dirty="0"/>
          </a:p>
        </p:txBody>
      </p:sp>
    </p:spTree>
    <p:extLst>
      <p:ext uri="{BB962C8B-B14F-4D97-AF65-F5344CB8AC3E}">
        <p14:creationId xmlns:p14="http://schemas.microsoft.com/office/powerpoint/2010/main" val="3810387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7067"/>
            <a:ext cx="7315200" cy="4453466"/>
          </a:xfrm>
          <a:solidFill>
            <a:schemeClr val="bg2"/>
          </a:solidFill>
        </p:spPr>
        <p:txBody>
          <a:bodyPr>
            <a:normAutofit fontScale="90000"/>
          </a:bodyPr>
          <a:lstStyle/>
          <a:p>
            <a:pPr algn="ctr"/>
            <a:r>
              <a:rPr lang="en-US" sz="3600" b="1" dirty="0">
                <a:solidFill>
                  <a:schemeClr val="tx1"/>
                </a:solidFill>
                <a:latin typeface="Calibri" panose="020F0502020204030204" pitchFamily="34" charset="0"/>
                <a:cs typeface="Calibri" panose="020F0502020204030204" pitchFamily="34" charset="0"/>
              </a:rPr>
              <a:t>AIPAC</a:t>
            </a:r>
            <a:r>
              <a:rPr lang="en-US" sz="3600" dirty="0">
                <a:solidFill>
                  <a:schemeClr val="tx1"/>
                </a:solidFill>
                <a:latin typeface="Calibri" panose="020F0502020204030204" pitchFamily="34" charset="0"/>
                <a:cs typeface="Calibri" panose="020F0502020204030204" pitchFamily="34" charset="0"/>
              </a:rPr>
              <a:t/>
            </a:r>
            <a:br>
              <a:rPr lang="en-US" sz="3600" dirty="0">
                <a:solidFill>
                  <a:schemeClr val="tx1"/>
                </a:solidFill>
                <a:latin typeface="Calibri" panose="020F0502020204030204" pitchFamily="34" charset="0"/>
                <a:cs typeface="Calibri" panose="020F0502020204030204" pitchFamily="34" charset="0"/>
              </a:rPr>
            </a:br>
            <a:r>
              <a:rPr lang="en-US" sz="3600" dirty="0">
                <a:solidFill>
                  <a:schemeClr val="tx1"/>
                </a:solidFill>
                <a:latin typeface="Calibri" panose="020F0502020204030204" pitchFamily="34" charset="0"/>
                <a:cs typeface="Calibri" panose="020F0502020204030204" pitchFamily="34" charset="0"/>
              </a:rPr>
              <a:t> </a:t>
            </a:r>
            <a:r>
              <a:rPr lang="en-US" sz="3600" b="1" dirty="0" smtClean="0">
                <a:solidFill>
                  <a:schemeClr val="tx1"/>
                </a:solidFill>
                <a:latin typeface="Calibri" panose="020F0502020204030204" pitchFamily="34" charset="0"/>
                <a:cs typeface="Calibri" panose="020F0502020204030204" pitchFamily="34" charset="0"/>
              </a:rPr>
              <a:t>The </a:t>
            </a:r>
            <a:r>
              <a:rPr lang="en-US" sz="3600" b="1" dirty="0">
                <a:solidFill>
                  <a:schemeClr val="tx1"/>
                </a:solidFill>
                <a:latin typeface="Calibri" panose="020F0502020204030204" pitchFamily="34" charset="0"/>
                <a:cs typeface="Calibri" panose="020F0502020204030204" pitchFamily="34" charset="0"/>
              </a:rPr>
              <a:t>American Israel </a:t>
            </a:r>
            <a:r>
              <a:rPr lang="en-US" sz="3600" b="1" dirty="0" smtClean="0">
                <a:solidFill>
                  <a:schemeClr val="tx1"/>
                </a:solidFill>
                <a:latin typeface="Calibri" panose="020F0502020204030204" pitchFamily="34" charset="0"/>
                <a:cs typeface="Calibri" panose="020F0502020204030204" pitchFamily="34" charset="0"/>
              </a:rPr>
              <a:t/>
            </a:r>
            <a:br>
              <a:rPr lang="en-US" sz="3600" b="1" dirty="0" smtClean="0">
                <a:solidFill>
                  <a:schemeClr val="tx1"/>
                </a:solidFill>
                <a:latin typeface="Calibri" panose="020F0502020204030204" pitchFamily="34" charset="0"/>
                <a:cs typeface="Calibri" panose="020F0502020204030204" pitchFamily="34" charset="0"/>
              </a:rPr>
            </a:br>
            <a:r>
              <a:rPr lang="en-US" sz="3600" b="1" dirty="0" smtClean="0">
                <a:solidFill>
                  <a:schemeClr val="tx1"/>
                </a:solidFill>
                <a:latin typeface="Calibri" panose="020F0502020204030204" pitchFamily="34" charset="0"/>
                <a:cs typeface="Calibri" panose="020F0502020204030204" pitchFamily="34" charset="0"/>
              </a:rPr>
              <a:t>Public </a:t>
            </a:r>
            <a:r>
              <a:rPr lang="en-US" sz="3600" b="1" dirty="0">
                <a:solidFill>
                  <a:schemeClr val="tx1"/>
                </a:solidFill>
                <a:latin typeface="Calibri" panose="020F0502020204030204" pitchFamily="34" charset="0"/>
                <a:cs typeface="Calibri" panose="020F0502020204030204" pitchFamily="34" charset="0"/>
              </a:rPr>
              <a:t>Affairs </a:t>
            </a:r>
            <a:r>
              <a:rPr lang="en-US" sz="3600" b="1" dirty="0" smtClean="0">
                <a:solidFill>
                  <a:schemeClr val="tx1"/>
                </a:solidFill>
                <a:latin typeface="Calibri" panose="020F0502020204030204" pitchFamily="34" charset="0"/>
                <a:cs typeface="Calibri" panose="020F0502020204030204" pitchFamily="34" charset="0"/>
              </a:rPr>
              <a:t>Committee</a:t>
            </a:r>
            <a:r>
              <a:rPr lang="en-US" sz="2700" dirty="0">
                <a:solidFill>
                  <a:schemeClr val="tx1"/>
                </a:solidFill>
                <a:latin typeface="Calibri" panose="020F0502020204030204" pitchFamily="34" charset="0"/>
                <a:cs typeface="Calibri" panose="020F0502020204030204" pitchFamily="34" charset="0"/>
              </a:rPr>
              <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 </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711 Third Avenue, 12th Floor </a:t>
            </a:r>
            <a:r>
              <a:rPr lang="en-US" sz="2700" dirty="0" smtClean="0">
                <a:solidFill>
                  <a:schemeClr val="tx1"/>
                </a:solidFill>
                <a:latin typeface="Calibri" panose="020F0502020204030204" pitchFamily="34" charset="0"/>
                <a:cs typeface="Calibri" panose="020F0502020204030204" pitchFamily="34" charset="0"/>
              </a:rPr>
              <a:t/>
            </a:r>
            <a:br>
              <a:rPr lang="en-US" sz="2700" dirty="0" smtClean="0">
                <a:solidFill>
                  <a:schemeClr val="tx1"/>
                </a:solidFill>
                <a:latin typeface="Calibri" panose="020F0502020204030204" pitchFamily="34" charset="0"/>
                <a:cs typeface="Calibri" panose="020F0502020204030204" pitchFamily="34" charset="0"/>
              </a:rPr>
            </a:br>
            <a:r>
              <a:rPr lang="en-US" sz="2700" dirty="0" smtClean="0">
                <a:solidFill>
                  <a:schemeClr val="tx1"/>
                </a:solidFill>
                <a:latin typeface="Calibri" panose="020F0502020204030204" pitchFamily="34" charset="0"/>
                <a:cs typeface="Calibri" panose="020F0502020204030204" pitchFamily="34" charset="0"/>
              </a:rPr>
              <a:t>New </a:t>
            </a:r>
            <a:r>
              <a:rPr lang="en-US" sz="2700" dirty="0">
                <a:solidFill>
                  <a:schemeClr val="tx1"/>
                </a:solidFill>
                <a:latin typeface="Calibri" panose="020F0502020204030204" pitchFamily="34" charset="0"/>
                <a:cs typeface="Calibri" panose="020F0502020204030204" pitchFamily="34" charset="0"/>
              </a:rPr>
              <a:t>York, NY 10022 </a:t>
            </a:r>
            <a:r>
              <a:rPr lang="en-US" sz="2700" dirty="0" smtClean="0">
                <a:solidFill>
                  <a:schemeClr val="tx1"/>
                </a:solidFill>
                <a:latin typeface="Calibri" panose="020F0502020204030204" pitchFamily="34" charset="0"/>
                <a:cs typeface="Calibri" panose="020F0502020204030204" pitchFamily="34" charset="0"/>
              </a:rPr>
              <a:t/>
            </a:r>
            <a:br>
              <a:rPr lang="en-US" sz="2700" dirty="0" smtClean="0">
                <a:solidFill>
                  <a:schemeClr val="tx1"/>
                </a:solidFill>
                <a:latin typeface="Calibri" panose="020F0502020204030204" pitchFamily="34" charset="0"/>
                <a:cs typeface="Calibri" panose="020F0502020204030204" pitchFamily="34" charset="0"/>
              </a:rPr>
            </a:br>
            <a:r>
              <a:rPr lang="en-US" sz="2700" dirty="0" smtClean="0">
                <a:solidFill>
                  <a:schemeClr val="tx1"/>
                </a:solidFill>
                <a:latin typeface="Calibri" panose="020F0502020204030204" pitchFamily="34" charset="0"/>
                <a:cs typeface="Calibri" panose="020F0502020204030204" pitchFamily="34" charset="0"/>
              </a:rPr>
              <a:t>Phone</a:t>
            </a:r>
            <a:r>
              <a:rPr lang="en-US" sz="2700" dirty="0">
                <a:solidFill>
                  <a:schemeClr val="tx1"/>
                </a:solidFill>
                <a:latin typeface="Calibri" panose="020F0502020204030204" pitchFamily="34" charset="0"/>
                <a:cs typeface="Calibri" panose="020F0502020204030204" pitchFamily="34" charset="0"/>
              </a:rPr>
              <a:t>: 212-750-4110 </a:t>
            </a:r>
            <a:r>
              <a:rPr lang="en-US" sz="2700" dirty="0" smtClean="0">
                <a:solidFill>
                  <a:schemeClr val="tx1"/>
                </a:solidFill>
                <a:latin typeface="Calibri" panose="020F0502020204030204" pitchFamily="34" charset="0"/>
                <a:cs typeface="Calibri" panose="020F0502020204030204" pitchFamily="34" charset="0"/>
              </a:rPr>
              <a:t/>
            </a:r>
            <a:br>
              <a:rPr lang="en-US" sz="2700" dirty="0" smtClean="0">
                <a:solidFill>
                  <a:schemeClr val="tx1"/>
                </a:solidFill>
                <a:latin typeface="Calibri" panose="020F0502020204030204" pitchFamily="34" charset="0"/>
                <a:cs typeface="Calibri" panose="020F0502020204030204" pitchFamily="34" charset="0"/>
              </a:rPr>
            </a:br>
            <a:r>
              <a:rPr lang="en-US" sz="2700" dirty="0" smtClean="0">
                <a:solidFill>
                  <a:schemeClr val="tx1"/>
                </a:solidFill>
                <a:latin typeface="Calibri" panose="020F0502020204030204" pitchFamily="34" charset="0"/>
                <a:cs typeface="Calibri" panose="020F0502020204030204" pitchFamily="34" charset="0"/>
              </a:rPr>
              <a:t>Fax</a:t>
            </a:r>
            <a:r>
              <a:rPr lang="en-US" sz="2700" dirty="0">
                <a:solidFill>
                  <a:schemeClr val="tx1"/>
                </a:solidFill>
                <a:latin typeface="Calibri" panose="020F0502020204030204" pitchFamily="34" charset="0"/>
                <a:cs typeface="Calibri" panose="020F0502020204030204" pitchFamily="34" charset="0"/>
              </a:rPr>
              <a:t>: </a:t>
            </a:r>
            <a:r>
              <a:rPr lang="en-US" sz="2700" dirty="0" smtClean="0">
                <a:solidFill>
                  <a:schemeClr val="tx1"/>
                </a:solidFill>
                <a:latin typeface="Calibri" panose="020F0502020204030204" pitchFamily="34" charset="0"/>
                <a:cs typeface="Calibri" panose="020F0502020204030204" pitchFamily="34" charset="0"/>
              </a:rPr>
              <a:t>212-750-4125</a:t>
            </a:r>
            <a:br>
              <a:rPr lang="en-US" sz="2700" dirty="0" smtClean="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 </a:t>
            </a:r>
            <a:r>
              <a:rPr lang="en-US" sz="2700" dirty="0" smtClean="0">
                <a:solidFill>
                  <a:schemeClr val="tx1"/>
                </a:solidFill>
                <a:latin typeface="Calibri" panose="020F0502020204030204" pitchFamily="34" charset="0"/>
                <a:cs typeface="Calibri" panose="020F0502020204030204" pitchFamily="34" charset="0"/>
              </a:rPr>
              <a:t>Website: www.aipac.org</a:t>
            </a:r>
            <a:r>
              <a:rPr lang="en-US" sz="2700" dirty="0">
                <a:solidFill>
                  <a:schemeClr val="tx1"/>
                </a:solidFill>
                <a:latin typeface="Calibri" panose="020F0502020204030204" pitchFamily="34" charset="0"/>
                <a:cs typeface="Calibri" panose="020F0502020204030204" pitchFamily="34" charset="0"/>
              </a:rPr>
              <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 </a:t>
            </a:r>
            <a:r>
              <a:rPr lang="en-US" sz="2700" dirty="0" smtClean="0">
                <a:solidFill>
                  <a:schemeClr val="tx1"/>
                </a:solidFill>
                <a:latin typeface="Calibri" panose="020F0502020204030204" pitchFamily="34" charset="0"/>
                <a:cs typeface="Calibri" panose="020F0502020204030204" pitchFamily="34" charset="0"/>
              </a:rPr>
              <a:t>E-Mail</a:t>
            </a:r>
            <a:r>
              <a:rPr lang="en-US" sz="2700" dirty="0">
                <a:solidFill>
                  <a:schemeClr val="tx1"/>
                </a:solidFill>
                <a:latin typeface="Calibri" panose="020F0502020204030204" pitchFamily="34" charset="0"/>
                <a:cs typeface="Calibri" panose="020F0502020204030204" pitchFamily="34" charset="0"/>
              </a:rPr>
              <a:t>: awatman@aipac.org</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 </a:t>
            </a:r>
            <a:r>
              <a:rPr lang="en-US" sz="2700" dirty="0" smtClean="0">
                <a:solidFill>
                  <a:schemeClr val="tx1"/>
                </a:solidFill>
                <a:latin typeface="Calibri" panose="020F0502020204030204" pitchFamily="34" charset="0"/>
                <a:cs typeface="Calibri" panose="020F0502020204030204" pitchFamily="34" charset="0"/>
              </a:rPr>
              <a:t>Director </a:t>
            </a:r>
            <a:r>
              <a:rPr lang="en-US" sz="2700" dirty="0">
                <a:solidFill>
                  <a:schemeClr val="tx1"/>
                </a:solidFill>
                <a:latin typeface="Calibri" panose="020F0502020204030204" pitchFamily="34" charset="0"/>
                <a:cs typeface="Calibri" panose="020F0502020204030204" pitchFamily="34" charset="0"/>
              </a:rPr>
              <a:t>of Westchester &amp; </a:t>
            </a:r>
            <a:r>
              <a:rPr lang="en-US" sz="2700" dirty="0" smtClean="0">
                <a:solidFill>
                  <a:schemeClr val="tx1"/>
                </a:solidFill>
                <a:latin typeface="Calibri" panose="020F0502020204030204" pitchFamily="34" charset="0"/>
                <a:cs typeface="Calibri" panose="020F0502020204030204" pitchFamily="34" charset="0"/>
              </a:rPr>
              <a:t>Riverdale:</a:t>
            </a:r>
            <a:br>
              <a:rPr lang="en-US" sz="2700" dirty="0" smtClean="0">
                <a:solidFill>
                  <a:schemeClr val="tx1"/>
                </a:solidFill>
                <a:latin typeface="Calibri" panose="020F0502020204030204" pitchFamily="34" charset="0"/>
                <a:cs typeface="Calibri" panose="020F0502020204030204" pitchFamily="34" charset="0"/>
              </a:rPr>
            </a:br>
            <a:r>
              <a:rPr lang="en-US" sz="2700" dirty="0" smtClean="0">
                <a:solidFill>
                  <a:schemeClr val="tx1"/>
                </a:solidFill>
                <a:latin typeface="Calibri" panose="020F0502020204030204" pitchFamily="34" charset="0"/>
                <a:cs typeface="Calibri" panose="020F0502020204030204" pitchFamily="34" charset="0"/>
              </a:rPr>
              <a:t>Annie </a:t>
            </a:r>
            <a:r>
              <a:rPr lang="en-US" sz="2700" dirty="0">
                <a:solidFill>
                  <a:schemeClr val="tx1"/>
                </a:solidFill>
                <a:latin typeface="Calibri" panose="020F0502020204030204" pitchFamily="34" charset="0"/>
                <a:cs typeface="Calibri" panose="020F0502020204030204" pitchFamily="34" charset="0"/>
              </a:rPr>
              <a:t>Watman </a:t>
            </a:r>
            <a:r>
              <a:rPr lang="en-US" sz="2000" dirty="0"/>
              <a:t/>
            </a:r>
            <a:br>
              <a:rPr lang="en-US" sz="2000" dirty="0"/>
            </a:br>
            <a:endParaRPr lang="en-US" sz="2000" dirty="0">
              <a:solidFill>
                <a:schemeClr val="tx1"/>
              </a:solidFill>
            </a:endParaRPr>
          </a:p>
        </p:txBody>
      </p:sp>
      <p:sp>
        <p:nvSpPr>
          <p:cNvPr id="3" name="Rectangle 2"/>
          <p:cNvSpPr/>
          <p:nvPr/>
        </p:nvSpPr>
        <p:spPr>
          <a:xfrm>
            <a:off x="584200" y="5012199"/>
            <a:ext cx="6299199" cy="3785652"/>
          </a:xfrm>
          <a:prstGeom prst="rect">
            <a:avLst/>
          </a:prstGeom>
        </p:spPr>
        <p:txBody>
          <a:bodyPr wrap="square">
            <a:spAutoFit/>
          </a:bodyPr>
          <a:lstStyle/>
          <a:p>
            <a:pPr algn="just"/>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We are a bipartisan American organization that advocates for a strong U.S.-Israel relationship</a:t>
            </a:r>
            <a:r>
              <a:rPr lang="en-US" sz="2000" dirty="0" smtClean="0">
                <a:solidFill>
                  <a:schemeClr val="bg1"/>
                </a:solidFill>
                <a:latin typeface="Calibri" panose="020F0502020204030204" pitchFamily="34" charset="0"/>
                <a:ea typeface="Arial" panose="020B0604020202020204" pitchFamily="34" charset="0"/>
                <a:cs typeface="Calibri" panose="020F0502020204030204" pitchFamily="34" charset="0"/>
              </a:rPr>
              <a:t>.</a:t>
            </a:r>
          </a:p>
          <a:p>
            <a:pPr algn="just"/>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The mission of AIPAC is to encourage and persuade the U.S. government to enact specific policies that create a strong, enduring and mutually beneficial relationship with our ally Israel.</a:t>
            </a: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 </a:t>
            </a: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We engage with and educate decision-makers about the bonds that unite the two countries, and how it is in America’s best interest to help ensure that the Jewish state remains safe, strong, and secure.</a:t>
            </a:r>
            <a:endParaRPr lang="en-US"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descr="Logo, company name&#10;&#10;Description automatically generat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5068" y="11192933"/>
            <a:ext cx="3388202" cy="1456267"/>
          </a:xfrm>
          <a:prstGeom prst="rect">
            <a:avLst/>
          </a:prstGeom>
          <a:noFill/>
          <a:ln>
            <a:noFill/>
          </a:ln>
        </p:spPr>
      </p:pic>
      <p:sp>
        <p:nvSpPr>
          <p:cNvPr id="5" name="Rectangle 4"/>
          <p:cNvSpPr/>
          <p:nvPr/>
        </p:nvSpPr>
        <p:spPr>
          <a:xfrm>
            <a:off x="2885382" y="10487509"/>
            <a:ext cx="1776961" cy="677108"/>
          </a:xfrm>
          <a:prstGeom prst="rect">
            <a:avLst/>
          </a:prstGeom>
        </p:spPr>
        <p:txBody>
          <a:bodyPr wrap="none">
            <a:spAutoFit/>
          </a:bodyPr>
          <a:lstStyle/>
          <a:p>
            <a:r>
              <a:rPr lang="en-US" sz="2000" dirty="0" smtClean="0">
                <a:solidFill>
                  <a:schemeClr val="bg1"/>
                </a:solidFill>
                <a:hlinkClick r:id="rId3"/>
              </a:rPr>
              <a:t>www.aipac.org</a:t>
            </a:r>
            <a:endParaRPr lang="en-US" sz="2000"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3709762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0219"/>
            <a:ext cx="7315200" cy="4486399"/>
          </a:xfrm>
          <a:solidFill>
            <a:schemeClr val="bg2"/>
          </a:solidFill>
        </p:spPr>
        <p:txBody>
          <a:bodyPr>
            <a:normAutofit/>
          </a:bodyPr>
          <a:lstStyle/>
          <a:p>
            <a:pPr algn="ctr"/>
            <a:r>
              <a:rPr lang="en-US" b="1" dirty="0">
                <a:solidFill>
                  <a:schemeClr val="tx1"/>
                </a:solidFill>
              </a:rPr>
              <a:t>Friends of Israel Scouts, Inc. </a:t>
            </a:r>
            <a:r>
              <a:rPr lang="en-US" b="1" dirty="0" smtClean="0">
                <a:solidFill>
                  <a:schemeClr val="tx1"/>
                </a:solidFill>
              </a:rPr>
              <a:t>– Tzofim</a:t>
            </a:r>
            <a:br>
              <a:rPr lang="en-US" b="1" dirty="0" smtClean="0">
                <a:solidFill>
                  <a:schemeClr val="tx1"/>
                </a:solidFill>
              </a:rPr>
            </a:br>
            <a:r>
              <a:rPr lang="en-US" dirty="0">
                <a:solidFill>
                  <a:schemeClr val="tx1"/>
                </a:solidFill>
              </a:rPr>
              <a:t/>
            </a:r>
            <a:br>
              <a:rPr lang="en-US" dirty="0">
                <a:solidFill>
                  <a:schemeClr val="tx1"/>
                </a:solidFill>
              </a:rPr>
            </a:br>
            <a:r>
              <a:rPr lang="en-US" sz="2400" dirty="0">
                <a:solidFill>
                  <a:schemeClr val="tx1"/>
                </a:solidFill>
              </a:rPr>
              <a:t>575 8th Avenue, 11th floor</a:t>
            </a:r>
            <a:br>
              <a:rPr lang="en-US" sz="2400" dirty="0">
                <a:solidFill>
                  <a:schemeClr val="tx1"/>
                </a:solidFill>
              </a:rPr>
            </a:br>
            <a:r>
              <a:rPr lang="en-US" sz="2400" dirty="0">
                <a:solidFill>
                  <a:schemeClr val="tx1"/>
                </a:solidFill>
              </a:rPr>
              <a:t>New York, NY 10018</a:t>
            </a:r>
            <a:br>
              <a:rPr lang="en-US" sz="2400" dirty="0">
                <a:solidFill>
                  <a:schemeClr val="tx1"/>
                </a:solidFill>
              </a:rPr>
            </a:br>
            <a:r>
              <a:rPr lang="en-US" sz="2400" dirty="0">
                <a:solidFill>
                  <a:schemeClr val="tx1"/>
                </a:solidFill>
              </a:rPr>
              <a:t>Phone: 212-390-8130</a:t>
            </a:r>
            <a:br>
              <a:rPr lang="en-US" sz="2400" dirty="0">
                <a:solidFill>
                  <a:schemeClr val="tx1"/>
                </a:solidFill>
              </a:rPr>
            </a:br>
            <a:r>
              <a:rPr lang="en-US" sz="2400" dirty="0">
                <a:solidFill>
                  <a:schemeClr val="tx1"/>
                </a:solidFill>
              </a:rPr>
              <a:t>Fax: 212-390-8131</a:t>
            </a:r>
            <a:br>
              <a:rPr lang="en-US" sz="2400" dirty="0">
                <a:solidFill>
                  <a:schemeClr val="tx1"/>
                </a:solidFill>
              </a:rPr>
            </a:br>
            <a:r>
              <a:rPr lang="en-US" sz="2400" dirty="0">
                <a:solidFill>
                  <a:schemeClr val="tx1"/>
                </a:solidFill>
              </a:rPr>
              <a:t>Website: www.israelscouts.org</a:t>
            </a:r>
            <a:br>
              <a:rPr lang="en-US" sz="2400" dirty="0">
                <a:solidFill>
                  <a:schemeClr val="tx1"/>
                </a:solidFill>
              </a:rPr>
            </a:br>
            <a:r>
              <a:rPr lang="en-US" sz="2400" dirty="0">
                <a:solidFill>
                  <a:schemeClr val="tx1"/>
                </a:solidFill>
              </a:rPr>
              <a:t>E-Mail: fois@israelscouts.org</a:t>
            </a:r>
            <a:br>
              <a:rPr lang="en-US" sz="2400" dirty="0">
                <a:solidFill>
                  <a:schemeClr val="tx1"/>
                </a:solidFill>
              </a:rPr>
            </a:br>
            <a:r>
              <a:rPr lang="en-US" sz="2400" dirty="0">
                <a:solidFill>
                  <a:schemeClr val="tx1"/>
                </a:solidFill>
              </a:rPr>
              <a:t>Executive Director: Efrat Lichtman</a:t>
            </a:r>
            <a:br>
              <a:rPr lang="en-US" sz="2400" dirty="0">
                <a:solidFill>
                  <a:schemeClr val="tx1"/>
                </a:solidFill>
              </a:rPr>
            </a:br>
            <a:r>
              <a:rPr lang="en-US" sz="2400" dirty="0">
                <a:solidFill>
                  <a:schemeClr val="tx1"/>
                </a:solidFill>
              </a:rPr>
              <a:t>Board Chair: Daniel J. </a:t>
            </a:r>
            <a:r>
              <a:rPr lang="en-US" sz="2400" dirty="0" smtClean="0">
                <a:solidFill>
                  <a:schemeClr val="tx1"/>
                </a:solidFill>
              </a:rPr>
              <a:t>Katz</a:t>
            </a:r>
            <a:endParaRPr lang="en-US" sz="2400" dirty="0">
              <a:solidFill>
                <a:schemeClr val="tx1"/>
              </a:solidFill>
            </a:endParaRPr>
          </a:p>
        </p:txBody>
      </p:sp>
      <p:sp>
        <p:nvSpPr>
          <p:cNvPr id="4" name="Rectangle 3"/>
          <p:cNvSpPr/>
          <p:nvPr/>
        </p:nvSpPr>
        <p:spPr>
          <a:xfrm>
            <a:off x="235527" y="4994710"/>
            <a:ext cx="6677891" cy="5632311"/>
          </a:xfrm>
          <a:prstGeom prst="rect">
            <a:avLst/>
          </a:prstGeom>
        </p:spPr>
        <p:txBody>
          <a:bodyPr wrap="square">
            <a:spAutoFit/>
          </a:bodyPr>
          <a:lstStyle/>
          <a:p>
            <a:pPr algn="just"/>
            <a:r>
              <a:rPr lang="en-US" sz="2000" dirty="0">
                <a:solidFill>
                  <a:schemeClr val="bg1"/>
                </a:solidFill>
              </a:rPr>
              <a:t>Formed in 1995, the Friends of Israel Scouts, Inc. - Tzofim (FOIS) encompasses programs that began in the early 1960s. These programs develop and maintain a connection between the Tzofim (Israel Scouts) movement in Israel and North American Jewry. The Tzofim movement is the only youth movement in Israel that is both non-political and non-sectarian. Both the Tzofim and FOIS recognize that Israel’s youth are her hope and future.</a:t>
            </a:r>
          </a:p>
          <a:p>
            <a:pPr algn="just"/>
            <a:r>
              <a:rPr lang="en-US" sz="2000" dirty="0">
                <a:solidFill>
                  <a:schemeClr val="bg1"/>
                </a:solidFill>
              </a:rPr>
              <a:t>Our objectives are to:</a:t>
            </a:r>
          </a:p>
          <a:p>
            <a:pPr algn="just"/>
            <a:r>
              <a:rPr lang="en-US" sz="2000" dirty="0">
                <a:solidFill>
                  <a:schemeClr val="bg1"/>
                </a:solidFill>
              </a:rPr>
              <a:t>• Strengthen relationships between Israel and North American Jewry</a:t>
            </a:r>
          </a:p>
          <a:p>
            <a:pPr algn="just"/>
            <a:r>
              <a:rPr lang="en-US" sz="2000" dirty="0">
                <a:solidFill>
                  <a:schemeClr val="bg1"/>
                </a:solidFill>
              </a:rPr>
              <a:t>• Project Israel in a positive light</a:t>
            </a:r>
          </a:p>
          <a:p>
            <a:pPr algn="just"/>
            <a:r>
              <a:rPr lang="en-US" sz="2000" dirty="0">
                <a:solidFill>
                  <a:schemeClr val="bg1"/>
                </a:solidFill>
              </a:rPr>
              <a:t>• Promote brotherhood, tolerance and respect among people of all faiths</a:t>
            </a:r>
          </a:p>
          <a:p>
            <a:pPr algn="just"/>
            <a:r>
              <a:rPr lang="en-US" sz="2000" dirty="0">
                <a:solidFill>
                  <a:schemeClr val="bg1"/>
                </a:solidFill>
              </a:rPr>
              <a:t>• Form strong bonds of friendship between the Israeli youth  and  their  American counterparts</a:t>
            </a:r>
          </a:p>
          <a:p>
            <a:pPr algn="just"/>
            <a:r>
              <a:rPr lang="en-US" sz="2000" dirty="0">
                <a:solidFill>
                  <a:schemeClr val="bg1"/>
                </a:solidFill>
              </a:rPr>
              <a:t>• Provide support for the Tzofim movement</a:t>
            </a:r>
          </a:p>
          <a:p>
            <a:pPr algn="just"/>
            <a:r>
              <a:rPr lang="en-US" sz="2000" dirty="0">
                <a:solidFill>
                  <a:schemeClr val="bg1"/>
                </a:solidFill>
              </a:rPr>
              <a:t>In Israel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270" y="11374029"/>
            <a:ext cx="2493060" cy="1227154"/>
          </a:xfrm>
          <a:prstGeom prst="rect">
            <a:avLst/>
          </a:prstGeom>
        </p:spPr>
      </p:pic>
      <p:sp>
        <p:nvSpPr>
          <p:cNvPr id="6" name="Rectangle 5"/>
          <p:cNvSpPr/>
          <p:nvPr/>
        </p:nvSpPr>
        <p:spPr>
          <a:xfrm>
            <a:off x="2617308" y="10774279"/>
            <a:ext cx="2232984" cy="369332"/>
          </a:xfrm>
          <a:prstGeom prst="rect">
            <a:avLst/>
          </a:prstGeom>
        </p:spPr>
        <p:txBody>
          <a:bodyPr wrap="none">
            <a:spAutoFit/>
          </a:bodyPr>
          <a:lstStyle/>
          <a:p>
            <a:r>
              <a:rPr lang="en-US" dirty="0">
                <a:hlinkClick r:id="rId3"/>
              </a:rPr>
              <a:t>www.israelscouts.org</a:t>
            </a:r>
            <a:endParaRPr lang="en-US" dirty="0"/>
          </a:p>
        </p:txBody>
      </p:sp>
    </p:spTree>
    <p:extLst>
      <p:ext uri="{BB962C8B-B14F-4D97-AF65-F5344CB8AC3E}">
        <p14:creationId xmlns:p14="http://schemas.microsoft.com/office/powerpoint/2010/main" val="36386840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Fuel For Truth</a:t>
            </a:r>
            <a:br>
              <a:rPr lang="en-US" b="1" dirty="0">
                <a:solidFill>
                  <a:schemeClr val="tx1"/>
                </a:solidFill>
              </a:rPr>
            </a:br>
            <a:r>
              <a:rPr lang="en-US" b="1" dirty="0">
                <a:solidFill>
                  <a:schemeClr val="tx1"/>
                </a:solidFill>
              </a:rPr>
              <a:t>Israel Education &amp; Advocacy Training</a:t>
            </a:r>
            <a:r>
              <a:rPr lang="en-US" dirty="0">
                <a:solidFill>
                  <a:schemeClr val="tx1"/>
                </a:solidFill>
              </a:rPr>
              <a:t/>
            </a:r>
            <a:br>
              <a:rPr lang="en-US"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42 E 69th St, New York, NY 10021</a:t>
            </a:r>
            <a:br>
              <a:rPr lang="en-US" sz="2400" dirty="0">
                <a:solidFill>
                  <a:schemeClr val="tx1"/>
                </a:solidFill>
              </a:rPr>
            </a:br>
            <a:r>
              <a:rPr lang="en-US" sz="2400" dirty="0">
                <a:solidFill>
                  <a:schemeClr val="tx1"/>
                </a:solidFill>
              </a:rPr>
              <a:t>Executive Director:  Justin Ellis</a:t>
            </a:r>
            <a:br>
              <a:rPr lang="en-US" sz="2400" dirty="0">
                <a:solidFill>
                  <a:schemeClr val="tx1"/>
                </a:solidFill>
              </a:rPr>
            </a:br>
            <a:r>
              <a:rPr lang="en-US" sz="2400" dirty="0">
                <a:solidFill>
                  <a:schemeClr val="tx1"/>
                </a:solidFill>
              </a:rPr>
              <a:t>Email:  </a:t>
            </a:r>
            <a:r>
              <a:rPr lang="en-US" sz="2400" u="sng" dirty="0">
                <a:solidFill>
                  <a:schemeClr val="tx1"/>
                </a:solidFill>
                <a:hlinkClick r:id="rId2"/>
              </a:rPr>
              <a:t>info@fuelfortruth.org</a:t>
            </a:r>
            <a:r>
              <a:rPr lang="en-US" sz="2400" dirty="0">
                <a:solidFill>
                  <a:schemeClr val="tx1"/>
                </a:solidFill>
              </a:rPr>
              <a:t/>
            </a:r>
            <a:br>
              <a:rPr lang="en-US" sz="2400" dirty="0">
                <a:solidFill>
                  <a:schemeClr val="tx1"/>
                </a:solidFill>
              </a:rPr>
            </a:br>
            <a:r>
              <a:rPr lang="en-US" sz="2400" dirty="0">
                <a:solidFill>
                  <a:schemeClr val="tx1"/>
                </a:solidFill>
              </a:rPr>
              <a:t>Website: www.fuelfortruth.org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412" y="11703627"/>
            <a:ext cx="3914775" cy="838200"/>
          </a:xfrm>
          <a:prstGeom prst="rect">
            <a:avLst/>
          </a:prstGeom>
        </p:spPr>
      </p:pic>
      <p:sp>
        <p:nvSpPr>
          <p:cNvPr id="4" name="Rectangle 3"/>
          <p:cNvSpPr/>
          <p:nvPr/>
        </p:nvSpPr>
        <p:spPr>
          <a:xfrm>
            <a:off x="2637891" y="11134497"/>
            <a:ext cx="2191818" cy="369332"/>
          </a:xfrm>
          <a:prstGeom prst="rect">
            <a:avLst/>
          </a:prstGeom>
        </p:spPr>
        <p:txBody>
          <a:bodyPr wrap="none">
            <a:spAutoFit/>
          </a:bodyPr>
          <a:lstStyle/>
          <a:p>
            <a:r>
              <a:rPr lang="en-US" dirty="0" smtClean="0">
                <a:solidFill>
                  <a:srgbClr val="000000"/>
                </a:solidFill>
                <a:latin typeface="Calibri" panose="020F0502020204030204" pitchFamily="34" charset="0"/>
                <a:ea typeface="Calibri" panose="020F0502020204030204" pitchFamily="34" charset="0"/>
                <a:hlinkClick r:id="rId4"/>
              </a:rPr>
              <a:t>www.fuelfortruth.org</a:t>
            </a:r>
            <a:endParaRPr lang="en-US" dirty="0" smtClean="0">
              <a:solidFill>
                <a:srgbClr val="000000"/>
              </a:solidFill>
              <a:latin typeface="Calibri" panose="020F0502020204030204" pitchFamily="34" charset="0"/>
              <a:ea typeface="Calibri" panose="020F0502020204030204" pitchFamily="34" charset="0"/>
            </a:endParaRPr>
          </a:p>
        </p:txBody>
      </p:sp>
      <p:sp>
        <p:nvSpPr>
          <p:cNvPr id="5" name="Rectangle 4"/>
          <p:cNvSpPr/>
          <p:nvPr/>
        </p:nvSpPr>
        <p:spPr>
          <a:xfrm>
            <a:off x="706581" y="4986095"/>
            <a:ext cx="6132630" cy="4708981"/>
          </a:xfrm>
          <a:prstGeom prst="rect">
            <a:avLst/>
          </a:prstGeom>
        </p:spPr>
        <p:txBody>
          <a:bodyPr wrap="square">
            <a:spAutoFit/>
          </a:bodyPr>
          <a:lstStyle/>
          <a:p>
            <a:pPr algn="just"/>
            <a:r>
              <a:rPr lang="en-US" sz="2000" dirty="0">
                <a:solidFill>
                  <a:schemeClr val="bg1"/>
                </a:solidFill>
              </a:rPr>
              <a:t>Fuel For Truth (FFT) is a non-profit organization committed to equipping individuals with the knowledge, tools, and confidence to have civil and productive conversations about Israel. FFT's programs examine the history of the Zionist movement and modern Israeli history, the core components and deeper complexities of the Israeli-Palestinian conflict, as well as best practices for effectively discussing these topics with those whose understanding of them doesn’t mirror your own. The organization's flagship Boot Camp class is an intensive, multi-session course for young professionals held seasonally throughout the year. FFT also offers customizable workshops for synagogue gatherings, community meetings, as well as high school and college students seeking empowerment on campus.</a:t>
            </a:r>
          </a:p>
        </p:txBody>
      </p:sp>
    </p:spTree>
    <p:extLst>
      <p:ext uri="{BB962C8B-B14F-4D97-AF65-F5344CB8AC3E}">
        <p14:creationId xmlns:p14="http://schemas.microsoft.com/office/powerpoint/2010/main" val="23033330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0521"/>
            <a:ext cx="7315200" cy="4283901"/>
          </a:xfrm>
          <a:solidFill>
            <a:schemeClr val="bg2"/>
          </a:solidFill>
        </p:spPr>
        <p:txBody>
          <a:bodyPr>
            <a:normAutofit fontScale="90000"/>
          </a:bodyPr>
          <a:lstStyle/>
          <a:p>
            <a:pPr algn="ctr"/>
            <a:r>
              <a:rPr lang="en-US" sz="3600" b="1" dirty="0">
                <a:solidFill>
                  <a:schemeClr val="tx1"/>
                </a:solidFill>
              </a:rPr>
              <a:t>Greenburgh Hebrew Center - Dobbs Ferry</a:t>
            </a:r>
            <a:r>
              <a:rPr lang="en-US" sz="2700" dirty="0">
                <a:solidFill>
                  <a:schemeClr val="tx1"/>
                </a:solidFill>
              </a:rPr>
              <a:t/>
            </a:r>
            <a:br>
              <a:rPr lang="en-US" sz="27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Conservative/Egalitarian 515 Broadway</a:t>
            </a:r>
            <a:br>
              <a:rPr lang="en-US" sz="2700" dirty="0">
                <a:solidFill>
                  <a:schemeClr val="tx1"/>
                </a:solidFill>
              </a:rPr>
            </a:br>
            <a:r>
              <a:rPr lang="en-US" sz="2700" dirty="0">
                <a:solidFill>
                  <a:schemeClr val="tx1"/>
                </a:solidFill>
              </a:rPr>
              <a:t>Dobbs Ferry, NY 10522</a:t>
            </a:r>
            <a:br>
              <a:rPr lang="en-US" sz="2700" dirty="0">
                <a:solidFill>
                  <a:schemeClr val="tx1"/>
                </a:solidFill>
              </a:rPr>
            </a:br>
            <a:r>
              <a:rPr lang="en-US" sz="2700" dirty="0">
                <a:solidFill>
                  <a:schemeClr val="tx1"/>
                </a:solidFill>
              </a:rPr>
              <a:t>Phone: 914-693-4260</a:t>
            </a:r>
            <a:br>
              <a:rPr lang="en-US" sz="2700" dirty="0">
                <a:solidFill>
                  <a:schemeClr val="tx1"/>
                </a:solidFill>
              </a:rPr>
            </a:br>
            <a:r>
              <a:rPr lang="en-US" sz="2700" dirty="0">
                <a:solidFill>
                  <a:schemeClr val="tx1"/>
                </a:solidFill>
              </a:rPr>
              <a:t>Fax: 914-693-4907</a:t>
            </a:r>
            <a:br>
              <a:rPr lang="en-US" sz="2700" dirty="0">
                <a:solidFill>
                  <a:schemeClr val="tx1"/>
                </a:solidFill>
              </a:rPr>
            </a:br>
            <a:r>
              <a:rPr lang="en-US" sz="2700" dirty="0">
                <a:solidFill>
                  <a:schemeClr val="tx1"/>
                </a:solidFill>
              </a:rPr>
              <a:t>E-Mail: office@ghcny.org</a:t>
            </a:r>
            <a:br>
              <a:rPr lang="en-US" sz="2700" dirty="0">
                <a:solidFill>
                  <a:schemeClr val="tx1"/>
                </a:solidFill>
              </a:rPr>
            </a:br>
            <a:r>
              <a:rPr lang="en-US" sz="2700" dirty="0">
                <a:solidFill>
                  <a:schemeClr val="tx1"/>
                </a:solidFill>
              </a:rPr>
              <a:t>Rabbi: Jay M. Stein</a:t>
            </a:r>
            <a:br>
              <a:rPr lang="en-US" sz="2700" dirty="0">
                <a:solidFill>
                  <a:schemeClr val="tx1"/>
                </a:solidFill>
              </a:rPr>
            </a:br>
            <a:r>
              <a:rPr lang="en-US" sz="2700" dirty="0">
                <a:solidFill>
                  <a:schemeClr val="tx1"/>
                </a:solidFill>
              </a:rPr>
              <a:t>Cantor: Ana May Chapman</a:t>
            </a:r>
            <a:br>
              <a:rPr lang="en-US" sz="2700" dirty="0">
                <a:solidFill>
                  <a:schemeClr val="tx1"/>
                </a:solidFill>
              </a:rPr>
            </a:br>
            <a:r>
              <a:rPr lang="en-US" sz="2700" dirty="0">
                <a:solidFill>
                  <a:schemeClr val="tx1"/>
                </a:solidFill>
              </a:rPr>
              <a:t>Rabbi Emeritus: Barry A. Kenter</a:t>
            </a:r>
            <a:br>
              <a:rPr lang="en-US" sz="2700" dirty="0">
                <a:solidFill>
                  <a:schemeClr val="tx1"/>
                </a:solidFill>
              </a:rPr>
            </a:br>
            <a:r>
              <a:rPr lang="en-US" sz="2700" dirty="0">
                <a:solidFill>
                  <a:schemeClr val="tx1"/>
                </a:solidFill>
              </a:rPr>
              <a:t>Director of Education: Amy Kessler</a:t>
            </a: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3" name="Rectangle 2"/>
          <p:cNvSpPr/>
          <p:nvPr/>
        </p:nvSpPr>
        <p:spPr>
          <a:xfrm>
            <a:off x="187891" y="4767820"/>
            <a:ext cx="6914368" cy="6507935"/>
          </a:xfrm>
          <a:prstGeom prst="rect">
            <a:avLst/>
          </a:prstGeom>
        </p:spPr>
        <p:txBody>
          <a:bodyPr wrap="square">
            <a:spAutoFit/>
          </a:bodyPr>
          <a:lstStyle/>
          <a:p>
            <a:pPr algn="just">
              <a:lnSpc>
                <a:spcPts val="2000"/>
              </a:lnSpc>
            </a:pPr>
            <a:r>
              <a:rPr lang="en-US" sz="2000" dirty="0">
                <a:solidFill>
                  <a:schemeClr val="bg1"/>
                </a:solidFill>
                <a:ea typeface="Arial" panose="020B0604020202020204" pitchFamily="34" charset="0"/>
              </a:rPr>
              <a:t>Greenburgh Hebrew Center is more than just a house of worship, we are a warm, inclusive, egalitarian, participatory Jewish congregation located in central Westchester County. We are a joyous, engaging and spirited community that welcomes you to celebrate, learn, worship, form lifelong bonds and participate in tikkun olam/ social action to repair the world. We welcome singles and families, including interfaith and non-traditional families. Our mission is to be a vibrant egalitarian Conservative Jewish community in Westchester County, embracing our traditions while actively participating in our changing world. In addition to Shabbat and Holiday services we offer a daily morning service. Our two-day-a-week Religious School is creative and innovative, emphasizing ethics, Hebrew reading fluency, Bible, holidays and history through experiential learning. Our licensed Early Education Center offers a combined secular and Judaic pre-school curriculum for 2, 3, and 4 year olds, in a nurturing environment, with opportunities for an extended day. We believe in being lifelong learners and offer stimulating Adult Education Programs, including a new adult B’nei Mitzvah class. We are committed to serving the needs of the community by providing a wide variety of programs, activities, and events to engage those with various interests including, but not limited to, Young Families, PJLibrary, USY (Youth), Sisterhood, Men’s Club, Greenfaith Fellowship, Empty Nesters, Social Action, Green Team and Israel</a:t>
            </a:r>
            <a:r>
              <a:rPr lang="en-US" sz="2000" dirty="0" smtClean="0">
                <a:solidFill>
                  <a:schemeClr val="bg1"/>
                </a:solidFill>
                <a:ea typeface="Arial" panose="020B0604020202020204" pitchFamily="34" charset="0"/>
              </a:rPr>
              <a:t>.</a:t>
            </a:r>
            <a:endParaRPr lang="en-US" sz="2000" dirty="0">
              <a:solidFill>
                <a:schemeClr val="bg1"/>
              </a:solidFill>
              <a:ea typeface="Times New Roman" panose="02020603050405020304" pitchFamily="18" charset="0"/>
            </a:endParaRPr>
          </a:p>
        </p:txBody>
      </p:sp>
      <p:sp>
        <p:nvSpPr>
          <p:cNvPr id="4" name="Rectangle 3"/>
          <p:cNvSpPr/>
          <p:nvPr/>
        </p:nvSpPr>
        <p:spPr>
          <a:xfrm>
            <a:off x="2700954" y="11102329"/>
            <a:ext cx="1767022" cy="677365"/>
          </a:xfrm>
          <a:prstGeom prst="rect">
            <a:avLst/>
          </a:prstGeom>
        </p:spPr>
        <p:txBody>
          <a:bodyPr wrap="none">
            <a:spAutoFit/>
          </a:bodyPr>
          <a:lstStyle/>
          <a:p>
            <a:r>
              <a:rPr lang="en-US" dirty="0">
                <a:solidFill>
                  <a:schemeClr val="bg1"/>
                </a:solidFill>
                <a:hlinkClick r:id="rId2"/>
              </a:rPr>
              <a:t>www.ghcny.org</a:t>
            </a:r>
            <a:endParaRPr lang="en-US" dirty="0">
              <a:solidFill>
                <a:schemeClr val="bg1"/>
              </a:solidFill>
            </a:endParaRPr>
          </a:p>
          <a:p>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1" y="11482915"/>
            <a:ext cx="1635168" cy="1318685"/>
          </a:xfrm>
          <a:prstGeom prst="rect">
            <a:avLst/>
          </a:prstGeom>
        </p:spPr>
      </p:pic>
    </p:spTree>
    <p:extLst>
      <p:ext uri="{BB962C8B-B14F-4D97-AF65-F5344CB8AC3E}">
        <p14:creationId xmlns:p14="http://schemas.microsoft.com/office/powerpoint/2010/main" val="24396697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0521"/>
            <a:ext cx="7315200" cy="3892353"/>
          </a:xfrm>
          <a:solidFill>
            <a:schemeClr val="bg2"/>
          </a:solidFill>
        </p:spPr>
        <p:txBody>
          <a:bodyPr>
            <a:noAutofit/>
          </a:bodyPr>
          <a:lstStyle/>
          <a:p>
            <a:pPr algn="ctr"/>
            <a:r>
              <a:rPr lang="en-US" b="1" dirty="0">
                <a:solidFill>
                  <a:schemeClr val="tx1"/>
                </a:solidFill>
                <a:latin typeface="+mn-lt"/>
                <a:cs typeface="Arial" panose="020B0604020202020204" pitchFamily="34" charset="0"/>
              </a:rPr>
              <a:t>Hadar</a:t>
            </a:r>
            <a:r>
              <a:rPr lang="en-US" sz="2400" dirty="0">
                <a:solidFill>
                  <a:schemeClr val="tx1"/>
                </a:solidFill>
                <a:latin typeface="+mn-lt"/>
                <a:cs typeface="Arial" panose="020B0604020202020204" pitchFamily="34" charset="0"/>
              </a:rPr>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190 Amsterdam Avenue New York, NY 10023 Telephone: (646) 770-1468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Email: info@hadar.org</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President and Dean: Rabbi Shai Held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President and CEO: Rabbi Elie Kaunfer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President and Rosh Yeshiva: Rabbi Ethan Tucker</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Rosh Yeshiva: Rabbi Aviva Richman</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VP for Strategy and Programs: Rabbi Avi Killip</a:t>
            </a:r>
            <a:r>
              <a:rPr lang="en-US" sz="2000" dirty="0">
                <a:solidFill>
                  <a:schemeClr val="tx1"/>
                </a:solidFill>
                <a:latin typeface="Arial" panose="020B0604020202020204" pitchFamily="34" charset="0"/>
                <a:cs typeface="Arial" panose="020B0604020202020204" pitchFamily="34" charset="0"/>
              </a:rPr>
              <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5781" y="4419600"/>
            <a:ext cx="6325644" cy="6087980"/>
          </a:xfrm>
        </p:spPr>
        <p:txBody>
          <a:bodyPr>
            <a:normAutofit/>
          </a:bodyPr>
          <a:lstStyle/>
          <a:p>
            <a:pPr algn="just">
              <a:lnSpc>
                <a:spcPts val="2400"/>
              </a:lnSpc>
            </a:pPr>
            <a:r>
              <a:rPr lang="en-US" sz="2000" dirty="0">
                <a:solidFill>
                  <a:schemeClr val="bg1"/>
                </a:solidFill>
                <a:cs typeface="Arial" panose="020B0604020202020204" pitchFamily="34" charset="0"/>
              </a:rPr>
              <a:t>Hadar builds vibrant, egalitarian communities of Torah, Avodah, and Hesed. Our vision for Jewish life is rooted in rigorous and nuanced Torah study, songful and soulful prayer, the practice of mitzvot, gender equality, and the values of kindness and compassion. We are building communities that live out this vision, and we welcome Jews of all ages and denominational backgrounds to join us.</a:t>
            </a:r>
          </a:p>
          <a:p>
            <a:pPr algn="just">
              <a:lnSpc>
                <a:spcPts val="2400"/>
              </a:lnSpc>
            </a:pPr>
            <a:r>
              <a:rPr lang="en-US" sz="2000" dirty="0">
                <a:solidFill>
                  <a:schemeClr val="bg1"/>
                </a:solidFill>
                <a:cs typeface="Arial" panose="020B0604020202020204" pitchFamily="34" charset="0"/>
              </a:rPr>
              <a:t>Since our inception in 2006 as a modest 8-week summer program with 18 students, Hadar has grown significantly, enabling Jews all over the world to live more meaningful Jewish lives. Hundreds of people have completed our year-long and summer programs, thousands have joined us for classes and week-long immersive learning programs, and millions have downloaded and access Hadar’s online content. Visit </a:t>
            </a:r>
            <a:r>
              <a:rPr lang="en-US" sz="2000" u="sng" dirty="0">
                <a:solidFill>
                  <a:schemeClr val="bg1"/>
                </a:solidFill>
                <a:cs typeface="Arial" panose="020B0604020202020204" pitchFamily="34" charset="0"/>
                <a:hlinkClick r:id="rId2"/>
              </a:rPr>
              <a:t>www.hadar.org</a:t>
            </a:r>
            <a:r>
              <a:rPr lang="en-US" sz="2000" dirty="0">
                <a:solidFill>
                  <a:schemeClr val="bg1"/>
                </a:solidFill>
                <a:cs typeface="Arial" panose="020B0604020202020204" pitchFamily="34" charset="0"/>
              </a:rPr>
              <a:t> for Torah content, holiday resources, and more opportunities to learn, pray, and build community.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6946" y="10752220"/>
            <a:ext cx="2049380" cy="2049380"/>
          </a:xfrm>
          <a:prstGeom prst="rect">
            <a:avLst/>
          </a:prstGeom>
        </p:spPr>
      </p:pic>
      <p:sp>
        <p:nvSpPr>
          <p:cNvPr id="5" name="Rectangle 4"/>
          <p:cNvSpPr/>
          <p:nvPr/>
        </p:nvSpPr>
        <p:spPr>
          <a:xfrm>
            <a:off x="2470954" y="10356976"/>
            <a:ext cx="2525691" cy="677365"/>
          </a:xfrm>
          <a:prstGeom prst="rect">
            <a:avLst/>
          </a:prstGeom>
        </p:spPr>
        <p:txBody>
          <a:bodyPr wrap="none">
            <a:spAutoFit/>
          </a:bodyPr>
          <a:lstStyle/>
          <a:p>
            <a:r>
              <a:rPr lang="en-US" dirty="0">
                <a:solidFill>
                  <a:schemeClr val="bg1"/>
                </a:solidFill>
                <a:hlinkClick r:id="rId4"/>
              </a:rPr>
              <a:t>https://www.hadar.org/</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0798497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3805078"/>
          </a:xfrm>
          <a:solidFill>
            <a:schemeClr val="bg2"/>
          </a:solidFill>
        </p:spPr>
        <p:txBody>
          <a:bodyPr>
            <a:normAutofit fontScale="90000"/>
          </a:bodyPr>
          <a:lstStyle/>
          <a:p>
            <a:pPr algn="ctr"/>
            <a:r>
              <a:rPr lang="en-US" sz="3600" b="1" dirty="0">
                <a:solidFill>
                  <a:schemeClr val="tx1"/>
                </a:solidFill>
              </a:rPr>
              <a:t>HADASSAH Westchester </a:t>
            </a:r>
            <a:r>
              <a:rPr lang="en-US" sz="2700" b="1" dirty="0" smtClean="0">
                <a:solidFill>
                  <a:schemeClr val="tx1"/>
                </a:solidFill>
              </a:rPr>
              <a:t/>
            </a:r>
            <a:br>
              <a:rPr lang="en-US" sz="2700" b="1" dirty="0" smtClean="0">
                <a:solidFill>
                  <a:schemeClr val="tx1"/>
                </a:solidFill>
              </a:rPr>
            </a:br>
            <a:r>
              <a:rPr lang="en-US" sz="2700" dirty="0">
                <a:solidFill>
                  <a:schemeClr val="tx1"/>
                </a:solidFill>
              </a:rPr>
              <a:t/>
            </a:r>
            <a:br>
              <a:rPr lang="en-US" sz="2700" dirty="0">
                <a:solidFill>
                  <a:schemeClr val="tx1"/>
                </a:solidFill>
              </a:rPr>
            </a:br>
            <a:r>
              <a:rPr lang="en-US" sz="2700" dirty="0">
                <a:solidFill>
                  <a:schemeClr val="tx1"/>
                </a:solidFill>
              </a:rPr>
              <a:t>Address: 300 Pleasant Valley Way</a:t>
            </a:r>
            <a:r>
              <a:rPr lang="en-US" sz="2700" dirty="0" smtClean="0">
                <a:solidFill>
                  <a:schemeClr val="tx1"/>
                </a:solidFill>
              </a:rPr>
              <a:t>,</a:t>
            </a:r>
            <a:br>
              <a:rPr lang="en-US" sz="2700" dirty="0" smtClean="0">
                <a:solidFill>
                  <a:schemeClr val="tx1"/>
                </a:solidFill>
              </a:rPr>
            </a:br>
            <a:r>
              <a:rPr lang="en-US" sz="2700" dirty="0" smtClean="0">
                <a:solidFill>
                  <a:schemeClr val="tx1"/>
                </a:solidFill>
              </a:rPr>
              <a:t> </a:t>
            </a:r>
            <a:r>
              <a:rPr lang="en-US" sz="2700" dirty="0">
                <a:solidFill>
                  <a:schemeClr val="tx1"/>
                </a:solidFill>
              </a:rPr>
              <a:t>West Orange, NJ 07052</a:t>
            </a:r>
            <a:br>
              <a:rPr lang="en-US" sz="2700" dirty="0">
                <a:solidFill>
                  <a:schemeClr val="tx1"/>
                </a:solidFill>
              </a:rPr>
            </a:br>
            <a:r>
              <a:rPr lang="en-US" sz="2700" dirty="0">
                <a:solidFill>
                  <a:schemeClr val="tx1"/>
                </a:solidFill>
              </a:rPr>
              <a:t>Phone: (973) 241-1500</a:t>
            </a:r>
            <a:br>
              <a:rPr lang="en-US" sz="2700" dirty="0">
                <a:solidFill>
                  <a:schemeClr val="tx1"/>
                </a:solidFill>
              </a:rPr>
            </a:br>
            <a:r>
              <a:rPr lang="en-US" sz="2700" dirty="0">
                <a:solidFill>
                  <a:schemeClr val="tx1"/>
                </a:solidFill>
              </a:rPr>
              <a:t>Website: Hadassah.org/Westchester (local site)</a:t>
            </a:r>
            <a:br>
              <a:rPr lang="en-US" sz="2700" dirty="0">
                <a:solidFill>
                  <a:schemeClr val="tx1"/>
                </a:solidFill>
              </a:rPr>
            </a:br>
            <a:r>
              <a:rPr lang="en-US" sz="2700" dirty="0">
                <a:solidFill>
                  <a:schemeClr val="tx1"/>
                </a:solidFill>
              </a:rPr>
              <a:t>Website: Hadassah.org (national site)</a:t>
            </a:r>
            <a:br>
              <a:rPr lang="en-US" sz="2700" dirty="0">
                <a:solidFill>
                  <a:schemeClr val="tx1"/>
                </a:solidFill>
              </a:rPr>
            </a:br>
            <a:r>
              <a:rPr lang="en-US" sz="2700" dirty="0">
                <a:solidFill>
                  <a:schemeClr val="tx1"/>
                </a:solidFill>
              </a:rPr>
              <a:t>Email: westchesterregion@hadassah.org</a:t>
            </a:r>
            <a:br>
              <a:rPr lang="en-US" sz="2700" dirty="0">
                <a:solidFill>
                  <a:schemeClr val="tx1"/>
                </a:solidFill>
              </a:rPr>
            </a:br>
            <a:r>
              <a:rPr lang="en-US" sz="2700" dirty="0">
                <a:solidFill>
                  <a:schemeClr val="tx1"/>
                </a:solidFill>
              </a:rPr>
              <a:t>President: Miriam V. Gold   mvgold@hadassah.org</a:t>
            </a:r>
            <a:r>
              <a:rPr lang="en-US" dirty="0">
                <a:solidFill>
                  <a:schemeClr val="tx1"/>
                </a:solidFill>
              </a:rPr>
              <a:t/>
            </a:r>
            <a:br>
              <a:rPr lang="en-US" dirty="0">
                <a:solidFill>
                  <a:schemeClr val="tx1"/>
                </a:solidFill>
              </a:rPr>
            </a:br>
            <a:endParaRPr lang="en-US" sz="2000" dirty="0">
              <a:solidFill>
                <a:schemeClr val="tx1"/>
              </a:solidFill>
            </a:endParaRPr>
          </a:p>
        </p:txBody>
      </p:sp>
      <p:sp>
        <p:nvSpPr>
          <p:cNvPr id="4" name="Rectangle 3"/>
          <p:cNvSpPr/>
          <p:nvPr/>
        </p:nvSpPr>
        <p:spPr>
          <a:xfrm>
            <a:off x="185993" y="4654421"/>
            <a:ext cx="6858000" cy="5016758"/>
          </a:xfrm>
          <a:prstGeom prst="rect">
            <a:avLst/>
          </a:prstGeom>
        </p:spPr>
        <p:txBody>
          <a:bodyPr wrap="square">
            <a:spAutoFit/>
          </a:bodyPr>
          <a:lstStyle/>
          <a:p>
            <a:pPr algn="just"/>
            <a:r>
              <a:rPr lang="en-US" sz="2000" i="1" dirty="0">
                <a:solidFill>
                  <a:schemeClr val="bg1"/>
                </a:solidFill>
              </a:rPr>
              <a:t>Hadassah, The Women’s Zionist Organization of America, was founded before Israel was a state and before women could vote. We didn’t sit on the sidelines then. And we certainly don’t now. Today, we’re 300,000 strong, across the country and across the generations, proof of just how big an impact we can have when we bring philanthropy and women’s leadership together. </a:t>
            </a:r>
            <a:endParaRPr lang="en-US" sz="2000" dirty="0">
              <a:solidFill>
                <a:schemeClr val="bg1"/>
              </a:solidFill>
            </a:endParaRPr>
          </a:p>
          <a:p>
            <a:pPr algn="just"/>
            <a:r>
              <a:rPr lang="en-US" sz="2000" i="1" dirty="0">
                <a:solidFill>
                  <a:schemeClr val="bg1"/>
                </a:solidFill>
              </a:rPr>
              <a:t>For 110 years, Hadassah has worked proactively to find and implement solutions to some of the most pressing challenges facing each generation. Together, we’re advancing women’s health, supporting a strong Israel and instilling Jewish values in future generations. </a:t>
            </a:r>
            <a:endParaRPr lang="en-US" sz="2000" dirty="0">
              <a:solidFill>
                <a:schemeClr val="bg1"/>
              </a:solidFill>
            </a:endParaRPr>
          </a:p>
          <a:p>
            <a:pPr algn="just"/>
            <a:r>
              <a:rPr lang="en-US" sz="2000" i="1" dirty="0">
                <a:solidFill>
                  <a:schemeClr val="bg1"/>
                </a:solidFill>
              </a:rPr>
              <a:t>We’re helping women find their voices to advance health equity, and fighting hate and antisemitism in the US, and modeling shared society in Israel. Thanks to the medical system in Israel we helped create, new treatments and scientific breakthroughs are saving lives around the world. Join us.</a:t>
            </a:r>
            <a:endParaRPr lang="en-US" sz="2000" dirty="0">
              <a:solidFill>
                <a:schemeClr val="bg1"/>
              </a:solidFill>
            </a:endParaRPr>
          </a:p>
        </p:txBody>
      </p:sp>
      <p:sp>
        <p:nvSpPr>
          <p:cNvPr id="5" name="Rectangle 4"/>
          <p:cNvSpPr/>
          <p:nvPr/>
        </p:nvSpPr>
        <p:spPr>
          <a:xfrm>
            <a:off x="2100623" y="10737887"/>
            <a:ext cx="4080164" cy="400110"/>
          </a:xfrm>
          <a:prstGeom prst="rect">
            <a:avLst/>
          </a:prstGeom>
        </p:spPr>
        <p:txBody>
          <a:bodyPr wrap="square">
            <a:spAutoFit/>
          </a:bodyPr>
          <a:lstStyle/>
          <a:p>
            <a:r>
              <a:rPr lang="en-US" sz="2000" dirty="0" smtClean="0">
                <a:solidFill>
                  <a:schemeClr val="bg1"/>
                </a:solidFill>
                <a:hlinkClick r:id="rId2"/>
              </a:rPr>
              <a:t>www.Hadassah.org/Westchester</a:t>
            </a:r>
            <a:endParaRPr lang="en-US" sz="2000" dirty="0" smtClean="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966" y="11349950"/>
            <a:ext cx="2592231" cy="1451650"/>
          </a:xfrm>
          <a:prstGeom prst="rect">
            <a:avLst/>
          </a:prstGeom>
        </p:spPr>
      </p:pic>
    </p:spTree>
    <p:extLst>
      <p:ext uri="{BB962C8B-B14F-4D97-AF65-F5344CB8AC3E}">
        <p14:creationId xmlns:p14="http://schemas.microsoft.com/office/powerpoint/2010/main" val="4123594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2623456"/>
          </a:xfrm>
          <a:solidFill>
            <a:schemeClr val="bg2"/>
          </a:solidFill>
        </p:spPr>
        <p:txBody>
          <a:bodyPr>
            <a:normAutofit/>
          </a:bodyPr>
          <a:lstStyle/>
          <a:p>
            <a:pPr algn="ctr"/>
            <a:r>
              <a:rPr lang="en-US" b="1" dirty="0" smtClean="0">
                <a:solidFill>
                  <a:schemeClr val="tx1"/>
                </a:solidFill>
                <a:cs typeface="Arial" panose="020B0604020202020204" pitchFamily="34" charset="0"/>
              </a:rPr>
              <a:t>Hazon</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25 Broadway Suite 1700</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New York, NY 10004</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Phone: 212-644-2332</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Fax: 212-868-7933</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Website: www.Hazon.org</a:t>
            </a:r>
            <a:endParaRPr lang="en-US" sz="2400" dirty="0">
              <a:solidFill>
                <a:schemeClr val="tx1"/>
              </a:solidFill>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0456" y="11361722"/>
            <a:ext cx="2394288" cy="1196037"/>
          </a:xfrm>
          <a:prstGeom prst="rect">
            <a:avLst/>
          </a:prstGeom>
        </p:spPr>
      </p:pic>
      <p:sp>
        <p:nvSpPr>
          <p:cNvPr id="4" name="Rectangle 3"/>
          <p:cNvSpPr/>
          <p:nvPr/>
        </p:nvSpPr>
        <p:spPr>
          <a:xfrm>
            <a:off x="355600" y="3664208"/>
            <a:ext cx="6604000" cy="6555641"/>
          </a:xfrm>
          <a:prstGeom prst="rect">
            <a:avLst/>
          </a:prstGeom>
        </p:spPr>
        <p:txBody>
          <a:bodyPr wrap="square">
            <a:spAutoFit/>
          </a:bodyPr>
          <a:lstStyle/>
          <a:p>
            <a:pPr algn="just"/>
            <a:r>
              <a:rPr lang="en-US" sz="2000" dirty="0">
                <a:solidFill>
                  <a:schemeClr val="bg1"/>
                </a:solidFill>
                <a:ea typeface="Arial" panose="020B0604020202020204" pitchFamily="34" charset="0"/>
              </a:rPr>
              <a:t>Founded in 2000, Hazon has evolved into the largest environmental organization in the American Jewish community. As the lab for Jewish sustainability, our vision is to create healthy and sustainable communities in the Jewish world and beyond. Hazon is a leader in meaningful immersion experiences and in engaging individuals to be active in their communities. Hazon offers transformative experiences, thought- leadership, and capacity-building programs that give people opportunities to explore the interconnectedness of the physical world and their Jewishness. In aggregate, we are seeking to shift the nature of what it means to be Jewish in the 21st century – enabling and encouraging Jewish people to have an impact in the world. Our overall goal is that individuals and institutions in the Jewish community are living measurably healthier and more sustainable lives. We aim to firmly establish JOFEE (Jewish Outdoor, Food, Farming, and Environment Education) as important modalities across the American Jewish community. Our programs include Adamah, Teva, the Seal of Sustainability, multi-day bike rides, one-day food festivals, and year-round retreats at the Isabella Freedman Jewish Retreat Center.</a:t>
            </a:r>
            <a:endParaRPr lang="en-US" sz="2000" dirty="0">
              <a:solidFill>
                <a:schemeClr val="bg1"/>
              </a:solidFill>
              <a:ea typeface="Times New Roman" panose="02020603050405020304" pitchFamily="18" charset="0"/>
            </a:endParaRPr>
          </a:p>
        </p:txBody>
      </p:sp>
      <p:sp>
        <p:nvSpPr>
          <p:cNvPr id="5" name="Rectangle 4"/>
          <p:cNvSpPr/>
          <p:nvPr/>
        </p:nvSpPr>
        <p:spPr>
          <a:xfrm>
            <a:off x="2438400" y="10954436"/>
            <a:ext cx="2438400" cy="369332"/>
          </a:xfrm>
          <a:prstGeom prst="rect">
            <a:avLst/>
          </a:prstGeom>
        </p:spPr>
        <p:txBody>
          <a:bodyPr wrap="square">
            <a:spAutoFit/>
          </a:bodyPr>
          <a:lstStyle/>
          <a:p>
            <a:pPr algn="ctr"/>
            <a:r>
              <a:rPr lang="en-US" dirty="0" smtClean="0">
                <a:solidFill>
                  <a:schemeClr val="bg1"/>
                </a:solidFill>
                <a:latin typeface="Arial" panose="020B0604020202020204" pitchFamily="34" charset="0"/>
                <a:cs typeface="Arial" panose="020B0604020202020204" pitchFamily="34" charset="0"/>
                <a:hlinkClick r:id="rId3"/>
              </a:rPr>
              <a:t>www.hazon.org</a:t>
            </a:r>
            <a:endParaRPr lang="en-US" dirty="0">
              <a:solidFill>
                <a:schemeClr val="bg1"/>
              </a:solidFill>
            </a:endParaRPr>
          </a:p>
        </p:txBody>
      </p:sp>
    </p:spTree>
    <p:extLst>
      <p:ext uri="{BB962C8B-B14F-4D97-AF65-F5344CB8AC3E}">
        <p14:creationId xmlns:p14="http://schemas.microsoft.com/office/powerpoint/2010/main" val="22062245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320"/>
            <a:ext cx="7315200" cy="4586152"/>
          </a:xfrm>
          <a:solidFill>
            <a:schemeClr val="bg2"/>
          </a:solidFill>
        </p:spPr>
        <p:txBody>
          <a:bodyPr>
            <a:normAutofit/>
          </a:bodyPr>
          <a:lstStyle/>
          <a:p>
            <a:pPr algn="ctr"/>
            <a:r>
              <a:rPr lang="en-US" b="1" dirty="0">
                <a:solidFill>
                  <a:schemeClr val="tx1"/>
                </a:solidFill>
                <a:cs typeface="Arial" panose="020B0604020202020204" pitchFamily="34" charset="0"/>
              </a:rPr>
              <a:t>Hebrew Congregation of Somers </a:t>
            </a:r>
            <a:r>
              <a:rPr lang="en-US" b="1" dirty="0" smtClean="0">
                <a:solidFill>
                  <a:schemeClr val="tx1"/>
                </a:solidFill>
                <a:cs typeface="Arial" panose="020B0604020202020204" pitchFamily="34" charset="0"/>
              </a:rPr>
              <a:t>– Shenorock</a:t>
            </a:r>
            <a:r>
              <a:rPr lang="en-US" sz="2400" b="1" dirty="0" smtClean="0">
                <a:solidFill>
                  <a:schemeClr val="tx1"/>
                </a:solidFill>
                <a:cs typeface="Arial" panose="020B0604020202020204" pitchFamily="34" charset="0"/>
              </a:rPr>
              <a:t/>
            </a:r>
            <a:br>
              <a:rPr lang="en-US" sz="2400" b="1" dirty="0" smtClean="0">
                <a:solidFill>
                  <a:schemeClr val="tx1"/>
                </a:solidFill>
                <a:cs typeface="Arial" panose="020B0604020202020204" pitchFamily="34" charset="0"/>
              </a:rPr>
            </a:br>
            <a:r>
              <a:rPr lang="en-US" sz="2400" dirty="0">
                <a:solidFill>
                  <a:schemeClr val="tx1"/>
                </a:solidFill>
                <a:cs typeface="Arial" panose="020B0604020202020204" pitchFamily="34" charset="0"/>
              </a:rPr>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Reconstructionist</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PO. Box 40</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Shenorock, NY 10587</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Phone: </a:t>
            </a:r>
            <a:r>
              <a:rPr lang="en-US" sz="2400" dirty="0" smtClean="0">
                <a:solidFill>
                  <a:schemeClr val="tx1"/>
                </a:solidFill>
                <a:cs typeface="Arial" panose="020B0604020202020204" pitchFamily="34" charset="0"/>
              </a:rPr>
              <a:t>914-248-9532</a:t>
            </a:r>
            <a:r>
              <a:rPr lang="en-US" sz="2400" dirty="0">
                <a:solidFill>
                  <a:schemeClr val="tx1"/>
                </a:solidFill>
                <a:cs typeface="Arial" panose="020B0604020202020204" pitchFamily="34" charset="0"/>
              </a:rPr>
              <a:t/>
            </a:r>
            <a:br>
              <a:rPr lang="en-US" sz="2400" dirty="0">
                <a:solidFill>
                  <a:schemeClr val="tx1"/>
                </a:solidFill>
                <a:cs typeface="Arial" panose="020B0604020202020204" pitchFamily="34" charset="0"/>
              </a:rPr>
            </a:br>
            <a:r>
              <a:rPr lang="en-US" sz="2400" dirty="0" smtClean="0">
                <a:solidFill>
                  <a:schemeClr val="tx1"/>
                </a:solidFill>
                <a:cs typeface="Arial" panose="020B0604020202020204" pitchFamily="34" charset="0"/>
              </a:rPr>
              <a:t>EMail:info@hebrewcongregationofsomers.org</a:t>
            </a:r>
            <a:r>
              <a:rPr lang="en-US" sz="2400" dirty="0">
                <a:solidFill>
                  <a:schemeClr val="tx1"/>
                </a:solidFill>
                <a:cs typeface="Arial" panose="020B0604020202020204" pitchFamily="34" charset="0"/>
              </a:rPr>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 </a:t>
            </a:r>
            <a:r>
              <a:rPr lang="en-US" sz="2400" dirty="0" smtClean="0">
                <a:solidFill>
                  <a:schemeClr val="tx1"/>
                </a:solidFill>
                <a:cs typeface="Arial" panose="020B0604020202020204" pitchFamily="34" charset="0"/>
              </a:rPr>
              <a:t>Rabbi</a:t>
            </a:r>
            <a:r>
              <a:rPr lang="en-US" sz="2400" dirty="0">
                <a:solidFill>
                  <a:schemeClr val="tx1"/>
                </a:solidFill>
                <a:cs typeface="Arial" panose="020B0604020202020204" pitchFamily="34" charset="0"/>
              </a:rPr>
              <a:t>: Shoshanna Leis</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School Principal: Jill Liflander</a:t>
            </a:r>
            <a:r>
              <a:rPr lang="en-US" sz="2400" dirty="0">
                <a:cs typeface="Arial" panose="020B0604020202020204" pitchFamily="34" charset="0"/>
              </a:rPr>
              <a:t/>
            </a:r>
            <a:br>
              <a:rPr lang="en-US" sz="2400" dirty="0">
                <a:cs typeface="Arial" panose="020B0604020202020204" pitchFamily="34" charset="0"/>
              </a:rPr>
            </a:br>
            <a:endParaRPr lang="en-US" sz="2400" dirty="0">
              <a:solidFill>
                <a:schemeClr val="tx1"/>
              </a:solidFill>
              <a:cs typeface="Arial" panose="020B0604020202020204" pitchFamily="34" charset="0"/>
            </a:endParaRPr>
          </a:p>
        </p:txBody>
      </p:sp>
      <p:sp>
        <p:nvSpPr>
          <p:cNvPr id="3" name="Rectangle 2"/>
          <p:cNvSpPr/>
          <p:nvPr/>
        </p:nvSpPr>
        <p:spPr>
          <a:xfrm>
            <a:off x="1539240" y="9991803"/>
            <a:ext cx="4236720" cy="646331"/>
          </a:xfrm>
          <a:prstGeom prst="rect">
            <a:avLst/>
          </a:prstGeom>
        </p:spPr>
        <p:txBody>
          <a:bodyPr wrap="square">
            <a:spAutoFit/>
          </a:bodyPr>
          <a:lstStyle/>
          <a:p>
            <a:pPr algn="ctr"/>
            <a:r>
              <a:rPr lang="en-US" dirty="0" smtClean="0">
                <a:solidFill>
                  <a:schemeClr val="bg1"/>
                </a:solidFill>
                <a:latin typeface="Arial" panose="020B0604020202020204" pitchFamily="34" charset="0"/>
                <a:cs typeface="Arial" panose="020B0604020202020204" pitchFamily="34" charset="0"/>
                <a:hlinkClick r:id="rId2"/>
              </a:rPr>
              <a:t>www.hebrewcongregationofsomers.org</a:t>
            </a:r>
            <a:endParaRPr lang="en-US" dirty="0" smtClean="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 </a:t>
            </a:r>
            <a:endParaRPr lang="en-US" dirty="0"/>
          </a:p>
        </p:txBody>
      </p:sp>
      <p:sp>
        <p:nvSpPr>
          <p:cNvPr id="4" name="Rectangle 3"/>
          <p:cNvSpPr/>
          <p:nvPr/>
        </p:nvSpPr>
        <p:spPr>
          <a:xfrm>
            <a:off x="419100" y="5151938"/>
            <a:ext cx="6477000" cy="3674852"/>
          </a:xfrm>
          <a:prstGeom prst="rect">
            <a:avLst/>
          </a:prstGeom>
        </p:spPr>
        <p:txBody>
          <a:bodyPr wrap="square">
            <a:spAutoFit/>
          </a:bodyPr>
          <a:lstStyle/>
          <a:p>
            <a:pPr marR="12700" algn="just">
              <a:lnSpc>
                <a:spcPct val="97000"/>
              </a:lnSpc>
            </a:pPr>
            <a:r>
              <a:rPr lang="en-US" sz="2000" dirty="0">
                <a:solidFill>
                  <a:schemeClr val="bg1"/>
                </a:solidFill>
                <a:ea typeface="Arial" panose="020B0604020202020204" pitchFamily="34" charset="0"/>
              </a:rPr>
              <a:t>Hebrew Congregation of Somers, Northern Westchester/Putnam’s Reconstructionist Synagogue, is located at Cypress Lane and Merwyn Drive in the Shenorock neighborhood of Somers. We offer a warm, friendly atmosphere, formal Hebrew School program, teen youth group, Shabbat and High Holy Days services, monthly family services, festive holiday celebrations, adult education, community outreach, and an active Sisterhood. We welcome members of all ages and family compositions, including interfaith families, the LGBTQ community, and those with little formal knowledge of Judaism who want to learn. Annual membership dues are affordable.</a:t>
            </a:r>
            <a:endParaRPr lang="en-US" sz="2000" dirty="0">
              <a:solidFill>
                <a:schemeClr val="bg1"/>
              </a:solidFill>
              <a:effectLst/>
              <a:ea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6138" y="10814539"/>
            <a:ext cx="1562924" cy="1630877"/>
          </a:xfrm>
          <a:prstGeom prst="rect">
            <a:avLst/>
          </a:prstGeom>
        </p:spPr>
      </p:pic>
    </p:spTree>
    <p:extLst>
      <p:ext uri="{BB962C8B-B14F-4D97-AF65-F5344CB8AC3E}">
        <p14:creationId xmlns:p14="http://schemas.microsoft.com/office/powerpoint/2010/main" val="9741324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Hebrew Free Burial </a:t>
            </a:r>
            <a:r>
              <a:rPr lang="en-US" b="1" dirty="0" smtClean="0">
                <a:solidFill>
                  <a:schemeClr val="tx1"/>
                </a:solidFill>
              </a:rPr>
              <a:t>Association</a:t>
            </a:r>
            <a:br>
              <a:rPr lang="en-US" b="1" dirty="0" smtClean="0">
                <a:solidFill>
                  <a:schemeClr val="tx1"/>
                </a:solidFill>
              </a:rPr>
            </a:br>
            <a:r>
              <a:rPr lang="en-US" dirty="0">
                <a:solidFill>
                  <a:schemeClr val="tx1"/>
                </a:solidFill>
              </a:rPr>
              <a:t/>
            </a:r>
            <a:br>
              <a:rPr lang="en-US" dirty="0">
                <a:solidFill>
                  <a:schemeClr val="tx1"/>
                </a:solidFill>
              </a:rPr>
            </a:br>
            <a:r>
              <a:rPr lang="en-US" sz="2400" dirty="0">
                <a:solidFill>
                  <a:schemeClr val="tx1"/>
                </a:solidFill>
              </a:rPr>
              <a:t>125 Maiden Lane, Unit </a:t>
            </a:r>
            <a:r>
              <a:rPr lang="en-US" sz="2400" dirty="0" smtClean="0">
                <a:solidFill>
                  <a:schemeClr val="tx1"/>
                </a:solidFill>
              </a:rPr>
              <a:t>5B</a:t>
            </a:r>
            <a:br>
              <a:rPr lang="en-US" sz="2400" dirty="0" smtClean="0">
                <a:solidFill>
                  <a:schemeClr val="tx1"/>
                </a:solidFill>
              </a:rPr>
            </a:br>
            <a:r>
              <a:rPr lang="en-US" sz="2400" dirty="0" smtClean="0">
                <a:solidFill>
                  <a:schemeClr val="tx1"/>
                </a:solidFill>
              </a:rPr>
              <a:t> </a:t>
            </a:r>
            <a:r>
              <a:rPr lang="en-US" sz="2400" dirty="0">
                <a:solidFill>
                  <a:schemeClr val="tx1"/>
                </a:solidFill>
              </a:rPr>
              <a:t>New York, NY 10038 </a:t>
            </a:r>
            <a:r>
              <a:rPr lang="en-US" sz="2400" dirty="0" smtClean="0">
                <a:solidFill>
                  <a:schemeClr val="tx1"/>
                </a:solidFill>
              </a:rPr>
              <a:t/>
            </a:r>
            <a:br>
              <a:rPr lang="en-US" sz="2400" dirty="0" smtClean="0">
                <a:solidFill>
                  <a:schemeClr val="tx1"/>
                </a:solidFill>
              </a:rPr>
            </a:br>
            <a:r>
              <a:rPr lang="en-US" sz="2400" dirty="0" smtClean="0">
                <a:solidFill>
                  <a:schemeClr val="tx1"/>
                </a:solidFill>
              </a:rPr>
              <a:t>Phone</a:t>
            </a:r>
            <a:r>
              <a:rPr lang="en-US" sz="2400" dirty="0">
                <a:solidFill>
                  <a:schemeClr val="tx1"/>
                </a:solidFill>
              </a:rPr>
              <a:t>: 212-239-1662</a:t>
            </a:r>
            <a:br>
              <a:rPr lang="en-US" sz="2400" dirty="0">
                <a:solidFill>
                  <a:schemeClr val="tx1"/>
                </a:solidFill>
              </a:rPr>
            </a:br>
            <a:r>
              <a:rPr lang="en-US" sz="2400" dirty="0">
                <a:solidFill>
                  <a:schemeClr val="tx1"/>
                </a:solidFill>
              </a:rPr>
              <a:t>Website: www.hebrewfreeburial.org</a:t>
            </a:r>
            <a:br>
              <a:rPr lang="en-US" sz="2400" dirty="0">
                <a:solidFill>
                  <a:schemeClr val="tx1"/>
                </a:solidFill>
              </a:rPr>
            </a:br>
            <a:r>
              <a:rPr lang="en-US" sz="2400" dirty="0">
                <a:solidFill>
                  <a:schemeClr val="tx1"/>
                </a:solidFill>
              </a:rPr>
              <a:t>E-Mail: Info@hebrewfreeburial.org</a:t>
            </a:r>
            <a:br>
              <a:rPr lang="en-US" sz="2400" dirty="0">
                <a:solidFill>
                  <a:schemeClr val="tx1"/>
                </a:solidFill>
              </a:rPr>
            </a:br>
            <a:r>
              <a:rPr lang="en-US" sz="2400" dirty="0">
                <a:solidFill>
                  <a:schemeClr val="tx1"/>
                </a:solidFill>
              </a:rPr>
              <a:t>Executive Director: Amy Koplow</a:t>
            </a:r>
          </a:p>
        </p:txBody>
      </p:sp>
      <p:sp>
        <p:nvSpPr>
          <p:cNvPr id="3" name="Rectangle 2"/>
          <p:cNvSpPr/>
          <p:nvPr/>
        </p:nvSpPr>
        <p:spPr>
          <a:xfrm>
            <a:off x="1791223" y="12285930"/>
            <a:ext cx="3999978"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563879" y="5337288"/>
            <a:ext cx="6099967" cy="1504899"/>
          </a:xfrm>
          <a:prstGeom prst="rect">
            <a:avLst/>
          </a:prstGeom>
        </p:spPr>
        <p:txBody>
          <a:bodyPr wrap="square">
            <a:spAutoFit/>
          </a:bodyPr>
          <a:lstStyle/>
          <a:p>
            <a:pPr algn="just">
              <a:lnSpc>
                <a:spcPct val="102000"/>
              </a:lnSpc>
            </a:pPr>
            <a:r>
              <a:rPr lang="en-US" dirty="0">
                <a:solidFill>
                  <a:schemeClr val="bg1"/>
                </a:solidFill>
                <a:ea typeface="Arial" panose="020B0604020202020204" pitchFamily="34" charset="0"/>
              </a:rPr>
              <a:t>Hebrew Free Burial Association devotes its resources to performing chesed shel emet. It is the only agency in the greater New York metropolitan area dedicated to assuring that every Jew, regardless of financial means or religious affiliation, receives a dignified, traditional Jewish funeral and burial.</a:t>
            </a:r>
            <a:endParaRPr lang="en-US" sz="1600" dirty="0">
              <a:solidFill>
                <a:schemeClr val="bg1"/>
              </a:solidFill>
              <a:effectLst/>
              <a:ea typeface="Times New Roman" panose="02020603050405020304" pitchFamily="18" charset="0"/>
            </a:endParaRPr>
          </a:p>
        </p:txBody>
      </p:sp>
      <p:sp>
        <p:nvSpPr>
          <p:cNvPr id="5" name="Rectangle 4"/>
          <p:cNvSpPr/>
          <p:nvPr/>
        </p:nvSpPr>
        <p:spPr>
          <a:xfrm>
            <a:off x="2491575" y="10178534"/>
            <a:ext cx="2758769" cy="369332"/>
          </a:xfrm>
          <a:prstGeom prst="rect">
            <a:avLst/>
          </a:prstGeom>
        </p:spPr>
        <p:txBody>
          <a:bodyPr wrap="none">
            <a:spAutoFit/>
          </a:bodyPr>
          <a:lstStyle/>
          <a:p>
            <a:r>
              <a:rPr lang="en-US" dirty="0" smtClean="0">
                <a:hlinkClick r:id="rId2"/>
              </a:rPr>
              <a:t>www.hebrewfreeburial.org</a:t>
            </a: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300" y="10955655"/>
            <a:ext cx="1905000" cy="1009650"/>
          </a:xfrm>
          <a:prstGeom prst="rect">
            <a:avLst/>
          </a:prstGeom>
        </p:spPr>
      </p:pic>
    </p:spTree>
    <p:extLst>
      <p:ext uri="{BB962C8B-B14F-4D97-AF65-F5344CB8AC3E}">
        <p14:creationId xmlns:p14="http://schemas.microsoft.com/office/powerpoint/2010/main" val="16984440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Hebrew Free Loan </a:t>
            </a:r>
            <a:r>
              <a:rPr lang="en-US" b="1" dirty="0" smtClean="0">
                <a:solidFill>
                  <a:schemeClr val="tx1"/>
                </a:solidFill>
              </a:rPr>
              <a:t>Society</a:t>
            </a:r>
            <a:br>
              <a:rPr lang="en-US" b="1" dirty="0" smtClean="0">
                <a:solidFill>
                  <a:schemeClr val="tx1"/>
                </a:solidFill>
              </a:rPr>
            </a:br>
            <a:r>
              <a:rPr lang="en-US" dirty="0">
                <a:solidFill>
                  <a:schemeClr val="tx1"/>
                </a:solidFill>
              </a:rPr>
              <a:t/>
            </a:r>
            <a:br>
              <a:rPr lang="en-US" dirty="0">
                <a:solidFill>
                  <a:schemeClr val="tx1"/>
                </a:solidFill>
              </a:rPr>
            </a:br>
            <a:r>
              <a:rPr lang="en-US" sz="2400" dirty="0">
                <a:solidFill>
                  <a:schemeClr val="tx1"/>
                </a:solidFill>
              </a:rPr>
              <a:t>675 Third Ave, Suite 1905</a:t>
            </a:r>
            <a:br>
              <a:rPr lang="en-US" sz="2400" dirty="0">
                <a:solidFill>
                  <a:schemeClr val="tx1"/>
                </a:solidFill>
              </a:rPr>
            </a:br>
            <a:r>
              <a:rPr lang="en-US" sz="2400" dirty="0">
                <a:solidFill>
                  <a:schemeClr val="tx1"/>
                </a:solidFill>
              </a:rPr>
              <a:t>New York, NY 10017</a:t>
            </a:r>
            <a:br>
              <a:rPr lang="en-US" sz="2400" dirty="0">
                <a:solidFill>
                  <a:schemeClr val="tx1"/>
                </a:solidFill>
              </a:rPr>
            </a:br>
            <a:r>
              <a:rPr lang="en-US" sz="2400" dirty="0">
                <a:solidFill>
                  <a:schemeClr val="tx1"/>
                </a:solidFill>
              </a:rPr>
              <a:t>Phone: 212-687-0188</a:t>
            </a:r>
            <a:br>
              <a:rPr lang="en-US" sz="2400" dirty="0">
                <a:solidFill>
                  <a:schemeClr val="tx1"/>
                </a:solidFill>
              </a:rPr>
            </a:br>
            <a:r>
              <a:rPr lang="en-US" sz="2400" dirty="0">
                <a:solidFill>
                  <a:schemeClr val="tx1"/>
                </a:solidFill>
              </a:rPr>
              <a:t>Website: </a:t>
            </a:r>
            <a:r>
              <a:rPr lang="en-US" sz="2400" dirty="0" smtClean="0">
                <a:solidFill>
                  <a:schemeClr val="tx1"/>
                </a:solidFill>
              </a:rPr>
              <a:t>www.hfls.org</a:t>
            </a:r>
            <a:r>
              <a:rPr lang="en-US" sz="2400" dirty="0">
                <a:solidFill>
                  <a:schemeClr val="tx1"/>
                </a:solidFill>
              </a:rPr>
              <a:t/>
            </a:r>
            <a:br>
              <a:rPr lang="en-US" sz="2400" dirty="0">
                <a:solidFill>
                  <a:schemeClr val="tx1"/>
                </a:solidFill>
              </a:rPr>
            </a:br>
            <a:r>
              <a:rPr lang="en-US" sz="2400" dirty="0">
                <a:solidFill>
                  <a:schemeClr val="tx1"/>
                </a:solidFill>
                <a:hlinkClick r:id="rId2"/>
              </a:rPr>
              <a:t>Email: info@hfls.org</a:t>
            </a:r>
            <a:endParaRPr lang="en-US" sz="24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299" y="11530965"/>
            <a:ext cx="2170455" cy="1020114"/>
          </a:xfrm>
          <a:prstGeom prst="rect">
            <a:avLst/>
          </a:prstGeom>
        </p:spPr>
      </p:pic>
      <p:sp>
        <p:nvSpPr>
          <p:cNvPr id="4" name="Rectangle 3"/>
          <p:cNvSpPr/>
          <p:nvPr/>
        </p:nvSpPr>
        <p:spPr>
          <a:xfrm>
            <a:off x="3110758" y="10818614"/>
            <a:ext cx="1559914" cy="677108"/>
          </a:xfrm>
          <a:prstGeom prst="rect">
            <a:avLst/>
          </a:prstGeom>
        </p:spPr>
        <p:txBody>
          <a:bodyPr wrap="none">
            <a:spAutoFit/>
          </a:bodyPr>
          <a:lstStyle/>
          <a:p>
            <a:r>
              <a:rPr lang="en-US" sz="2000" dirty="0" smtClean="0">
                <a:hlinkClick r:id="rId4"/>
              </a:rPr>
              <a:t>www.hfls.org</a:t>
            </a:r>
            <a:endParaRPr lang="en-US" sz="2000" dirty="0" smtClean="0"/>
          </a:p>
          <a:p>
            <a:endParaRPr lang="en-US" dirty="0"/>
          </a:p>
        </p:txBody>
      </p:sp>
      <p:sp>
        <p:nvSpPr>
          <p:cNvPr id="5" name="Rectangle 4"/>
          <p:cNvSpPr/>
          <p:nvPr/>
        </p:nvSpPr>
        <p:spPr>
          <a:xfrm>
            <a:off x="381000" y="5016624"/>
            <a:ext cx="6461760" cy="5632311"/>
          </a:xfrm>
          <a:prstGeom prst="rect">
            <a:avLst/>
          </a:prstGeom>
        </p:spPr>
        <p:txBody>
          <a:bodyPr wrap="square">
            <a:spAutoFit/>
          </a:bodyPr>
          <a:lstStyle/>
          <a:p>
            <a:pPr algn="just"/>
            <a:r>
              <a:rPr lang="en-US" sz="2000" dirty="0">
                <a:solidFill>
                  <a:schemeClr val="bg1"/>
                </a:solidFill>
              </a:rPr>
              <a:t>The </a:t>
            </a:r>
            <a:r>
              <a:rPr lang="en-US" sz="2000" u="sng" dirty="0">
                <a:solidFill>
                  <a:schemeClr val="bg1"/>
                </a:solidFill>
                <a:hlinkClick r:id="rId5"/>
              </a:rPr>
              <a:t>Hebrew Free Loan Society (HFLS)</a:t>
            </a:r>
            <a:r>
              <a:rPr lang="en-US" sz="2000" dirty="0">
                <a:solidFill>
                  <a:schemeClr val="bg1"/>
                </a:solidFill>
              </a:rPr>
              <a:t> fosters financial stability and opportunity by providing access to safe and affordable credit in the form of 0%-interest loans. HFLS loans enable borrowers to attend college, improve their job skills, start a business, and respond to unexpected financial challenges.</a:t>
            </a:r>
          </a:p>
          <a:p>
            <a:pPr algn="just"/>
            <a:r>
              <a:rPr lang="en-US" sz="2000" dirty="0">
                <a:solidFill>
                  <a:schemeClr val="bg1"/>
                </a:solidFill>
              </a:rPr>
              <a:t> </a:t>
            </a:r>
          </a:p>
          <a:p>
            <a:pPr algn="just"/>
            <a:r>
              <a:rPr lang="en-US" sz="2000" dirty="0">
                <a:solidFill>
                  <a:schemeClr val="bg1"/>
                </a:solidFill>
              </a:rPr>
              <a:t>HFLS is a non-sectarian lender, serving low- and moderate-income residents of Westchester, Long Island, and NYC's five boroughs regardless of religion, national origin, or immigration status. Our work is rooted in a Jewish tradition that sees helping people build a secure financial future as the highest form of poverty relief. </a:t>
            </a:r>
          </a:p>
          <a:p>
            <a:pPr algn="just"/>
            <a:r>
              <a:rPr lang="en-US" sz="2000" dirty="0">
                <a:solidFill>
                  <a:schemeClr val="bg1"/>
                </a:solidFill>
              </a:rPr>
              <a:t> </a:t>
            </a:r>
          </a:p>
          <a:p>
            <a:pPr algn="just"/>
            <a:r>
              <a:rPr lang="en-US" sz="2000" dirty="0">
                <a:solidFill>
                  <a:schemeClr val="bg1"/>
                </a:solidFill>
              </a:rPr>
              <a:t>Since our founding in 1892, HFLS has provided over $380 million to more than 900,000 borrowers. As our loans are repaid, the capital is lent out again and again, helping more people and multiplying the impact over time.</a:t>
            </a:r>
          </a:p>
        </p:txBody>
      </p:sp>
    </p:spTree>
    <p:extLst>
      <p:ext uri="{BB962C8B-B14F-4D97-AF65-F5344CB8AC3E}">
        <p14:creationId xmlns:p14="http://schemas.microsoft.com/office/powerpoint/2010/main" val="17685790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76197"/>
            <a:ext cx="7315200" cy="5085567"/>
          </a:xfrm>
          <a:solidFill>
            <a:schemeClr val="bg2"/>
          </a:solidFill>
        </p:spPr>
        <p:txBody>
          <a:bodyPr>
            <a:noAutofit/>
          </a:bodyPr>
          <a:lstStyle/>
          <a:p>
            <a:pPr algn="ctr"/>
            <a:r>
              <a:rPr lang="en-US" b="1" dirty="0">
                <a:solidFill>
                  <a:schemeClr val="tx1"/>
                </a:solidFill>
              </a:rPr>
              <a:t>Hebrew Institute of White </a:t>
            </a:r>
            <a:r>
              <a:rPr lang="en-US" b="1" dirty="0" smtClean="0">
                <a:solidFill>
                  <a:schemeClr val="tx1"/>
                </a:solidFill>
              </a:rPr>
              <a:t>Plains</a:t>
            </a:r>
            <a:r>
              <a:rPr lang="en-US" sz="2400" dirty="0">
                <a:solidFill>
                  <a:schemeClr val="tx1"/>
                </a:solidFill>
              </a:rPr>
              <a:t/>
            </a:r>
            <a:br>
              <a:rPr lang="en-US" sz="2400" dirty="0">
                <a:solidFill>
                  <a:schemeClr val="tx1"/>
                </a:solidFill>
              </a:rPr>
            </a:br>
            <a:r>
              <a:rPr lang="en-US" sz="2400" dirty="0">
                <a:solidFill>
                  <a:schemeClr val="tx1"/>
                </a:solidFill>
              </a:rPr>
              <a:t>Modern Orthodox</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20 Greenridge </a:t>
            </a:r>
            <a:r>
              <a:rPr lang="en-US" sz="2400" dirty="0" smtClean="0">
                <a:solidFill>
                  <a:schemeClr val="tx1"/>
                </a:solidFill>
              </a:rPr>
              <a:t>Avenue</a:t>
            </a:r>
            <a:r>
              <a:rPr lang="en-US" sz="2400" dirty="0">
                <a:solidFill>
                  <a:schemeClr val="tx1"/>
                </a:solidFill>
              </a:rPr>
              <a:t/>
            </a:r>
            <a:br>
              <a:rPr lang="en-US" sz="2400" dirty="0">
                <a:solidFill>
                  <a:schemeClr val="tx1"/>
                </a:solidFill>
              </a:rPr>
            </a:br>
            <a:r>
              <a:rPr lang="en-US" sz="2400" dirty="0">
                <a:solidFill>
                  <a:schemeClr val="tx1"/>
                </a:solidFill>
              </a:rPr>
              <a:t>White Plains, NY </a:t>
            </a:r>
            <a:r>
              <a:rPr lang="en-US" sz="2400" dirty="0" smtClean="0">
                <a:solidFill>
                  <a:schemeClr val="tx1"/>
                </a:solidFill>
              </a:rPr>
              <a:t>10605</a:t>
            </a:r>
            <a:r>
              <a:rPr lang="en-US" sz="2400" dirty="0">
                <a:solidFill>
                  <a:schemeClr val="tx1"/>
                </a:solidFill>
              </a:rPr>
              <a:t/>
            </a:r>
            <a:br>
              <a:rPr lang="en-US" sz="2400" dirty="0">
                <a:solidFill>
                  <a:schemeClr val="tx1"/>
                </a:solidFill>
              </a:rPr>
            </a:br>
            <a:r>
              <a:rPr lang="en-US" sz="2400" dirty="0">
                <a:solidFill>
                  <a:schemeClr val="tx1"/>
                </a:solidFill>
              </a:rPr>
              <a:t>Phone: 914-948-3095</a:t>
            </a:r>
            <a:br>
              <a:rPr lang="en-US" sz="2400" dirty="0">
                <a:solidFill>
                  <a:schemeClr val="tx1"/>
                </a:solidFill>
              </a:rPr>
            </a:br>
            <a:r>
              <a:rPr lang="en-US" sz="2400" dirty="0">
                <a:solidFill>
                  <a:schemeClr val="tx1"/>
                </a:solidFill>
              </a:rPr>
              <a:t> </a:t>
            </a:r>
            <a:r>
              <a:rPr lang="en-US" sz="2400" dirty="0" smtClean="0">
                <a:solidFill>
                  <a:schemeClr val="tx1"/>
                </a:solidFill>
              </a:rPr>
              <a:t>Fax</a:t>
            </a:r>
            <a:r>
              <a:rPr lang="en-US" sz="2400" dirty="0">
                <a:solidFill>
                  <a:schemeClr val="tx1"/>
                </a:solidFill>
              </a:rPr>
              <a:t>: 914-949-4676</a:t>
            </a:r>
            <a:br>
              <a:rPr lang="en-US" sz="2400" dirty="0">
                <a:solidFill>
                  <a:schemeClr val="tx1"/>
                </a:solidFill>
              </a:rPr>
            </a:br>
            <a:r>
              <a:rPr lang="en-US" sz="2400" dirty="0">
                <a:solidFill>
                  <a:schemeClr val="tx1"/>
                </a:solidFill>
              </a:rPr>
              <a:t> </a:t>
            </a:r>
            <a:r>
              <a:rPr lang="en-US" sz="2400" dirty="0" smtClean="0">
                <a:solidFill>
                  <a:schemeClr val="tx1"/>
                </a:solidFill>
              </a:rPr>
              <a:t>Website</a:t>
            </a:r>
            <a:r>
              <a:rPr lang="en-US" sz="2400" dirty="0">
                <a:solidFill>
                  <a:schemeClr val="tx1"/>
                </a:solidFill>
              </a:rPr>
              <a:t>: www.hiwp.org</a:t>
            </a:r>
            <a:br>
              <a:rPr lang="en-US" sz="2400" dirty="0">
                <a:solidFill>
                  <a:schemeClr val="tx1"/>
                </a:solidFill>
              </a:rPr>
            </a:br>
            <a:r>
              <a:rPr lang="en-US" sz="2400" dirty="0">
                <a:solidFill>
                  <a:schemeClr val="tx1"/>
                </a:solidFill>
              </a:rPr>
              <a:t> </a:t>
            </a:r>
            <a:r>
              <a:rPr lang="en-US" sz="2400" dirty="0" smtClean="0">
                <a:solidFill>
                  <a:schemeClr val="tx1"/>
                </a:solidFill>
              </a:rPr>
              <a:t>E-Mail</a:t>
            </a:r>
            <a:r>
              <a:rPr lang="en-US" sz="2400" dirty="0">
                <a:solidFill>
                  <a:schemeClr val="tx1"/>
                </a:solidFill>
              </a:rPr>
              <a:t>: </a:t>
            </a:r>
            <a:r>
              <a:rPr lang="en-US" sz="2400" dirty="0" smtClean="0">
                <a:solidFill>
                  <a:schemeClr val="tx1"/>
                </a:solidFill>
              </a:rPr>
              <a:t>office@hiwp.org</a:t>
            </a:r>
            <a:r>
              <a:rPr lang="en-US" sz="2400" dirty="0">
                <a:solidFill>
                  <a:schemeClr val="tx1"/>
                </a:solidFill>
              </a:rPr>
              <a:t> </a:t>
            </a:r>
            <a:br>
              <a:rPr lang="en-US" sz="2400" dirty="0">
                <a:solidFill>
                  <a:schemeClr val="tx1"/>
                </a:solidFill>
              </a:rPr>
            </a:br>
            <a:r>
              <a:rPr lang="en-US" sz="2400" dirty="0">
                <a:solidFill>
                  <a:schemeClr val="tx1"/>
                </a:solidFill>
              </a:rPr>
              <a:t>Rabbi: Chaim Marder E-Mail: RabbiM@hiwp.org </a:t>
            </a:r>
            <a:r>
              <a:rPr lang="en-US" sz="2400" dirty="0" smtClean="0">
                <a:solidFill>
                  <a:schemeClr val="tx1"/>
                </a:solidFill>
              </a:rPr>
              <a:t/>
            </a:r>
            <a:br>
              <a:rPr lang="en-US" sz="2400" dirty="0" smtClean="0">
                <a:solidFill>
                  <a:schemeClr val="tx1"/>
                </a:solidFill>
              </a:rPr>
            </a:br>
            <a:r>
              <a:rPr lang="en-US" sz="2400" dirty="0" smtClean="0">
                <a:solidFill>
                  <a:schemeClr val="tx1"/>
                </a:solidFill>
              </a:rPr>
              <a:t>Youth Directors:</a:t>
            </a:r>
            <a:r>
              <a:rPr lang="en-US" sz="2400" dirty="0">
                <a:solidFill>
                  <a:schemeClr val="tx1"/>
                </a:solidFill>
              </a:rPr>
              <a:t> </a:t>
            </a:r>
            <a:r>
              <a:rPr lang="en-US" sz="2400" dirty="0" smtClean="0">
                <a:solidFill>
                  <a:schemeClr val="tx1"/>
                </a:solidFill>
              </a:rPr>
              <a:t>Noam </a:t>
            </a:r>
            <a:r>
              <a:rPr lang="en-US" sz="2400" dirty="0">
                <a:solidFill>
                  <a:schemeClr val="tx1"/>
                </a:solidFill>
              </a:rPr>
              <a:t>and Devora </a:t>
            </a:r>
            <a:r>
              <a:rPr lang="en-US" sz="2400" dirty="0" smtClean="0">
                <a:solidFill>
                  <a:schemeClr val="tx1"/>
                </a:solidFill>
              </a:rPr>
              <a:t>Lubofsky</a:t>
            </a:r>
            <a:br>
              <a:rPr lang="en-US" sz="2400" dirty="0" smtClean="0">
                <a:solidFill>
                  <a:schemeClr val="tx1"/>
                </a:solidFill>
              </a:rPr>
            </a:br>
            <a:r>
              <a:rPr lang="en-US" sz="2400" dirty="0" smtClean="0">
                <a:solidFill>
                  <a:schemeClr val="tx1"/>
                </a:solidFill>
              </a:rPr>
              <a:t> </a:t>
            </a:r>
            <a:r>
              <a:rPr lang="en-US" sz="2400" dirty="0">
                <a:solidFill>
                  <a:schemeClr val="tx1"/>
                </a:solidFill>
              </a:rPr>
              <a:t>E-Mail: youthdirector@hiwp.org </a:t>
            </a:r>
            <a:r>
              <a:rPr lang="en-US" sz="2400" dirty="0" smtClean="0">
                <a:solidFill>
                  <a:schemeClr val="tx1"/>
                </a:solidFill>
              </a:rPr>
              <a:t/>
            </a:r>
            <a:br>
              <a:rPr lang="en-US" sz="2400" dirty="0" smtClean="0">
                <a:solidFill>
                  <a:schemeClr val="tx1"/>
                </a:solidFill>
              </a:rPr>
            </a:br>
            <a:r>
              <a:rPr lang="en-US" sz="2400" dirty="0" smtClean="0">
                <a:solidFill>
                  <a:schemeClr val="tx1"/>
                </a:solidFill>
              </a:rPr>
              <a:t>Office </a:t>
            </a:r>
            <a:r>
              <a:rPr lang="en-US" sz="2400" dirty="0">
                <a:solidFill>
                  <a:schemeClr val="tx1"/>
                </a:solidFill>
              </a:rPr>
              <a:t>Administrator: Teri </a:t>
            </a:r>
            <a:r>
              <a:rPr lang="en-US" sz="2400" dirty="0" smtClean="0">
                <a:solidFill>
                  <a:schemeClr val="tx1"/>
                </a:solidFill>
              </a:rPr>
              <a:t>Kopp</a:t>
            </a:r>
            <a:br>
              <a:rPr lang="en-US" sz="2400" dirty="0" smtClean="0">
                <a:solidFill>
                  <a:schemeClr val="tx1"/>
                </a:solidFill>
              </a:rPr>
            </a:br>
            <a:r>
              <a:rPr lang="en-US" sz="2400" dirty="0" smtClean="0">
                <a:solidFill>
                  <a:schemeClr val="tx1"/>
                </a:solidFill>
              </a:rPr>
              <a:t> </a:t>
            </a:r>
            <a:r>
              <a:rPr lang="en-US" sz="2400" dirty="0">
                <a:solidFill>
                  <a:schemeClr val="tx1"/>
                </a:solidFill>
              </a:rPr>
              <a:t>E-mail: office@hiwp.org</a:t>
            </a:r>
          </a:p>
        </p:txBody>
      </p:sp>
      <p:sp>
        <p:nvSpPr>
          <p:cNvPr id="4" name="Rectangle 3"/>
          <p:cNvSpPr/>
          <p:nvPr/>
        </p:nvSpPr>
        <p:spPr>
          <a:xfrm>
            <a:off x="445718" y="5756390"/>
            <a:ext cx="6576164" cy="4812600"/>
          </a:xfrm>
          <a:prstGeom prst="rect">
            <a:avLst/>
          </a:prstGeom>
        </p:spPr>
        <p:txBody>
          <a:bodyPr wrap="square">
            <a:spAutoFit/>
          </a:bodyPr>
          <a:lstStyle/>
          <a:p>
            <a:pPr algn="just">
              <a:lnSpc>
                <a:spcPct val="109000"/>
              </a:lnSpc>
            </a:pPr>
            <a:r>
              <a:rPr lang="en-US" sz="2000" dirty="0">
                <a:solidFill>
                  <a:schemeClr val="bg1"/>
                </a:solidFill>
                <a:ea typeface="Arial" panose="020B0604020202020204" pitchFamily="34" charset="0"/>
              </a:rPr>
              <a:t>The Hebrew Institute is an inspiring center of White Plains Jewish communal life for those who seek a warm, supportive, refreshingly open, people loving, G-d serving, menshlech, Modern Orthodox community –and one which helps its members be that way too.</a:t>
            </a:r>
            <a:endParaRPr lang="en-US" sz="2000" dirty="0">
              <a:solidFill>
                <a:schemeClr val="bg1"/>
              </a:solidFill>
              <a:ea typeface="Times New Roman" panose="02020603050405020304" pitchFamily="18" charset="0"/>
            </a:endParaRPr>
          </a:p>
          <a:p>
            <a:pPr>
              <a:lnSpc>
                <a:spcPts val="430"/>
              </a:lnSpc>
            </a:pPr>
            <a:r>
              <a:rPr lang="en-US" sz="2000" dirty="0">
                <a:solidFill>
                  <a:schemeClr val="bg1"/>
                </a:solidFill>
                <a:ea typeface="Times New Roman" panose="02020603050405020304" pitchFamily="18" charset="0"/>
              </a:rPr>
              <a:t> </a:t>
            </a:r>
          </a:p>
          <a:p>
            <a:pPr algn="just">
              <a:lnSpc>
                <a:spcPct val="108000"/>
              </a:lnSpc>
            </a:pPr>
            <a:r>
              <a:rPr lang="en-US" sz="2000" dirty="0">
                <a:solidFill>
                  <a:schemeClr val="bg1"/>
                </a:solidFill>
                <a:ea typeface="Arial" panose="020B0604020202020204" pitchFamily="34" charset="0"/>
              </a:rPr>
              <a:t>We pride ourselves on the diversity of our community: diversity among the young and old, men and women, those with a rich Jewish background, and those new to observance. We welcome the perspective and wealth of experience that such diversity brings to our shul. And through all this, we endeavor always to deepen our lives through tefillah (prayer), limud (Torah study) and (shmirat hamitzvot) observance; through music, and through communal life and social action both within and beyond our community.</a:t>
            </a:r>
            <a:endParaRPr lang="en-US" sz="2000" dirty="0">
              <a:solidFill>
                <a:schemeClr val="bg1"/>
              </a:solidFill>
              <a:effectLst/>
              <a:ea typeface="Times New Roman" panose="02020603050405020304" pitchFamily="18" charset="0"/>
            </a:endParaRPr>
          </a:p>
        </p:txBody>
      </p:sp>
      <p:sp>
        <p:nvSpPr>
          <p:cNvPr id="5" name="Rectangle 4"/>
          <p:cNvSpPr/>
          <p:nvPr/>
        </p:nvSpPr>
        <p:spPr>
          <a:xfrm>
            <a:off x="2943519" y="10795650"/>
            <a:ext cx="1580561" cy="369332"/>
          </a:xfrm>
          <a:prstGeom prst="rect">
            <a:avLst/>
          </a:prstGeom>
        </p:spPr>
        <p:txBody>
          <a:bodyPr wrap="none">
            <a:spAutoFit/>
          </a:bodyPr>
          <a:lstStyle/>
          <a:p>
            <a:r>
              <a:rPr lang="en-US" dirty="0" smtClean="0">
                <a:hlinkClick r:id="rId2"/>
              </a:rPr>
              <a:t>www.hiwp.org</a:t>
            </a: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170" y="11503994"/>
            <a:ext cx="3223260" cy="904641"/>
          </a:xfrm>
          <a:prstGeom prst="rect">
            <a:avLst/>
          </a:prstGeom>
        </p:spPr>
      </p:pic>
    </p:spTree>
    <p:extLst>
      <p:ext uri="{BB962C8B-B14F-4D97-AF65-F5344CB8AC3E}">
        <p14:creationId xmlns:p14="http://schemas.microsoft.com/office/powerpoint/2010/main" val="2907837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5363"/>
            <a:ext cx="7315200" cy="4684735"/>
          </a:xfrm>
          <a:solidFill>
            <a:schemeClr val="bg2"/>
          </a:solidFill>
        </p:spPr>
        <p:txBody>
          <a:bodyPr>
            <a:normAutofit/>
          </a:bodyPr>
          <a:lstStyle/>
          <a:p>
            <a:pPr algn="ctr"/>
            <a:r>
              <a:rPr lang="en-US" b="1" dirty="0" smtClean="0">
                <a:solidFill>
                  <a:schemeClr val="tx1"/>
                </a:solidFill>
                <a:latin typeface="Calibri" panose="020F0502020204030204" pitchFamily="34" charset="0"/>
                <a:cs typeface="Calibri" panose="020F0502020204030204" pitchFamily="34" charset="0"/>
              </a:rPr>
              <a:t>AJC Westchester/Fairfield</a:t>
            </a:r>
            <a:r>
              <a:rPr lang="en-US" sz="2400" b="1" dirty="0" smtClean="0">
                <a:solidFill>
                  <a:schemeClr val="tx1"/>
                </a:solidFill>
                <a:latin typeface="Calibri" panose="020F0502020204030204" pitchFamily="34" charset="0"/>
                <a:cs typeface="Calibri" panose="020F0502020204030204" pitchFamily="34" charset="0"/>
              </a:rPr>
              <a:t/>
            </a:r>
            <a:br>
              <a:rPr lang="en-US" sz="2400" b="1"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445 Hamilton Avenue, Suite 200</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White Plains, NY 10601</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Phone: 914-948-5585</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Fax: 914-940-6243</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Website: www.AJC.org/westfair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E-Mail: westchester@ajc.org</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www.facebook.com/ajcwestchester</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Regional Director: Myra Clark-Siegel</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Associate Director: Jill Friedman</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Development Director: Vicki Kline</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Asst. Development Director: Ortal Margalith</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Office Administrator: Valencia Latty</a:t>
            </a:r>
            <a:endParaRPr lang="en-US" sz="2400" dirty="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8153" y="4938395"/>
            <a:ext cx="6888480" cy="6674648"/>
          </a:xfrm>
          <a:prstGeom prst="rect">
            <a:avLst/>
          </a:prstGeom>
        </p:spPr>
        <p:txBody>
          <a:bodyPr wrap="square">
            <a:spAutoFit/>
          </a:bodyPr>
          <a:lstStyle/>
          <a:p>
            <a:pPr algn="just">
              <a:lnSpc>
                <a:spcPts val="1600"/>
              </a:lnSpc>
            </a:pPr>
            <a:r>
              <a:rPr lang="en-US" sz="2000" dirty="0">
                <a:solidFill>
                  <a:schemeClr val="bg1"/>
                </a:solidFill>
                <a:ea typeface="Times New Roman" panose="02020603050405020304" pitchFamily="18" charset="0"/>
                <a:cs typeface="Calibri" panose="020F0502020204030204" pitchFamily="34" charset="0"/>
              </a:rPr>
              <a:t>AJC (American Jewish Committee) is the leading global Jewish advocacy organization, with unparalleled access to government officials, diplomats, and other world leaders. Through these relationships and our international presence, AJC is able to impact opinion and policy on the issues that matter most: combating rising antisemitism and extremism, defending Israel’s place in the world, and safeguarding the rights and freedoms of all people.</a:t>
            </a:r>
          </a:p>
          <a:p>
            <a:pPr algn="just">
              <a:lnSpc>
                <a:spcPts val="1600"/>
              </a:lnSpc>
            </a:pPr>
            <a:r>
              <a:rPr lang="en-US" sz="2000" dirty="0">
                <a:solidFill>
                  <a:schemeClr val="bg1"/>
                </a:solidFill>
                <a:ea typeface="Times New Roman" panose="02020603050405020304" pitchFamily="18" charset="0"/>
                <a:cs typeface="Calibri" panose="020F0502020204030204" pitchFamily="34" charset="0"/>
              </a:rPr>
              <a:t> </a:t>
            </a:r>
          </a:p>
          <a:p>
            <a:pPr algn="just">
              <a:lnSpc>
                <a:spcPts val="1600"/>
              </a:lnSpc>
            </a:pPr>
            <a:r>
              <a:rPr lang="en-US" sz="2000" dirty="0">
                <a:solidFill>
                  <a:schemeClr val="bg1"/>
                </a:solidFill>
                <a:ea typeface="Times New Roman" panose="02020603050405020304" pitchFamily="18" charset="0"/>
                <a:cs typeface="Calibri" panose="020F0502020204030204" pitchFamily="34" charset="0"/>
              </a:rPr>
              <a:t>AJC Westchester/Fairfield connects the local community with AJC’s global advocacy. Our impact extends well beyond the Westchester/Fairfield community, helping AJC achieve tangible results in the form of government policies, formidable alliances, and hard-hitting legislation that make our world safer and more secure.</a:t>
            </a:r>
          </a:p>
          <a:p>
            <a:pPr algn="just">
              <a:lnSpc>
                <a:spcPts val="1600"/>
              </a:lnSpc>
            </a:pPr>
            <a:r>
              <a:rPr lang="en-US" sz="2000" dirty="0">
                <a:solidFill>
                  <a:schemeClr val="bg1"/>
                </a:solidFill>
                <a:ea typeface="Times New Roman" panose="02020603050405020304" pitchFamily="18" charset="0"/>
                <a:cs typeface="Calibri" panose="020F0502020204030204" pitchFamily="34" charset="0"/>
              </a:rPr>
              <a:t> </a:t>
            </a:r>
          </a:p>
          <a:p>
            <a:pPr algn="just">
              <a:lnSpc>
                <a:spcPts val="1600"/>
              </a:lnSpc>
            </a:pPr>
            <a:r>
              <a:rPr lang="en-US" sz="2000" dirty="0">
                <a:solidFill>
                  <a:schemeClr val="bg1"/>
                </a:solidFill>
                <a:ea typeface="Times New Roman" panose="02020603050405020304" pitchFamily="18" charset="0"/>
                <a:cs typeface="Calibri" panose="020F0502020204030204" pitchFamily="34" charset="0"/>
              </a:rPr>
              <a:t>AJC Westchester/Fairfield exposes more than 5,000 people to AJC’s critical work through over 140 educational programs and advocacy initiatives each year. The region’s proximity to New York City allows us unparalleled access to top-notch experts, diplomats, political leaders, and public intellectuals.</a:t>
            </a:r>
          </a:p>
          <a:p>
            <a:pPr algn="just">
              <a:lnSpc>
                <a:spcPts val="1600"/>
              </a:lnSpc>
            </a:pPr>
            <a:r>
              <a:rPr lang="en-US" sz="2000" dirty="0">
                <a:solidFill>
                  <a:schemeClr val="bg1"/>
                </a:solidFill>
                <a:ea typeface="Times New Roman" panose="02020603050405020304" pitchFamily="18" charset="0"/>
                <a:cs typeface="Calibri" panose="020F0502020204030204" pitchFamily="34" charset="0"/>
              </a:rPr>
              <a:t> </a:t>
            </a:r>
          </a:p>
          <a:p>
            <a:pPr algn="just">
              <a:lnSpc>
                <a:spcPts val="1600"/>
              </a:lnSpc>
            </a:pPr>
            <a:r>
              <a:rPr lang="en-US" sz="2000" dirty="0">
                <a:solidFill>
                  <a:schemeClr val="bg1"/>
                </a:solidFill>
                <a:ea typeface="Times New Roman" panose="02020603050405020304" pitchFamily="18" charset="0"/>
                <a:cs typeface="Calibri" panose="020F0502020204030204" pitchFamily="34" charset="0"/>
              </a:rPr>
              <a:t>We pride ourselves on the lay/professional partnership that makes our work possible. Volunteer committees—on topics such as diplomatic outreach, interfaith relations, and Israel—produce high-level, engaging programs, including our Thanksgiving Diversity Breakfast, Diplomatic/Interfaith Seder, AJC Westchester/Fairfield Gala, and the annual Westchester Jewish Film Series. Join a committee and get involved with a community of people who view issues through a Jewish lens and have a meaningful impact on important issues of concern for the Jewish community and the world around us</a:t>
            </a:r>
            <a:r>
              <a:rPr lang="en-US" sz="2000" dirty="0">
                <a:solidFill>
                  <a:schemeClr val="bg1"/>
                </a:solidFill>
                <a:ea typeface="Times New Roman" panose="02020603050405020304" pitchFamily="18" charset="0"/>
                <a:cs typeface="Arial" panose="020B0604020202020204" pitchFamily="34" charset="0"/>
              </a:rPr>
              <a:t>.</a:t>
            </a:r>
            <a:endParaRPr lang="en-US" sz="2000" dirty="0">
              <a:solidFill>
                <a:schemeClr val="bg1"/>
              </a:solidFill>
              <a:effectLst/>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757" y="11870916"/>
            <a:ext cx="2026920" cy="838200"/>
          </a:xfrm>
          <a:prstGeom prst="rect">
            <a:avLst/>
          </a:prstGeom>
        </p:spPr>
      </p:pic>
      <p:sp>
        <p:nvSpPr>
          <p:cNvPr id="5" name="Rectangle 4"/>
          <p:cNvSpPr/>
          <p:nvPr/>
        </p:nvSpPr>
        <p:spPr>
          <a:xfrm>
            <a:off x="2480202" y="11452848"/>
            <a:ext cx="2223366" cy="369332"/>
          </a:xfrm>
          <a:prstGeom prst="rect">
            <a:avLst/>
          </a:prstGeom>
        </p:spPr>
        <p:txBody>
          <a:bodyPr wrap="none">
            <a:spAutoFit/>
          </a:bodyPr>
          <a:lstStyle/>
          <a:p>
            <a:r>
              <a:rPr lang="en-US" dirty="0" smtClean="0">
                <a:solidFill>
                  <a:schemeClr val="bg1"/>
                </a:solidFill>
                <a:hlinkClick r:id="rId3"/>
              </a:rPr>
              <a:t>www.ajc.org/westfair</a:t>
            </a:r>
            <a:endParaRPr lang="en-US" dirty="0" smtClean="0">
              <a:solidFill>
                <a:schemeClr val="bg1"/>
              </a:solidFill>
            </a:endParaRPr>
          </a:p>
        </p:txBody>
      </p:sp>
    </p:spTree>
    <p:extLst>
      <p:ext uri="{BB962C8B-B14F-4D97-AF65-F5344CB8AC3E}">
        <p14:creationId xmlns:p14="http://schemas.microsoft.com/office/powerpoint/2010/main" val="31448988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819687"/>
          </a:xfrm>
          <a:solidFill>
            <a:schemeClr val="bg2"/>
          </a:solidFill>
        </p:spPr>
        <p:txBody>
          <a:bodyPr>
            <a:normAutofit/>
          </a:bodyPr>
          <a:lstStyle/>
          <a:p>
            <a:pPr algn="ctr">
              <a:lnSpc>
                <a:spcPct val="100000"/>
              </a:lnSpc>
            </a:pPr>
            <a:r>
              <a:rPr lang="en-US" b="1" dirty="0">
                <a:solidFill>
                  <a:schemeClr val="tx1"/>
                </a:solidFill>
              </a:rPr>
              <a:t>HIAS</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Phone: 212-967-4100</a:t>
            </a:r>
            <a:br>
              <a:rPr lang="en-US" sz="2400" dirty="0">
                <a:solidFill>
                  <a:schemeClr val="tx1"/>
                </a:solidFill>
              </a:rPr>
            </a:br>
            <a:r>
              <a:rPr lang="en-US" sz="2400" dirty="0" smtClean="0">
                <a:solidFill>
                  <a:schemeClr val="tx1"/>
                </a:solidFill>
              </a:rPr>
              <a:t>Fax</a:t>
            </a:r>
            <a:r>
              <a:rPr lang="en-US" sz="2400" dirty="0">
                <a:solidFill>
                  <a:schemeClr val="tx1"/>
                </a:solidFill>
              </a:rPr>
              <a:t>: 212-967-4443</a:t>
            </a:r>
            <a:br>
              <a:rPr lang="en-US" sz="2400" dirty="0">
                <a:solidFill>
                  <a:schemeClr val="tx1"/>
                </a:solidFill>
              </a:rPr>
            </a:br>
            <a:r>
              <a:rPr lang="en-US" sz="2400" dirty="0" smtClean="0">
                <a:solidFill>
                  <a:schemeClr val="tx1"/>
                </a:solidFill>
              </a:rPr>
              <a:t>Website</a:t>
            </a:r>
            <a:r>
              <a:rPr lang="en-US" sz="2400" dirty="0">
                <a:solidFill>
                  <a:schemeClr val="tx1"/>
                </a:solidFill>
              </a:rPr>
              <a:t>: www.hias.org</a:t>
            </a:r>
            <a:br>
              <a:rPr lang="en-US" sz="2400" dirty="0">
                <a:solidFill>
                  <a:schemeClr val="tx1"/>
                </a:solidFill>
              </a:rPr>
            </a:br>
            <a:r>
              <a:rPr lang="en-US" sz="2400" dirty="0" smtClean="0">
                <a:solidFill>
                  <a:schemeClr val="tx1"/>
                </a:solidFill>
              </a:rPr>
              <a:t>E-Mail</a:t>
            </a:r>
            <a:r>
              <a:rPr lang="en-US" sz="2400" dirty="0">
                <a:solidFill>
                  <a:schemeClr val="tx1"/>
                </a:solidFill>
              </a:rPr>
              <a:t>: Info@hias.org</a:t>
            </a:r>
            <a:br>
              <a:rPr lang="en-US" sz="2400" dirty="0">
                <a:solidFill>
                  <a:schemeClr val="tx1"/>
                </a:solidFill>
              </a:rPr>
            </a:br>
            <a:r>
              <a:rPr lang="en-US" sz="2400" dirty="0" smtClean="0">
                <a:solidFill>
                  <a:schemeClr val="tx1"/>
                </a:solidFill>
              </a:rPr>
              <a:t>https</a:t>
            </a:r>
            <a:r>
              <a:rPr lang="en-US" sz="2400" dirty="0">
                <a:solidFill>
                  <a:schemeClr val="tx1"/>
                </a:solidFill>
              </a:rPr>
              <a:t>://www.facebook.com/HIASrefugees</a:t>
            </a:r>
            <a:br>
              <a:rPr lang="en-US" sz="2400" dirty="0">
                <a:solidFill>
                  <a:schemeClr val="tx1"/>
                </a:solidFill>
              </a:rPr>
            </a:br>
            <a:r>
              <a:rPr lang="en-US" sz="2400" dirty="0" smtClean="0">
                <a:solidFill>
                  <a:schemeClr val="tx1"/>
                </a:solidFill>
              </a:rPr>
              <a:t>President </a:t>
            </a:r>
            <a:r>
              <a:rPr lang="en-US" sz="2400" dirty="0">
                <a:solidFill>
                  <a:schemeClr val="tx1"/>
                </a:solidFill>
              </a:rPr>
              <a:t>and CEO: Mark Hetfield</a:t>
            </a:r>
            <a:br>
              <a:rPr lang="en-US" sz="2400" dirty="0">
                <a:solidFill>
                  <a:schemeClr val="tx1"/>
                </a:solidFill>
              </a:rPr>
            </a:br>
            <a:r>
              <a:rPr lang="en-US" sz="2400" dirty="0" smtClean="0">
                <a:solidFill>
                  <a:schemeClr val="tx1"/>
                </a:solidFill>
              </a:rPr>
              <a:t>Vice </a:t>
            </a:r>
            <a:r>
              <a:rPr lang="en-US" sz="2400" dirty="0">
                <a:solidFill>
                  <a:schemeClr val="tx1"/>
                </a:solidFill>
              </a:rPr>
              <a:t>President, Development: Miriam Feffer </a:t>
            </a:r>
            <a:br>
              <a:rPr lang="en-US" sz="2400" dirty="0">
                <a:solidFill>
                  <a:schemeClr val="tx1"/>
                </a:solidFill>
              </a:rPr>
            </a:br>
            <a:r>
              <a:rPr lang="en-US" sz="2400" dirty="0">
                <a:solidFill>
                  <a:schemeClr val="tx1"/>
                </a:solidFill>
              </a:rPr>
              <a:t>Vice President, Community Engagement: Merrill Zack</a:t>
            </a:r>
            <a:r>
              <a:rPr lang="en-US" dirty="0"/>
              <a:t/>
            </a:r>
            <a:br>
              <a:rPr lang="en-US" dirty="0"/>
            </a:br>
            <a:endParaRPr lang="en-US" sz="2200" dirty="0">
              <a:solidFill>
                <a:schemeClr val="tx1"/>
              </a:solidFill>
            </a:endParaRPr>
          </a:p>
        </p:txBody>
      </p:sp>
      <p:sp>
        <p:nvSpPr>
          <p:cNvPr id="3" name="Rectangle 2"/>
          <p:cNvSpPr/>
          <p:nvPr/>
        </p:nvSpPr>
        <p:spPr>
          <a:xfrm>
            <a:off x="640335" y="6283596"/>
            <a:ext cx="6186929" cy="1938992"/>
          </a:xfrm>
          <a:prstGeom prst="rect">
            <a:avLst/>
          </a:prstGeom>
        </p:spPr>
        <p:txBody>
          <a:bodyPr wrap="square">
            <a:spAutoFit/>
          </a:bodyPr>
          <a:lstStyle/>
          <a:p>
            <a:pPr algn="just">
              <a:spcAft>
                <a:spcPts val="750"/>
              </a:spcAft>
            </a:pPr>
            <a:r>
              <a:rPr lang="en-US" sz="2000" dirty="0">
                <a:solidFill>
                  <a:schemeClr val="bg1"/>
                </a:solidFill>
                <a:ea typeface="Times New Roman" panose="02020603050405020304" pitchFamily="18" charset="0"/>
              </a:rPr>
              <a:t>HIAS is the international Jewish humanitarian organization that provides vital services to refugees and asylum seekers in 16 countries. We advocate for the rights of all forcibly displaced people to rebuild their lives and seek to create a world in which they find welcome, safety, and opportunity.</a:t>
            </a:r>
            <a:endParaRPr lang="en-US" sz="2000" dirty="0">
              <a:solidFill>
                <a:schemeClr val="bg1"/>
              </a:solidFill>
              <a:effectLst/>
              <a:ea typeface="Times New Roman" panose="02020603050405020304" pitchFamily="18" charset="0"/>
            </a:endParaRPr>
          </a:p>
        </p:txBody>
      </p:sp>
      <p:sp>
        <p:nvSpPr>
          <p:cNvPr id="4" name="Rectangle 3"/>
          <p:cNvSpPr/>
          <p:nvPr/>
        </p:nvSpPr>
        <p:spPr>
          <a:xfrm>
            <a:off x="2831194" y="9806001"/>
            <a:ext cx="1500411" cy="646331"/>
          </a:xfrm>
          <a:prstGeom prst="rect">
            <a:avLst/>
          </a:prstGeom>
        </p:spPr>
        <p:txBody>
          <a:bodyPr wrap="none">
            <a:spAutoFit/>
          </a:bodyPr>
          <a:lstStyle/>
          <a:p>
            <a:r>
              <a:rPr lang="en-US" dirty="0" smtClean="0">
                <a:solidFill>
                  <a:schemeClr val="bg1"/>
                </a:solidFill>
                <a:hlinkClick r:id="rId2"/>
              </a:rPr>
              <a:t>www.hias.org</a:t>
            </a:r>
            <a:endParaRPr lang="en-US" dirty="0" smtClean="0">
              <a:solidFill>
                <a:schemeClr val="bg1"/>
              </a:solidFill>
            </a:endParaRPr>
          </a:p>
          <a:p>
            <a:endParaRPr lang="en-US"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712" y="10710862"/>
            <a:ext cx="2619375" cy="1743075"/>
          </a:xfrm>
          <a:prstGeom prst="rect">
            <a:avLst/>
          </a:prstGeom>
        </p:spPr>
      </p:pic>
    </p:spTree>
    <p:extLst>
      <p:ext uri="{BB962C8B-B14F-4D97-AF65-F5344CB8AC3E}">
        <p14:creationId xmlns:p14="http://schemas.microsoft.com/office/powerpoint/2010/main" val="8319622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3453190"/>
          </a:xfrm>
          <a:solidFill>
            <a:schemeClr val="bg2"/>
          </a:solidFill>
        </p:spPr>
        <p:txBody>
          <a:bodyPr>
            <a:normAutofit/>
          </a:bodyPr>
          <a:lstStyle/>
          <a:p>
            <a:pPr algn="ctr">
              <a:lnSpc>
                <a:spcPct val="100000"/>
              </a:lnSpc>
            </a:pPr>
            <a:r>
              <a:rPr lang="en-US" b="1" dirty="0" smtClean="0">
                <a:solidFill>
                  <a:schemeClr val="tx1"/>
                </a:solidFill>
                <a:latin typeface="Calibri" panose="020F0502020204030204" pitchFamily="34" charset="0"/>
                <a:cs typeface="Calibri" panose="020F0502020204030204" pitchFamily="34" charset="0"/>
              </a:rPr>
              <a:t>Hillels </a:t>
            </a:r>
            <a:r>
              <a:rPr lang="en-US" b="1" dirty="0">
                <a:solidFill>
                  <a:schemeClr val="tx1"/>
                </a:solidFill>
                <a:latin typeface="Calibri" panose="020F0502020204030204" pitchFamily="34" charset="0"/>
                <a:cs typeface="Calibri" panose="020F0502020204030204" pitchFamily="34" charset="0"/>
              </a:rPr>
              <a:t>of Westchester</a:t>
            </a:r>
            <a:r>
              <a:rPr lang="en-US" sz="2200" dirty="0">
                <a:solidFill>
                  <a:schemeClr val="tx1"/>
                </a:solidFill>
                <a:latin typeface="Calibri" panose="020F0502020204030204" pitchFamily="34" charset="0"/>
                <a:cs typeface="Calibri" panose="020F0502020204030204" pitchFamily="34" charset="0"/>
              </a:rPr>
              <a:t/>
            </a:r>
            <a:br>
              <a:rPr lang="en-US" sz="22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P.O. Box </a:t>
            </a:r>
            <a:r>
              <a:rPr lang="en-US" sz="2400" dirty="0" smtClean="0">
                <a:solidFill>
                  <a:schemeClr val="tx1"/>
                </a:solidFill>
                <a:latin typeface="Calibri" panose="020F0502020204030204" pitchFamily="34" charset="0"/>
                <a:cs typeface="Calibri" panose="020F0502020204030204" pitchFamily="34" charset="0"/>
              </a:rPr>
              <a:t>8</a:t>
            </a:r>
            <a:r>
              <a:rPr lang="en-US" sz="2400" dirty="0">
                <a:solidFill>
                  <a:schemeClr val="tx1"/>
                </a:solidFill>
                <a:latin typeface="Calibri" panose="020F0502020204030204" pitchFamily="34" charset="0"/>
                <a:cs typeface="Calibri" panose="020F0502020204030204" pitchFamily="34" charset="0"/>
              </a:rPr>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Purchase, NY 10577-0008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Website: </a:t>
            </a:r>
            <a:r>
              <a:rPr lang="en-US" sz="2400" dirty="0" smtClean="0">
                <a:solidFill>
                  <a:schemeClr val="tx1"/>
                </a:solidFill>
                <a:latin typeface="Calibri" panose="020F0502020204030204" pitchFamily="34" charset="0"/>
                <a:cs typeface="Calibri" panose="020F0502020204030204" pitchFamily="34" charset="0"/>
              </a:rPr>
              <a:t>www.hillelsofwestchester.org</a:t>
            </a:r>
            <a:r>
              <a:rPr lang="en-US" sz="2400" dirty="0">
                <a:solidFill>
                  <a:schemeClr val="tx1"/>
                </a:solidFill>
                <a:latin typeface="Calibri" panose="020F0502020204030204" pitchFamily="34" charset="0"/>
                <a:cs typeface="Calibri" panose="020F0502020204030204" pitchFamily="34" charset="0"/>
              </a:rPr>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E-Mail: </a:t>
            </a:r>
            <a:r>
              <a:rPr lang="en-US" sz="2400" dirty="0" smtClean="0">
                <a:solidFill>
                  <a:schemeClr val="tx1"/>
                </a:solidFill>
                <a:latin typeface="Calibri" panose="020F0502020204030204" pitchFamily="34" charset="0"/>
                <a:cs typeface="Calibri" panose="020F0502020204030204" pitchFamily="34" charset="0"/>
              </a:rPr>
              <a:t>rachel@hillelsofwestchester.org</a:t>
            </a:r>
            <a:r>
              <a:rPr lang="en-US" sz="2400" dirty="0">
                <a:solidFill>
                  <a:schemeClr val="tx1"/>
                </a:solidFill>
                <a:latin typeface="Calibri" panose="020F0502020204030204" pitchFamily="34" charset="0"/>
                <a:cs typeface="Calibri" panose="020F0502020204030204" pitchFamily="34" charset="0"/>
              </a:rPr>
              <a:t>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Executive Director: Rachel Klein</a:t>
            </a:r>
            <a:r>
              <a:rPr lang="en-US" dirty="0"/>
              <a:t/>
            </a:r>
            <a:br>
              <a:rPr lang="en-US" dirty="0"/>
            </a:br>
            <a:endParaRPr lang="en-US" sz="2200" dirty="0">
              <a:solidFill>
                <a:schemeClr val="tx1"/>
              </a:solidFill>
            </a:endParaRPr>
          </a:p>
        </p:txBody>
      </p:sp>
      <p:sp>
        <p:nvSpPr>
          <p:cNvPr id="5" name="Rectangle 4"/>
          <p:cNvSpPr/>
          <p:nvPr/>
        </p:nvSpPr>
        <p:spPr>
          <a:xfrm>
            <a:off x="298537" y="4584578"/>
            <a:ext cx="6488482" cy="6299160"/>
          </a:xfrm>
          <a:prstGeom prst="rect">
            <a:avLst/>
          </a:prstGeom>
        </p:spPr>
        <p:txBody>
          <a:bodyPr wrap="square">
            <a:spAutoFit/>
          </a:bodyPr>
          <a:lstStyle/>
          <a:p>
            <a:pPr algn="just">
              <a:lnSpc>
                <a:spcPts val="2200"/>
              </a:lnSpc>
            </a:pP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Hillels of Westchester (HOW) engages and empowers students at Purchase College SUNY, Sarah Lawrence College, </a:t>
            </a:r>
            <a:r>
              <a:rPr lang="en-US" sz="2000" dirty="0" smtClean="0">
                <a:solidFill>
                  <a:schemeClr val="bg1"/>
                </a:solidFill>
                <a:latin typeface="Calibri" panose="020F0502020204030204" pitchFamily="34" charset="0"/>
                <a:ea typeface="Arial" panose="020B0604020202020204" pitchFamily="34" charset="0"/>
                <a:cs typeface="Calibri" panose="020F0502020204030204" pitchFamily="34" charset="0"/>
              </a:rPr>
              <a:t>Pace University, Pleasantville, Manhattanville </a:t>
            </a: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College, Westchester Community College and throughout the region. There are more than 1,400 Jewish college students attending Westchester campuses, and HOW strives to meet the needs of every one.</a:t>
            </a: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nSpc>
                <a:spcPts val="2200"/>
              </a:lnSpc>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p>
          <a:p>
            <a:pPr algn="just">
              <a:lnSpc>
                <a:spcPts val="2200"/>
              </a:lnSpc>
            </a:pP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Hillel’s mission is to enrich the lives of Jewish college students so that they may enrich the Jewish people and the world. We envision a world in which every student is inspired to make an enduring commitment to Jewish life, learning and Israel. Hillel student leaders, professionals and lay leaders are dedicated to creating a pluralistic, welcoming and inclusive environment for Jewish students, where they are encouraged to grow intellectually, spiritually and socially. Hillel helps students find a balance in being distinctively Jewish and universally human by encouraging them to pursue tzedek (social justice), tikkun olam (repairing the world) and Jewish learning, and to support Israel and global Jewish peoplehood. Hillel is committed to excellence, innovation, accountability and results.</a:t>
            </a: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468" y="11657608"/>
            <a:ext cx="2254664" cy="1143992"/>
          </a:xfrm>
          <a:prstGeom prst="rect">
            <a:avLst/>
          </a:prstGeom>
        </p:spPr>
      </p:pic>
      <p:sp>
        <p:nvSpPr>
          <p:cNvPr id="8" name="Rectangle 7"/>
          <p:cNvSpPr/>
          <p:nvPr/>
        </p:nvSpPr>
        <p:spPr>
          <a:xfrm>
            <a:off x="2180413" y="11026128"/>
            <a:ext cx="3239285" cy="677108"/>
          </a:xfrm>
          <a:prstGeom prst="rect">
            <a:avLst/>
          </a:prstGeom>
        </p:spPr>
        <p:txBody>
          <a:bodyPr wrap="none">
            <a:spAutoFit/>
          </a:bodyPr>
          <a:lstStyle/>
          <a:p>
            <a:r>
              <a:rPr lang="en-US" sz="2000" dirty="0" smtClean="0">
                <a:solidFill>
                  <a:schemeClr val="bg1"/>
                </a:solidFill>
                <a:hlinkClick r:id="rId3"/>
              </a:rPr>
              <a:t>www.hillelsofwestchester.org</a:t>
            </a:r>
            <a:endParaRPr lang="en-US" sz="2000"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9017402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3823607"/>
          </a:xfrm>
          <a:solidFill>
            <a:schemeClr val="bg2"/>
          </a:solidFill>
        </p:spPr>
        <p:txBody>
          <a:bodyPr>
            <a:normAutofit/>
          </a:bodyPr>
          <a:lstStyle/>
          <a:p>
            <a:pPr algn="ctr"/>
            <a:r>
              <a:rPr lang="en-US" b="1" dirty="0" smtClean="0">
                <a:solidFill>
                  <a:schemeClr val="tx1"/>
                </a:solidFill>
                <a:latin typeface="+mn-lt"/>
                <a:cs typeface="Arial" panose="020B0604020202020204" pitchFamily="34" charset="0"/>
              </a:rPr>
              <a:t>Holocaust </a:t>
            </a:r>
            <a:r>
              <a:rPr lang="en-US" b="1" dirty="0">
                <a:solidFill>
                  <a:schemeClr val="tx1"/>
                </a:solidFill>
                <a:latin typeface="+mn-lt"/>
                <a:cs typeface="Arial" panose="020B0604020202020204" pitchFamily="34" charset="0"/>
              </a:rPr>
              <a:t>&amp; Human Rights</a:t>
            </a:r>
            <a:r>
              <a:rPr lang="en-US" dirty="0">
                <a:solidFill>
                  <a:schemeClr val="tx1"/>
                </a:solidFill>
                <a:latin typeface="+mn-lt"/>
                <a:cs typeface="Arial" panose="020B0604020202020204" pitchFamily="34" charset="0"/>
              </a:rPr>
              <a:t> </a:t>
            </a:r>
            <a:r>
              <a:rPr lang="en-US" b="1" dirty="0">
                <a:solidFill>
                  <a:schemeClr val="tx1"/>
                </a:solidFill>
                <a:latin typeface="+mn-lt"/>
                <a:cs typeface="Arial" panose="020B0604020202020204" pitchFamily="34" charset="0"/>
              </a:rPr>
              <a:t>Education Center</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4 West Red Oak Lane, Suite 330 </a:t>
            </a:r>
            <a:r>
              <a:rPr lang="en-US" sz="2400" dirty="0" smtClean="0">
                <a:solidFill>
                  <a:schemeClr val="tx1"/>
                </a:solidFill>
                <a:latin typeface="+mn-lt"/>
                <a:cs typeface="Arial" panose="020B0604020202020204" pitchFamily="34" charset="0"/>
              </a:rPr>
              <a:t/>
            </a:r>
            <a:br>
              <a:rPr lang="en-US" sz="2400" dirty="0" smtClean="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White </a:t>
            </a:r>
            <a:r>
              <a:rPr lang="en-US" sz="2400" dirty="0">
                <a:solidFill>
                  <a:schemeClr val="tx1"/>
                </a:solidFill>
                <a:latin typeface="+mn-lt"/>
                <a:cs typeface="Arial" panose="020B0604020202020204" pitchFamily="34" charset="0"/>
              </a:rPr>
              <a:t>Plains, NY </a:t>
            </a:r>
            <a:r>
              <a:rPr lang="en-US" sz="2400" dirty="0" smtClean="0">
                <a:solidFill>
                  <a:schemeClr val="tx1"/>
                </a:solidFill>
                <a:latin typeface="+mn-lt"/>
                <a:cs typeface="Arial" panose="020B0604020202020204" pitchFamily="34" charset="0"/>
              </a:rPr>
              <a:t>10604</a:t>
            </a:r>
            <a:br>
              <a:rPr lang="en-US" sz="2400" dirty="0" smtClean="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 </a:t>
            </a:r>
            <a:r>
              <a:rPr lang="en-US" sz="2400" dirty="0">
                <a:solidFill>
                  <a:schemeClr val="tx1"/>
                </a:solidFill>
                <a:latin typeface="+mn-lt"/>
                <a:cs typeface="Arial" panose="020B0604020202020204" pitchFamily="34" charset="0"/>
              </a:rPr>
              <a:t>Phone: 914-696-0738 </a:t>
            </a:r>
            <a:r>
              <a:rPr lang="en-US" sz="2400" dirty="0" smtClean="0">
                <a:solidFill>
                  <a:schemeClr val="tx1"/>
                </a:solidFill>
                <a:latin typeface="+mn-lt"/>
                <a:cs typeface="Arial" panose="020B0604020202020204" pitchFamily="34" charset="0"/>
              </a:rPr>
              <a:t/>
            </a:r>
            <a:br>
              <a:rPr lang="en-US" sz="2400" dirty="0" smtClean="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Fax</a:t>
            </a:r>
            <a:r>
              <a:rPr lang="en-US" sz="2400" dirty="0">
                <a:solidFill>
                  <a:schemeClr val="tx1"/>
                </a:solidFill>
                <a:latin typeface="+mn-lt"/>
                <a:cs typeface="Arial" panose="020B0604020202020204" pitchFamily="34" charset="0"/>
              </a:rPr>
              <a:t>: </a:t>
            </a:r>
            <a:r>
              <a:rPr lang="en-US" sz="2400" dirty="0" smtClean="0">
                <a:solidFill>
                  <a:schemeClr val="tx1"/>
                </a:solidFill>
                <a:latin typeface="+mn-lt"/>
                <a:cs typeface="Arial" panose="020B0604020202020204" pitchFamily="34" charset="0"/>
              </a:rPr>
              <a:t>914-696-0843</a:t>
            </a:r>
            <a:r>
              <a:rPr lang="en-US" sz="2400" dirty="0">
                <a:solidFill>
                  <a:schemeClr val="tx1"/>
                </a:solidFill>
                <a:latin typeface="+mn-lt"/>
                <a:cs typeface="Arial" panose="020B0604020202020204" pitchFamily="34" charset="0"/>
              </a:rPr>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Website: </a:t>
            </a:r>
            <a:r>
              <a:rPr lang="en-US" sz="2400" dirty="0" smtClean="0">
                <a:solidFill>
                  <a:schemeClr val="tx1"/>
                </a:solidFill>
                <a:latin typeface="+mn-lt"/>
                <a:cs typeface="Arial" panose="020B0604020202020204" pitchFamily="34" charset="0"/>
              </a:rPr>
              <a:t>www.hhrecny.org</a:t>
            </a:r>
            <a:r>
              <a:rPr lang="en-US" sz="2400" dirty="0">
                <a:solidFill>
                  <a:schemeClr val="tx1"/>
                </a:solidFill>
                <a:latin typeface="+mn-lt"/>
                <a:cs typeface="Arial" panose="020B0604020202020204" pitchFamily="34" charset="0"/>
              </a:rPr>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E-Mail: </a:t>
            </a:r>
            <a:r>
              <a:rPr lang="en-US" sz="2400" dirty="0" smtClean="0">
                <a:solidFill>
                  <a:schemeClr val="tx1"/>
                </a:solidFill>
                <a:latin typeface="+mn-lt"/>
                <a:cs typeface="Arial" panose="020B0604020202020204" pitchFamily="34" charset="0"/>
              </a:rPr>
              <a:t>info@hhrecny.org</a:t>
            </a:r>
            <a:r>
              <a:rPr lang="en-US" sz="2400" dirty="0">
                <a:solidFill>
                  <a:schemeClr val="tx1"/>
                </a:solidFill>
                <a:latin typeface="+mn-lt"/>
                <a:cs typeface="Arial" panose="020B0604020202020204" pitchFamily="34" charset="0"/>
              </a:rPr>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Executive Director: Millie Jasper</a:t>
            </a:r>
            <a:endParaRPr lang="en-US" sz="2400" dirty="0">
              <a:solidFill>
                <a:schemeClr val="tx1"/>
              </a:solidFill>
              <a:latin typeface="+mn-lt"/>
            </a:endParaRPr>
          </a:p>
        </p:txBody>
      </p:sp>
      <p:sp>
        <p:nvSpPr>
          <p:cNvPr id="3" name="Rectangle 2"/>
          <p:cNvSpPr/>
          <p:nvPr/>
        </p:nvSpPr>
        <p:spPr>
          <a:xfrm>
            <a:off x="619125" y="5009030"/>
            <a:ext cx="6207560" cy="4093428"/>
          </a:xfrm>
          <a:prstGeom prst="rect">
            <a:avLst/>
          </a:prstGeom>
        </p:spPr>
        <p:txBody>
          <a:bodyPr wrap="square">
            <a:spAutoFit/>
          </a:bodyPr>
          <a:lstStyle/>
          <a:p>
            <a:pPr algn="just"/>
            <a:r>
              <a:rPr lang="en-US" sz="2000" dirty="0">
                <a:solidFill>
                  <a:schemeClr val="bg1"/>
                </a:solidFill>
                <a:ea typeface="Arial" panose="020B0604020202020204" pitchFamily="34" charset="0"/>
              </a:rPr>
              <a:t>The mission of the Holocaust &amp; Human Rights Education Center is to enhance the teaching and learning of the lessons of the Holocaust and the right of all people to be treated with dignity and respect. The Center offers sensitively developed workshops, seminars and special presentations for educators, students and the community as well as help fulfill the New York State mandate that Holocaust and other human rights abuses be included in school curriculum. The Center maintains an active Speakers Bureau comprised of Holocaust Survivors and Liberators and an active 2nd and 3rd Generation group, GenerationsForward. The Center maintains the Garden of Remembrance in White Plains. </a:t>
            </a:r>
            <a:endParaRPr lang="en-US" sz="2000" dirty="0">
              <a:solidFill>
                <a:schemeClr val="bg1"/>
              </a:solidFill>
              <a:ea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092" y="10734805"/>
            <a:ext cx="3625362" cy="2066795"/>
          </a:xfrm>
          <a:prstGeom prst="rect">
            <a:avLst/>
          </a:prstGeom>
        </p:spPr>
      </p:pic>
      <p:sp>
        <p:nvSpPr>
          <p:cNvPr id="5" name="Rectangle 4"/>
          <p:cNvSpPr/>
          <p:nvPr/>
        </p:nvSpPr>
        <p:spPr>
          <a:xfrm>
            <a:off x="2616652" y="10399305"/>
            <a:ext cx="1937325" cy="646331"/>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hlinkClick r:id="rId3"/>
              </a:rPr>
              <a:t>www.hhrecny.org</a:t>
            </a:r>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endParaRPr>
          </a:p>
        </p:txBody>
      </p:sp>
    </p:spTree>
    <p:extLst>
      <p:ext uri="{BB962C8B-B14F-4D97-AF65-F5344CB8AC3E}">
        <p14:creationId xmlns:p14="http://schemas.microsoft.com/office/powerpoint/2010/main" val="14515843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9100"/>
            <a:ext cx="7315200" cy="5042247"/>
          </a:xfrm>
          <a:solidFill>
            <a:schemeClr val="bg2"/>
          </a:solidFill>
        </p:spPr>
        <p:txBody>
          <a:bodyPr>
            <a:noAutofit/>
          </a:bodyPr>
          <a:lstStyle/>
          <a:p>
            <a:pPr algn="ctr"/>
            <a:r>
              <a:rPr lang="en-US" b="1" dirty="0">
                <a:solidFill>
                  <a:schemeClr val="tx1"/>
                </a:solidFill>
                <a:cs typeface="Arial" panose="020B0604020202020204" pitchFamily="34" charset="0"/>
              </a:rPr>
              <a:t>Israel </a:t>
            </a:r>
            <a:r>
              <a:rPr lang="en-US" b="1" dirty="0" smtClean="0">
                <a:solidFill>
                  <a:schemeClr val="tx1"/>
                </a:solidFill>
                <a:cs typeface="Arial" panose="020B0604020202020204" pitchFamily="34" charset="0"/>
              </a:rPr>
              <a:t>Bonds</a:t>
            </a:r>
            <a:br>
              <a:rPr lang="en-US" b="1" dirty="0" smtClean="0">
                <a:solidFill>
                  <a:schemeClr val="tx1"/>
                </a:solidFill>
                <a:cs typeface="Arial" panose="020B0604020202020204" pitchFamily="34" charset="0"/>
              </a:rPr>
            </a:br>
            <a:r>
              <a:rPr lang="en-US" b="1" dirty="0" smtClean="0">
                <a:solidFill>
                  <a:schemeClr val="tx1"/>
                </a:solidFill>
                <a:cs typeface="Arial" panose="020B0604020202020204" pitchFamily="34" charset="0"/>
              </a:rPr>
              <a:t>(</a:t>
            </a:r>
            <a:r>
              <a:rPr lang="en-US" b="1" dirty="0">
                <a:solidFill>
                  <a:schemeClr val="tx1"/>
                </a:solidFill>
                <a:cs typeface="Arial" panose="020B0604020202020204" pitchFamily="34" charset="0"/>
              </a:rPr>
              <a:t>Development Corporation</a:t>
            </a:r>
            <a:r>
              <a:rPr lang="en-US" dirty="0">
                <a:solidFill>
                  <a:schemeClr val="tx1"/>
                </a:solidFill>
                <a:cs typeface="Arial" panose="020B0604020202020204" pitchFamily="34" charset="0"/>
              </a:rPr>
              <a:t/>
            </a:r>
            <a:br>
              <a:rPr lang="en-US" dirty="0">
                <a:solidFill>
                  <a:schemeClr val="tx1"/>
                </a:solidFill>
                <a:cs typeface="Arial" panose="020B0604020202020204" pitchFamily="34" charset="0"/>
              </a:rPr>
            </a:br>
            <a:r>
              <a:rPr lang="en-US" b="1" dirty="0">
                <a:solidFill>
                  <a:schemeClr val="tx1"/>
                </a:solidFill>
                <a:cs typeface="Arial" panose="020B0604020202020204" pitchFamily="34" charset="0"/>
              </a:rPr>
              <a:t>for Israel)</a:t>
            </a:r>
            <a:r>
              <a:rPr lang="en-US" sz="2000" dirty="0">
                <a:solidFill>
                  <a:schemeClr val="tx1"/>
                </a:solidFill>
                <a:cs typeface="Arial" panose="020B0604020202020204" pitchFamily="34" charset="0"/>
              </a:rPr>
              <a:t/>
            </a:r>
            <a:br>
              <a:rPr lang="en-US" sz="2000" dirty="0">
                <a:solidFill>
                  <a:schemeClr val="tx1"/>
                </a:solidFill>
                <a:cs typeface="Arial" panose="020B0604020202020204" pitchFamily="34" charset="0"/>
              </a:rPr>
            </a:br>
            <a:r>
              <a:rPr lang="en-US" sz="2000" dirty="0">
                <a:solidFill>
                  <a:schemeClr val="tx1"/>
                </a:solidFill>
                <a:cs typeface="Arial" panose="020B0604020202020204" pitchFamily="34" charset="0"/>
              </a:rPr>
              <a:t> </a:t>
            </a:r>
            <a:br>
              <a:rPr lang="en-US" sz="2000" dirty="0">
                <a:solidFill>
                  <a:schemeClr val="tx1"/>
                </a:solidFill>
                <a:cs typeface="Arial" panose="020B0604020202020204" pitchFamily="34" charset="0"/>
              </a:rPr>
            </a:br>
            <a:r>
              <a:rPr lang="en-US" sz="2400" dirty="0">
                <a:solidFill>
                  <a:schemeClr val="tx1"/>
                </a:solidFill>
                <a:cs typeface="Arial" panose="020B0604020202020204" pitchFamily="34" charset="0"/>
              </a:rPr>
              <a:t>New York Region/Westchester </a:t>
            </a:r>
            <a:r>
              <a:rPr lang="en-US" sz="2400" dirty="0" smtClean="0">
                <a:solidFill>
                  <a:schemeClr val="tx1"/>
                </a:solidFill>
                <a:cs typeface="Arial" panose="020B0604020202020204" pitchFamily="34" charset="0"/>
              </a:rPr>
              <a:t>Division</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 </a:t>
            </a:r>
            <a:r>
              <a:rPr lang="en-US" sz="2400" dirty="0">
                <a:solidFill>
                  <a:schemeClr val="tx1"/>
                </a:solidFill>
                <a:cs typeface="Arial" panose="020B0604020202020204" pitchFamily="34" charset="0"/>
              </a:rPr>
              <a:t>641 Lexington Avenue, 9</a:t>
            </a:r>
            <a:r>
              <a:rPr lang="en-US" sz="2400" baseline="30000" dirty="0">
                <a:solidFill>
                  <a:schemeClr val="tx1"/>
                </a:solidFill>
                <a:cs typeface="Arial" panose="020B0604020202020204" pitchFamily="34" charset="0"/>
              </a:rPr>
              <a:t>th</a:t>
            </a:r>
            <a:r>
              <a:rPr lang="en-US" sz="2400" dirty="0">
                <a:solidFill>
                  <a:schemeClr val="tx1"/>
                </a:solidFill>
                <a:cs typeface="Arial" panose="020B0604020202020204" pitchFamily="34" charset="0"/>
              </a:rPr>
              <a:t> Floor,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New </a:t>
            </a:r>
            <a:r>
              <a:rPr lang="en-US" sz="2400" dirty="0">
                <a:solidFill>
                  <a:schemeClr val="tx1"/>
                </a:solidFill>
                <a:cs typeface="Arial" panose="020B0604020202020204" pitchFamily="34" charset="0"/>
              </a:rPr>
              <a:t>York, NY 10022</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 </a:t>
            </a:r>
            <a:r>
              <a:rPr lang="en-US" sz="2400" dirty="0" smtClean="0">
                <a:solidFill>
                  <a:schemeClr val="tx1"/>
                </a:solidFill>
                <a:cs typeface="Arial" panose="020B0604020202020204" pitchFamily="34" charset="0"/>
              </a:rPr>
              <a:t>Phone</a:t>
            </a:r>
            <a:r>
              <a:rPr lang="en-US" sz="2400" dirty="0">
                <a:solidFill>
                  <a:schemeClr val="tx1"/>
                </a:solidFill>
                <a:cs typeface="Arial" panose="020B0604020202020204" pitchFamily="34" charset="0"/>
              </a:rPr>
              <a:t>: 914-713-9003</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 </a:t>
            </a:r>
            <a:r>
              <a:rPr lang="en-US" sz="2400" dirty="0" smtClean="0">
                <a:solidFill>
                  <a:schemeClr val="tx1"/>
                </a:solidFill>
                <a:cs typeface="Arial" panose="020B0604020202020204" pitchFamily="34" charset="0"/>
              </a:rPr>
              <a:t>Fax</a:t>
            </a:r>
            <a:r>
              <a:rPr lang="en-US" sz="2400" dirty="0">
                <a:solidFill>
                  <a:schemeClr val="tx1"/>
                </a:solidFill>
                <a:cs typeface="Arial" panose="020B0604020202020204" pitchFamily="34" charset="0"/>
              </a:rPr>
              <a:t>: 212-446-5813</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 </a:t>
            </a:r>
            <a:r>
              <a:rPr lang="en-US" sz="2400" dirty="0" smtClean="0">
                <a:solidFill>
                  <a:schemeClr val="tx1"/>
                </a:solidFill>
                <a:cs typeface="Arial" panose="020B0604020202020204" pitchFamily="34" charset="0"/>
              </a:rPr>
              <a:t>Website</a:t>
            </a:r>
            <a:r>
              <a:rPr lang="en-US" sz="2400" dirty="0">
                <a:solidFill>
                  <a:schemeClr val="tx1"/>
                </a:solidFill>
                <a:cs typeface="Arial" panose="020B0604020202020204" pitchFamily="34" charset="0"/>
              </a:rPr>
              <a:t>: www.israelbonds.com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E-Mail</a:t>
            </a:r>
            <a:r>
              <a:rPr lang="en-US" sz="2400" dirty="0">
                <a:solidFill>
                  <a:schemeClr val="tx1"/>
                </a:solidFill>
                <a:cs typeface="Arial" panose="020B0604020202020204" pitchFamily="34" charset="0"/>
              </a:rPr>
              <a:t>: Cynthia.Blustein@israelbonds.com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Registered </a:t>
            </a:r>
            <a:r>
              <a:rPr lang="en-US" sz="2400" dirty="0">
                <a:solidFill>
                  <a:schemeClr val="tx1"/>
                </a:solidFill>
                <a:cs typeface="Arial" panose="020B0604020202020204" pitchFamily="34" charset="0"/>
              </a:rPr>
              <a:t>Representative-Westchester, Bronx, Southern Connecticut Division:</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 </a:t>
            </a:r>
            <a:r>
              <a:rPr lang="en-US" sz="2400" dirty="0" smtClean="0">
                <a:solidFill>
                  <a:schemeClr val="tx1"/>
                </a:solidFill>
                <a:cs typeface="Arial" panose="020B0604020202020204" pitchFamily="34" charset="0"/>
              </a:rPr>
              <a:t>Cynthia Blustein</a:t>
            </a:r>
            <a:endParaRPr lang="en-US" sz="2400" dirty="0">
              <a:solidFill>
                <a:schemeClr val="tx1"/>
              </a:solidFill>
            </a:endParaRPr>
          </a:p>
        </p:txBody>
      </p:sp>
      <p:sp>
        <p:nvSpPr>
          <p:cNvPr id="3" name="Rectangle 2"/>
          <p:cNvSpPr/>
          <p:nvPr/>
        </p:nvSpPr>
        <p:spPr>
          <a:xfrm>
            <a:off x="723900" y="6005151"/>
            <a:ext cx="6019800" cy="3567900"/>
          </a:xfrm>
          <a:prstGeom prst="rect">
            <a:avLst/>
          </a:prstGeom>
        </p:spPr>
        <p:txBody>
          <a:bodyPr wrap="square">
            <a:spAutoFit/>
          </a:bodyPr>
          <a:lstStyle/>
          <a:p>
            <a:pPr algn="just">
              <a:lnSpc>
                <a:spcPct val="103000"/>
              </a:lnSpc>
            </a:pPr>
            <a:r>
              <a:rPr lang="en-US" sz="2000" dirty="0">
                <a:solidFill>
                  <a:schemeClr val="bg1"/>
                </a:solidFill>
                <a:ea typeface="Arial" panose="020B0604020202020204" pitchFamily="34" charset="0"/>
              </a:rPr>
              <a:t>Since 1951 the Israel Bonds organization has played a unique role in Israel’s rapid progression from struggling agrarian nation to global economic powerhouse. The organization has secured worldwide sales exceeding $45 billion, facilitating the rapid development of Israel’s economy and building a global partnership with Israel. Today, investing in Israel bonds supports a nation of extraordinary innovation that continues to push the boundaries of modern technology. Call for investment opportunities for individuals, institutions and corporations. Member FINRA.</a:t>
            </a:r>
            <a:endParaRPr lang="en-US" sz="2000" dirty="0">
              <a:solidFill>
                <a:schemeClr val="bg1"/>
              </a:solidFill>
              <a:effectLst/>
              <a:ea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425" y="10875169"/>
            <a:ext cx="2038350" cy="1783556"/>
          </a:xfrm>
          <a:prstGeom prst="rect">
            <a:avLst/>
          </a:prstGeom>
        </p:spPr>
      </p:pic>
      <p:sp>
        <p:nvSpPr>
          <p:cNvPr id="5" name="Rectangle 4"/>
          <p:cNvSpPr/>
          <p:nvPr/>
        </p:nvSpPr>
        <p:spPr>
          <a:xfrm>
            <a:off x="2582894" y="10140434"/>
            <a:ext cx="2416111" cy="646331"/>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hlinkClick r:id="rId3"/>
              </a:rPr>
              <a:t>www.israelbonds.com</a:t>
            </a:r>
            <a:endParaRPr lang="en-US" dirty="0" smtClean="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153077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97195"/>
            <a:ext cx="7315200" cy="3185041"/>
          </a:xfrm>
          <a:solidFill>
            <a:schemeClr val="bg2"/>
          </a:solidFill>
        </p:spPr>
        <p:txBody>
          <a:bodyPr>
            <a:normAutofit/>
          </a:bodyPr>
          <a:lstStyle/>
          <a:p>
            <a:pPr algn="ctr"/>
            <a:r>
              <a:rPr lang="en-US" b="1" dirty="0">
                <a:solidFill>
                  <a:schemeClr val="tx1"/>
                </a:solidFill>
              </a:rPr>
              <a:t>J Street</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215 Park Avenue South, 11th Floor </a:t>
            </a:r>
            <a:r>
              <a:rPr lang="en-US" sz="2400" dirty="0" smtClean="0">
                <a:solidFill>
                  <a:schemeClr val="tx1"/>
                </a:solidFill>
              </a:rPr>
              <a:t/>
            </a:r>
            <a:br>
              <a:rPr lang="en-US" sz="2400" dirty="0" smtClean="0">
                <a:solidFill>
                  <a:schemeClr val="tx1"/>
                </a:solidFill>
              </a:rPr>
            </a:br>
            <a:r>
              <a:rPr lang="en-US" sz="2400" dirty="0" smtClean="0">
                <a:solidFill>
                  <a:schemeClr val="tx1"/>
                </a:solidFill>
              </a:rPr>
              <a:t>New </a:t>
            </a:r>
            <a:r>
              <a:rPr lang="en-US" sz="2400" dirty="0">
                <a:solidFill>
                  <a:schemeClr val="tx1"/>
                </a:solidFill>
              </a:rPr>
              <a:t>York, NY 10003 </a:t>
            </a:r>
            <a:r>
              <a:rPr lang="en-US" sz="2400" dirty="0" smtClean="0">
                <a:solidFill>
                  <a:schemeClr val="tx1"/>
                </a:solidFill>
              </a:rPr>
              <a:t/>
            </a:r>
            <a:br>
              <a:rPr lang="en-US" sz="2400" dirty="0" smtClean="0">
                <a:solidFill>
                  <a:schemeClr val="tx1"/>
                </a:solidFill>
              </a:rPr>
            </a:br>
            <a:r>
              <a:rPr lang="en-US" sz="2400" dirty="0" smtClean="0">
                <a:solidFill>
                  <a:schemeClr val="tx1"/>
                </a:solidFill>
              </a:rPr>
              <a:t>Phone</a:t>
            </a:r>
            <a:r>
              <a:rPr lang="en-US" sz="2400" dirty="0">
                <a:solidFill>
                  <a:schemeClr val="tx1"/>
                </a:solidFill>
              </a:rPr>
              <a:t>: </a:t>
            </a:r>
            <a:r>
              <a:rPr lang="en-US" sz="2400" dirty="0" smtClean="0">
                <a:solidFill>
                  <a:schemeClr val="tx1"/>
                </a:solidFill>
              </a:rPr>
              <a:t>914-412-9393</a:t>
            </a:r>
            <a:r>
              <a:rPr lang="en-US" sz="2400" dirty="0">
                <a:solidFill>
                  <a:schemeClr val="tx1"/>
                </a:solidFill>
              </a:rPr>
              <a:t/>
            </a:r>
            <a:br>
              <a:rPr lang="en-US" sz="2400" dirty="0">
                <a:solidFill>
                  <a:schemeClr val="tx1"/>
                </a:solidFill>
              </a:rPr>
            </a:br>
            <a:r>
              <a:rPr lang="en-US" sz="2400" dirty="0">
                <a:solidFill>
                  <a:schemeClr val="tx1"/>
                </a:solidFill>
              </a:rPr>
              <a:t>Website: </a:t>
            </a:r>
            <a:r>
              <a:rPr lang="en-US" sz="2400" dirty="0" smtClean="0">
                <a:solidFill>
                  <a:schemeClr val="tx1"/>
                </a:solidFill>
              </a:rPr>
              <a:t>www.jstreet.org</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shifra@jstreet.org</a:t>
            </a:r>
            <a:r>
              <a:rPr lang="en-US" sz="2400" dirty="0">
                <a:solidFill>
                  <a:schemeClr val="tx1"/>
                </a:solidFill>
              </a:rPr>
              <a:t/>
            </a:r>
            <a:br>
              <a:rPr lang="en-US" sz="2400" dirty="0">
                <a:solidFill>
                  <a:schemeClr val="tx1"/>
                </a:solidFill>
              </a:rPr>
            </a:br>
            <a:r>
              <a:rPr lang="en-US" sz="2400" dirty="0">
                <a:solidFill>
                  <a:schemeClr val="tx1"/>
                </a:solidFill>
              </a:rPr>
              <a:t>New York Regional Director: Shifra Sered </a:t>
            </a:r>
          </a:p>
        </p:txBody>
      </p:sp>
      <p:sp>
        <p:nvSpPr>
          <p:cNvPr id="4" name="Rectangle 3"/>
          <p:cNvSpPr/>
          <p:nvPr/>
        </p:nvSpPr>
        <p:spPr>
          <a:xfrm>
            <a:off x="2866575" y="11039489"/>
            <a:ext cx="1734449" cy="369332"/>
          </a:xfrm>
          <a:prstGeom prst="rect">
            <a:avLst/>
          </a:prstGeom>
        </p:spPr>
        <p:txBody>
          <a:bodyPr wrap="none">
            <a:spAutoFit/>
          </a:bodyPr>
          <a:lstStyle/>
          <a:p>
            <a:r>
              <a:rPr lang="en-US" dirty="0" smtClean="0">
                <a:hlinkClick r:id="rId2"/>
              </a:rPr>
              <a:t>www.jstreet.org</a:t>
            </a:r>
            <a:endParaRPr lang="en-US"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028" y="11489878"/>
            <a:ext cx="2967544" cy="1047369"/>
          </a:xfrm>
          <a:prstGeom prst="rect">
            <a:avLst/>
          </a:prstGeom>
        </p:spPr>
      </p:pic>
      <p:sp>
        <p:nvSpPr>
          <p:cNvPr id="8" name="Rectangle 7"/>
          <p:cNvSpPr/>
          <p:nvPr/>
        </p:nvSpPr>
        <p:spPr>
          <a:xfrm>
            <a:off x="146867" y="3670259"/>
            <a:ext cx="6717395" cy="7363554"/>
          </a:xfrm>
          <a:prstGeom prst="rect">
            <a:avLst/>
          </a:prstGeom>
        </p:spPr>
        <p:txBody>
          <a:bodyPr wrap="square">
            <a:spAutoFit/>
          </a:bodyPr>
          <a:lstStyle/>
          <a:p>
            <a:pPr algn="just">
              <a:lnSpc>
                <a:spcPts val="2100"/>
              </a:lnSpc>
            </a:pPr>
            <a:r>
              <a:rPr lang="en-US" sz="2000" dirty="0">
                <a:solidFill>
                  <a:schemeClr val="bg1"/>
                </a:solidFill>
              </a:rPr>
              <a:t>J Street is the political home for pro-Israel, pro-peace Americans.</a:t>
            </a:r>
            <a:endParaRPr lang="en-US" sz="1050" dirty="0">
              <a:solidFill>
                <a:schemeClr val="bg1"/>
              </a:solidFill>
            </a:endParaRPr>
          </a:p>
          <a:p>
            <a:pPr algn="just">
              <a:lnSpc>
                <a:spcPts val="2100"/>
              </a:lnSpc>
            </a:pPr>
            <a:r>
              <a:rPr lang="en-US" sz="1050" dirty="0">
                <a:solidFill>
                  <a:schemeClr val="bg1"/>
                </a:solidFill>
              </a:rPr>
              <a:t> </a:t>
            </a:r>
          </a:p>
          <a:p>
            <a:pPr algn="just">
              <a:lnSpc>
                <a:spcPts val="2100"/>
              </a:lnSpc>
            </a:pPr>
            <a:r>
              <a:rPr lang="en-US" sz="2000" dirty="0">
                <a:solidFill>
                  <a:schemeClr val="bg1"/>
                </a:solidFill>
              </a:rPr>
              <a:t>J Street is the political home for pro-Israel, pro-peace Americans fighting for the future of Israel as the democratic homeland of the Jewish people. We believe that Israel’s Jewish and democratic character depend on a two-state solution, resulting in a Palestinian state living alongside Israel in peace and security.</a:t>
            </a:r>
            <a:endParaRPr lang="en-US" sz="1050" dirty="0">
              <a:solidFill>
                <a:schemeClr val="bg1"/>
              </a:solidFill>
            </a:endParaRPr>
          </a:p>
          <a:p>
            <a:pPr algn="just">
              <a:lnSpc>
                <a:spcPts val="2100"/>
              </a:lnSpc>
            </a:pPr>
            <a:r>
              <a:rPr lang="en-US" sz="1050" dirty="0">
                <a:solidFill>
                  <a:schemeClr val="bg1"/>
                </a:solidFill>
              </a:rPr>
              <a:t> </a:t>
            </a:r>
          </a:p>
          <a:p>
            <a:pPr algn="just">
              <a:lnSpc>
                <a:spcPts val="2100"/>
              </a:lnSpc>
            </a:pPr>
            <a:r>
              <a:rPr lang="en-US" sz="2000" dirty="0">
                <a:solidFill>
                  <a:schemeClr val="bg1"/>
                </a:solidFill>
              </a:rPr>
              <a:t>Rooted in our commitment to Jewish and democratic values, J Street is redefining what it means to be pro-Israel in America. We are changing the U.S. political dynamics around Israel by mobilizing broad support for a two-state solution because it’s in Israel’s and America’s interest. And we are expanding support for Israel by affirming — along with many Israelis — that being pro-Israel doesn’t require supporting every policy of its government.</a:t>
            </a:r>
          </a:p>
          <a:p>
            <a:pPr algn="just">
              <a:lnSpc>
                <a:spcPts val="2100"/>
              </a:lnSpc>
            </a:pPr>
            <a:r>
              <a:rPr lang="en-US" sz="2000" dirty="0">
                <a:solidFill>
                  <a:schemeClr val="bg1"/>
                </a:solidFill>
              </a:rPr>
              <a:t> </a:t>
            </a:r>
          </a:p>
          <a:p>
            <a:pPr algn="just">
              <a:lnSpc>
                <a:spcPts val="2100"/>
              </a:lnSpc>
            </a:pPr>
            <a:r>
              <a:rPr lang="en-US" sz="2000" dirty="0">
                <a:solidFill>
                  <a:schemeClr val="bg1"/>
                </a:solidFill>
              </a:rPr>
              <a:t>We have the responsibility to fix the broken politics in America around Israel. Only with your help can J Street succeed in our fight for the future of Israel as the Jewish and democratic homeland. J Street Westchester is the local arm of J Street in Westchester County.</a:t>
            </a:r>
          </a:p>
          <a:p>
            <a:pPr algn="just">
              <a:lnSpc>
                <a:spcPts val="2100"/>
              </a:lnSpc>
            </a:pPr>
            <a:r>
              <a:rPr lang="en-US" sz="2000" dirty="0">
                <a:solidFill>
                  <a:schemeClr val="bg1"/>
                </a:solidFill>
              </a:rPr>
              <a:t> </a:t>
            </a:r>
          </a:p>
          <a:p>
            <a:pPr algn="just">
              <a:lnSpc>
                <a:spcPts val="2100"/>
              </a:lnSpc>
            </a:pPr>
            <a:r>
              <a:rPr lang="en-US" sz="2000" dirty="0">
                <a:solidFill>
                  <a:schemeClr val="bg1"/>
                </a:solidFill>
              </a:rPr>
              <a:t>J Street Westchester’s effectiveness is based solely on the effectiveness of leaders and volunteers like you.</a:t>
            </a:r>
          </a:p>
        </p:txBody>
      </p:sp>
    </p:spTree>
    <p:extLst>
      <p:ext uri="{BB962C8B-B14F-4D97-AF65-F5344CB8AC3E}">
        <p14:creationId xmlns:p14="http://schemas.microsoft.com/office/powerpoint/2010/main" val="12140882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5364"/>
            <a:ext cx="7315200" cy="2254686"/>
          </a:xfrm>
          <a:solidFill>
            <a:schemeClr val="bg2"/>
          </a:solidFill>
        </p:spPr>
        <p:txBody>
          <a:bodyPr>
            <a:normAutofit fontScale="90000"/>
          </a:bodyPr>
          <a:lstStyle/>
          <a:p>
            <a:pPr algn="ctr"/>
            <a:r>
              <a:rPr lang="en-US" sz="3600" b="1" dirty="0" smtClean="0">
                <a:solidFill>
                  <a:schemeClr val="tx1"/>
                </a:solidFill>
              </a:rPr>
              <a:t>JCCA </a:t>
            </a:r>
            <a:r>
              <a:rPr lang="en-US" sz="2400" b="1" dirty="0" smtClean="0">
                <a:solidFill>
                  <a:schemeClr val="tx1"/>
                </a:solidFill>
              </a:rPr>
              <a:t/>
            </a:r>
            <a:br>
              <a:rPr lang="en-US" sz="2400" b="1" dirty="0" smtClean="0">
                <a:solidFill>
                  <a:schemeClr val="tx1"/>
                </a:solidFill>
              </a:rPr>
            </a:br>
            <a:r>
              <a:rPr lang="en-US" sz="2400" b="1" i="1" dirty="0" smtClean="0">
                <a:solidFill>
                  <a:schemeClr val="tx1"/>
                </a:solidFill>
              </a:rPr>
              <a:t>(formerly known as Jewish Child Care Association)</a:t>
            </a: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br>
              <a:rPr lang="en-US" sz="2400" dirty="0" smtClean="0">
                <a:solidFill>
                  <a:schemeClr val="tx1"/>
                </a:solidFill>
              </a:rPr>
            </a:br>
            <a:r>
              <a:rPr lang="en-US" sz="2400" dirty="0" smtClean="0">
                <a:solidFill>
                  <a:schemeClr val="tx1"/>
                </a:solidFill>
              </a:rPr>
              <a:t>120 Wall Street, New York, NY 10005 </a:t>
            </a:r>
            <a:br>
              <a:rPr lang="en-US" sz="2400" dirty="0" smtClean="0">
                <a:solidFill>
                  <a:schemeClr val="tx1"/>
                </a:solidFill>
              </a:rPr>
            </a:br>
            <a:r>
              <a:rPr lang="en-US" sz="2400" dirty="0" smtClean="0">
                <a:solidFill>
                  <a:schemeClr val="tx1"/>
                </a:solidFill>
              </a:rPr>
              <a:t>Phone: 917-808-4800 • Fax: 212-652-4725 </a:t>
            </a:r>
            <a:br>
              <a:rPr lang="en-US" sz="2400" dirty="0" smtClean="0">
                <a:solidFill>
                  <a:schemeClr val="tx1"/>
                </a:solidFill>
              </a:rPr>
            </a:br>
            <a:r>
              <a:rPr lang="en-US" sz="2400" dirty="0" smtClean="0">
                <a:solidFill>
                  <a:schemeClr val="tx1"/>
                </a:solidFill>
              </a:rPr>
              <a:t>Website: www.jccany.org </a:t>
            </a:r>
            <a:br>
              <a:rPr lang="en-US" sz="2400" dirty="0" smtClean="0">
                <a:solidFill>
                  <a:schemeClr val="tx1"/>
                </a:solidFill>
              </a:rPr>
            </a:br>
            <a:r>
              <a:rPr lang="en-US" sz="2400" dirty="0" smtClean="0">
                <a:solidFill>
                  <a:schemeClr val="tx1"/>
                </a:solidFill>
              </a:rPr>
              <a:t>E-Mail: jcca@jccany.org</a:t>
            </a:r>
            <a:endParaRPr lang="en-US" sz="2400" dirty="0">
              <a:solidFill>
                <a:schemeClr val="tx1"/>
              </a:solidFill>
            </a:endParaRPr>
          </a:p>
        </p:txBody>
      </p:sp>
      <p:sp>
        <p:nvSpPr>
          <p:cNvPr id="4" name="Rectangle 3"/>
          <p:cNvSpPr/>
          <p:nvPr/>
        </p:nvSpPr>
        <p:spPr>
          <a:xfrm>
            <a:off x="0" y="2468995"/>
            <a:ext cx="7315200" cy="9415398"/>
          </a:xfrm>
          <a:prstGeom prst="rect">
            <a:avLst/>
          </a:prstGeom>
        </p:spPr>
        <p:txBody>
          <a:bodyPr wrap="square">
            <a:spAutoFit/>
          </a:bodyPr>
          <a:lstStyle/>
          <a:p>
            <a:pPr marL="152400" marR="0" algn="just">
              <a:lnSpc>
                <a:spcPts val="1100"/>
              </a:lnSpc>
              <a:spcBef>
                <a:spcPts val="0"/>
              </a:spcBef>
              <a:spcAft>
                <a:spcPts val="0"/>
              </a:spcAft>
            </a:pPr>
            <a:r>
              <a:rPr lang="en-US" sz="1250" b="1" dirty="0" smtClean="0">
                <a:solidFill>
                  <a:schemeClr val="bg1"/>
                </a:solidFill>
                <a:ea typeface="Arial" panose="020B0604020202020204" pitchFamily="34" charset="0"/>
              </a:rPr>
              <a:t>Westchester Sites</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b="1" dirty="0" smtClean="0">
                <a:solidFill>
                  <a:schemeClr val="bg1"/>
                </a:solidFill>
                <a:ea typeface="Arial" panose="020B0604020202020204" pitchFamily="34" charset="0"/>
              </a:rPr>
              <a:t>The Center for Healing</a:t>
            </a:r>
          </a:p>
          <a:p>
            <a:pPr marL="152400" marR="0" algn="just">
              <a:lnSpc>
                <a:spcPts val="1100"/>
              </a:lnSpc>
              <a:spcBef>
                <a:spcPts val="0"/>
              </a:spcBef>
              <a:spcAft>
                <a:spcPts val="0"/>
              </a:spcAft>
            </a:pPr>
            <a:r>
              <a:rPr lang="en-US" sz="1250" dirty="0" smtClean="0">
                <a:solidFill>
                  <a:schemeClr val="bg1"/>
                </a:solidFill>
                <a:ea typeface="Times New Roman" panose="02020603050405020304" pitchFamily="18" charset="0"/>
              </a:rPr>
              <a:t>1075 Broadway, Pleasantville, NY 10570  Director: Jessie Boye-Eoe  Phone: 914-773-6137</a:t>
            </a: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E-mail: BOYE-DOEJ@jccany.org Website: www.jccany.org/CFH</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The Center for Healing provides effective, cutting-edge clinical and supportive services to boys and girls who have been the victims of sexual abuse and/or commercial sexual exploitation. Our goal is to help these vulnerable and traumatized children heal and return to their communities and live productive, healthy lives. Initially treating children on JCCA’s Pleasantville Campus, the Center for Healing also trains staff across JCCA’s programs in all five boroughs, Nassau and Westchester counties. In 2018-19, the program will launch a training program open to clinicians and professionals outside of JCCA</a:t>
            </a:r>
            <a:r>
              <a:rPr lang="en-US" sz="1250" dirty="0">
                <a:solidFill>
                  <a:schemeClr val="bg1"/>
                </a:solidFill>
                <a:ea typeface="Arial" panose="020B0604020202020204" pitchFamily="34" charset="0"/>
              </a:rPr>
              <a:t>.</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b="1" dirty="0" smtClean="0">
                <a:solidFill>
                  <a:schemeClr val="bg1"/>
                </a:solidFill>
                <a:ea typeface="Arial" panose="020B0604020202020204" pitchFamily="34" charset="0"/>
              </a:rPr>
              <a:t>Edenwald Center</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1075 Broadway, Pleasantville, NY 10570</a:t>
            </a:r>
            <a:r>
              <a:rPr lang="en-US" sz="1250" dirty="0">
                <a:solidFill>
                  <a:schemeClr val="bg1"/>
                </a:solidFill>
                <a:ea typeface="Arial" panose="020B0604020202020204" pitchFamily="34" charset="0"/>
              </a:rPr>
              <a:t> </a:t>
            </a:r>
            <a:r>
              <a:rPr lang="en-US" sz="1250" dirty="0" smtClean="0">
                <a:solidFill>
                  <a:schemeClr val="bg1"/>
                </a:solidFill>
                <a:ea typeface="Arial" panose="020B0604020202020204" pitchFamily="34" charset="0"/>
              </a:rPr>
              <a:t>Phone: 914-769-7150 Website: www.jccany.org/edenwald</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Director: Cristian Correa  E-Mail: correac@jccany.org  Cell: 914-773-4561</a:t>
            </a:r>
            <a:endParaRPr lang="en-US" sz="1250" dirty="0" smtClean="0">
              <a:solidFill>
                <a:schemeClr val="bg1"/>
              </a:solidFill>
              <a:ea typeface="Times New Roman" panose="02020603050405020304" pitchFamily="18" charset="0"/>
            </a:endParaRPr>
          </a:p>
          <a:p>
            <a:pPr marL="152400" marR="25400" algn="just">
              <a:lnSpc>
                <a:spcPts val="1100"/>
              </a:lnSpc>
              <a:spcBef>
                <a:spcPts val="0"/>
              </a:spcBef>
              <a:spcAft>
                <a:spcPts val="0"/>
              </a:spcAft>
            </a:pPr>
            <a:r>
              <a:rPr lang="en-US" sz="1250" dirty="0" smtClean="0">
                <a:solidFill>
                  <a:schemeClr val="bg1"/>
                </a:solidFill>
                <a:ea typeface="Arial" panose="020B0604020202020204" pitchFamily="34" charset="0"/>
              </a:rPr>
              <a:t>Edenwald Center is home to 116 boys and girls with behavioral and cognitive difficulties and a Full Scale I.Q. range of 50-79. Edenwald also serves some youth with Pervasive Developmental Disorder and youth on the Autism Spectrum (including Aspergers). Highly supervised and safe cottage living focuses on teaching residents life skills that foster independence and improve relationships with adults and peers so that they may return to the community as quickly as possible. Ages: 6-16.</a:t>
            </a:r>
            <a:endParaRPr lang="en-US" sz="1250" dirty="0" smtClean="0">
              <a:solidFill>
                <a:schemeClr val="bg1"/>
              </a:solidFill>
              <a:ea typeface="Times New Roman" panose="02020603050405020304" pitchFamily="18" charset="0"/>
            </a:endParaRPr>
          </a:p>
          <a:p>
            <a:pPr marL="152400" marR="609600" algn="just">
              <a:lnSpc>
                <a:spcPts val="1100"/>
              </a:lnSpc>
              <a:spcBef>
                <a:spcPts val="0"/>
              </a:spcBef>
              <a:spcAft>
                <a:spcPts val="0"/>
              </a:spcAft>
            </a:pPr>
            <a:r>
              <a:rPr lang="en-US" sz="1250" b="1" dirty="0" smtClean="0">
                <a:solidFill>
                  <a:schemeClr val="bg1"/>
                </a:solidFill>
                <a:ea typeface="Arial" panose="020B0604020202020204" pitchFamily="34" charset="0"/>
              </a:rPr>
              <a:t>Gateways Program for Commercially Sexually Exploited Children </a:t>
            </a:r>
            <a:r>
              <a:rPr lang="en-US" sz="1250" dirty="0" smtClean="0">
                <a:solidFill>
                  <a:schemeClr val="bg1"/>
                </a:solidFill>
                <a:ea typeface="Arial" panose="020B0604020202020204" pitchFamily="34" charset="0"/>
              </a:rPr>
              <a:t>1075 Broadway, Pleasantville,NY 10570</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Phone: 914-741-4585 Fax: 914-741-4565 Website: www.jccany.org/gateways</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Director: Jacqueline Cherry, LCSW  E-Mail: cherryj@jccany.org</a:t>
            </a:r>
            <a:endParaRPr lang="en-US" sz="1250" dirty="0" smtClean="0">
              <a:solidFill>
                <a:schemeClr val="bg1"/>
              </a:solidFill>
              <a:ea typeface="Times New Roman" panose="02020603050405020304" pitchFamily="18" charset="0"/>
            </a:endParaRPr>
          </a:p>
          <a:p>
            <a:pPr marL="152400" marR="38100" algn="just">
              <a:lnSpc>
                <a:spcPts val="1100"/>
              </a:lnSpc>
              <a:spcBef>
                <a:spcPts val="0"/>
              </a:spcBef>
              <a:spcAft>
                <a:spcPts val="0"/>
              </a:spcAft>
            </a:pPr>
            <a:r>
              <a:rPr lang="en-US" sz="1250" dirty="0" smtClean="0">
                <a:solidFill>
                  <a:schemeClr val="bg1"/>
                </a:solidFill>
                <a:ea typeface="Arial" panose="020B0604020202020204" pitchFamily="34" charset="0"/>
              </a:rPr>
              <a:t>The Gateways Program for Commercially Sexually Exploited Children (CSEC) is an intensive, specialized residential program for girls, ages 12-16, who have been victims of CSEC and domestic trafficking. Gateways uses a strengths-based youth development model to assist young women in gaining the skills needed to return to the community as productive, independent young adults. Gateways is funded through New York State, and is contracted through ACS and DSS.</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b="1" dirty="0" smtClean="0">
                <a:solidFill>
                  <a:schemeClr val="bg1"/>
                </a:solidFill>
                <a:ea typeface="Arial" panose="020B0604020202020204" pitchFamily="34" charset="0"/>
              </a:rPr>
              <a:t>Pleasantville Cottage School</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1075 Broadway, Pleasantville, NY 10570</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Phone: 914-769-0164  Fax: 914-741-4596  Website: www.jccany.org/pcs</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Director: Jacqueline Cherry, LCSW  E-Mail: ressvcs@jccany.org</a:t>
            </a:r>
            <a:endParaRPr lang="en-US" sz="1250" dirty="0" smtClean="0">
              <a:solidFill>
                <a:schemeClr val="bg1"/>
              </a:solidFill>
              <a:ea typeface="Times New Roman" panose="02020603050405020304" pitchFamily="18" charset="0"/>
            </a:endParaRPr>
          </a:p>
          <a:p>
            <a:pPr marL="152400" marR="12700" algn="just">
              <a:lnSpc>
                <a:spcPts val="1100"/>
              </a:lnSpc>
              <a:spcBef>
                <a:spcPts val="0"/>
              </a:spcBef>
              <a:spcAft>
                <a:spcPts val="0"/>
              </a:spcAft>
            </a:pPr>
            <a:r>
              <a:rPr lang="en-US" sz="1250" dirty="0" smtClean="0">
                <a:solidFill>
                  <a:schemeClr val="bg1"/>
                </a:solidFill>
                <a:ea typeface="Arial" panose="020B0604020202020204" pitchFamily="34" charset="0"/>
              </a:rPr>
              <a:t>Pleasantville Cottage School on JCCA’s Westchester Campus is one of the oldest and most respected residential treatment programs in the U.S. Pleasantville Cottage School is a residential setting for emotionally troubled boys and girls, ages 6-21. Our philosophy emphasizes the importance of engaging the family and helping them so that the child can safely be reunited with their family, when possible. We believe that all of the children in our care have strengths we can build on to resolve the problems that contributed to the need for them to come into our care.</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b="1" dirty="0" smtClean="0">
                <a:solidFill>
                  <a:schemeClr val="bg1"/>
                </a:solidFill>
                <a:ea typeface="Arial" panose="020B0604020202020204" pitchFamily="34" charset="0"/>
              </a:rPr>
              <a:t>Pleasantville S.T.A.R.T.</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1075 Broadway, Pleasantville, NY 10570</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Phone: 914-769-0164  Fax: 914-741-4596  Website: www.jccany.org/start</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Director: Budy Jamilly Garcia, LCSW  E-Mail: garciab@jccany.org</a:t>
            </a:r>
            <a:endParaRPr lang="en-US" sz="1250" dirty="0" smtClean="0">
              <a:solidFill>
                <a:schemeClr val="bg1"/>
              </a:solidFill>
              <a:ea typeface="Times New Roman" panose="02020603050405020304" pitchFamily="18" charset="0"/>
            </a:endParaRPr>
          </a:p>
          <a:p>
            <a:pPr marL="152400" marR="76200" algn="just">
              <a:lnSpc>
                <a:spcPts val="1100"/>
              </a:lnSpc>
              <a:spcBef>
                <a:spcPts val="0"/>
              </a:spcBef>
              <a:spcAft>
                <a:spcPts val="0"/>
              </a:spcAft>
            </a:pPr>
            <a:r>
              <a:rPr lang="en-US" sz="1250" dirty="0" smtClean="0">
                <a:solidFill>
                  <a:schemeClr val="bg1"/>
                </a:solidFill>
                <a:ea typeface="Arial" panose="020B0604020202020204" pitchFamily="34" charset="0"/>
              </a:rPr>
              <a:t>JCCA’s Pleasantville START has been a premier provider of short-term assessment and treatment services for children from Westchester, Nassau, Rockland, and Duchess counties since 1978. Located on JCCA’s Westchester campus, the START program serves boys and girls, ages 5-17. The program’s philosophy is family centered, trauma informed and permanency directed. Our highly trained, experienced staff works closely with the child and family, foster parents and community resources to develop an individualized, comprehensive treatment plan with the goal of returning the child to the community.</a:t>
            </a:r>
            <a:endParaRPr lang="en-US" sz="1250" dirty="0" smtClean="0">
              <a:solidFill>
                <a:schemeClr val="bg1"/>
              </a:solidFill>
              <a:ea typeface="Times New Roman" panose="02020603050405020304" pitchFamily="18" charset="0"/>
            </a:endParaRPr>
          </a:p>
          <a:p>
            <a:pPr marL="152400" marR="673100" algn="just">
              <a:lnSpc>
                <a:spcPts val="1100"/>
              </a:lnSpc>
              <a:spcBef>
                <a:spcPts val="0"/>
              </a:spcBef>
              <a:spcAft>
                <a:spcPts val="0"/>
              </a:spcAft>
            </a:pPr>
            <a:r>
              <a:rPr lang="en-US" sz="1250" b="1" dirty="0" smtClean="0">
                <a:solidFill>
                  <a:schemeClr val="bg1"/>
                </a:solidFill>
                <a:ea typeface="Arial" panose="020B0604020202020204" pitchFamily="34" charset="0"/>
              </a:rPr>
              <a:t>POINT PROJECT (Pursuing Our Independence Together) WJCS </a:t>
            </a:r>
            <a:r>
              <a:rPr lang="en-US" sz="1250" dirty="0" smtClean="0">
                <a:solidFill>
                  <a:schemeClr val="bg1"/>
                </a:solidFill>
                <a:ea typeface="Arial" panose="020B0604020202020204" pitchFamily="34" charset="0"/>
              </a:rPr>
              <a:t>845 North Broadway, White Plains, NY 10603 Phone: 516-729-0066 Director:Barbara Greene,MPH 914-761-0600  E-Mail: point@wjcs.com</a:t>
            </a:r>
            <a:endParaRPr lang="en-US" sz="1250" dirty="0" smtClean="0">
              <a:solidFill>
                <a:schemeClr val="bg1"/>
              </a:solidFill>
              <a:ea typeface="Times New Roman" panose="02020603050405020304" pitchFamily="18" charset="0"/>
            </a:endParaRPr>
          </a:p>
          <a:p>
            <a:pPr marL="152400" marR="38100" algn="just">
              <a:lnSpc>
                <a:spcPts val="1100"/>
              </a:lnSpc>
              <a:spcBef>
                <a:spcPts val="0"/>
              </a:spcBef>
              <a:spcAft>
                <a:spcPts val="0"/>
              </a:spcAft>
            </a:pPr>
            <a:r>
              <a:rPr lang="en-US" sz="1250" dirty="0" smtClean="0">
                <a:solidFill>
                  <a:schemeClr val="bg1"/>
                </a:solidFill>
                <a:ea typeface="Arial" panose="020B0604020202020204" pitchFamily="34" charset="0"/>
              </a:rPr>
              <a:t>This coed independent residential program with supportive services is a collaboration of JCCA and Westchester Jewish Community Services (WJCS.) It is a program for young adults with special needs, including Autism Spectrum disorders and cognitive limitations. The POINT Project’s mission is to support the participants and enable them to live, work and recreate independently in the community. Admission age: 21-25.</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b="1" dirty="0" smtClean="0">
                <a:solidFill>
                  <a:schemeClr val="bg1"/>
                </a:solidFill>
                <a:ea typeface="Arial" panose="020B0604020202020204" pitchFamily="34" charset="0"/>
              </a:rPr>
              <a:t>Compass Project</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1075 Broadway, Pleasantville NY 10570</a:t>
            </a:r>
            <a:r>
              <a:rPr lang="en-US" sz="1250" dirty="0">
                <a:solidFill>
                  <a:schemeClr val="bg1"/>
                </a:solidFill>
                <a:ea typeface="Arial" panose="020B0604020202020204" pitchFamily="34" charset="0"/>
              </a:rPr>
              <a:t> </a:t>
            </a:r>
            <a:r>
              <a:rPr lang="en-US" sz="1250" dirty="0" smtClean="0">
                <a:solidFill>
                  <a:schemeClr val="bg1"/>
                </a:solidFill>
                <a:ea typeface="Arial" panose="020B0604020202020204" pitchFamily="34" charset="0"/>
              </a:rPr>
              <a:t>Phone:914 773 6122 Email:rosenv@jccany.org</a:t>
            </a:r>
            <a:endParaRPr lang="en-US" sz="1250" dirty="0">
              <a:solidFill>
                <a:schemeClr val="bg1"/>
              </a:solidFill>
              <a:ea typeface="Arial" panose="020B0604020202020204" pitchFamily="34"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Website: www.jccany.org/compass Director: Valerie Rosen, LC</a:t>
            </a:r>
            <a:endParaRPr lang="en-US" sz="1250" dirty="0" smtClean="0">
              <a:solidFill>
                <a:schemeClr val="bg1"/>
              </a:solidFill>
              <a:ea typeface="Times New Roman" panose="02020603050405020304" pitchFamily="18" charset="0"/>
            </a:endParaRPr>
          </a:p>
          <a:p>
            <a:pPr marL="152400" marR="12700" algn="just">
              <a:lnSpc>
                <a:spcPts val="1100"/>
              </a:lnSpc>
              <a:spcBef>
                <a:spcPts val="0"/>
              </a:spcBef>
              <a:spcAft>
                <a:spcPts val="0"/>
              </a:spcAft>
            </a:pPr>
            <a:r>
              <a:rPr lang="en-US" sz="1250" dirty="0" smtClean="0">
                <a:solidFill>
                  <a:schemeClr val="bg1"/>
                </a:solidFill>
                <a:ea typeface="Arial" panose="020B0604020202020204" pitchFamily="34" charset="0"/>
              </a:rPr>
              <a:t>The Compass Project helps teens and young adults with learning differences, executive functioning and social communication challenges, Autism Spectrum disorders and related disabilities. The Compass Project is designed to help young people plan for and make</a:t>
            </a:r>
            <a:r>
              <a:rPr lang="en-US" sz="1250" dirty="0">
                <a:solidFill>
                  <a:schemeClr val="bg1"/>
                </a:solidFill>
                <a:ea typeface="Arial" panose="020B0604020202020204" pitchFamily="34" charset="0"/>
              </a:rPr>
              <a:t> </a:t>
            </a:r>
            <a:r>
              <a:rPr lang="en-US" sz="1250" dirty="0" smtClean="0">
                <a:solidFill>
                  <a:schemeClr val="bg1"/>
                </a:solidFill>
                <a:ea typeface="Arial" panose="020B0604020202020204" pitchFamily="34" charset="0"/>
              </a:rPr>
              <a:t>a successful transition from high school, college or unemployment to the workplace and independent adulthood. Our program offers counseling, social and recreation programs, career assessments, internship opportunities, vocational assistance through ACCES-VR, college support and independent living programs for young people making the transition to an independent future.</a:t>
            </a:r>
            <a:endParaRPr lang="en-US" sz="1250" dirty="0" smtClean="0">
              <a:solidFill>
                <a:schemeClr val="bg1"/>
              </a:solidFill>
              <a:ea typeface="Times New Roman" panose="02020603050405020304" pitchFamily="18" charset="0"/>
            </a:endParaRPr>
          </a:p>
          <a:p>
            <a:pPr algn="just">
              <a:lnSpc>
                <a:spcPts val="1200"/>
              </a:lnSpc>
            </a:pPr>
            <a:r>
              <a:rPr lang="en-US" sz="1050" dirty="0" smtClean="0">
                <a:solidFill>
                  <a:schemeClr val="bg1"/>
                </a:solidFill>
                <a:ea typeface="Times New Roman" panose="02020603050405020304" pitchFamily="18" charset="0"/>
              </a:rPr>
              <a:t> </a:t>
            </a:r>
            <a:endParaRPr lang="en-US" sz="1050" dirty="0">
              <a:solidFill>
                <a:schemeClr val="bg1"/>
              </a:solidFill>
              <a:effectLst/>
              <a:ea typeface="Times New Roman" panose="02020603050405020304" pitchFamily="18" charset="0"/>
            </a:endParaRPr>
          </a:p>
        </p:txBody>
      </p:sp>
      <p:sp>
        <p:nvSpPr>
          <p:cNvPr id="5" name="Rectangle 4"/>
          <p:cNvSpPr/>
          <p:nvPr/>
        </p:nvSpPr>
        <p:spPr>
          <a:xfrm>
            <a:off x="2825538" y="11588547"/>
            <a:ext cx="1816523" cy="400110"/>
          </a:xfrm>
          <a:prstGeom prst="rect">
            <a:avLst/>
          </a:prstGeom>
        </p:spPr>
        <p:txBody>
          <a:bodyPr wrap="none">
            <a:spAutoFit/>
          </a:bodyPr>
          <a:lstStyle/>
          <a:p>
            <a:r>
              <a:rPr lang="en-US" sz="2000" dirty="0" smtClean="0">
                <a:hlinkClick r:id="rId2"/>
              </a:rPr>
              <a:t>www.jccany.org</a:t>
            </a:r>
            <a:endParaRPr lang="en-US" sz="20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090" y="11896090"/>
            <a:ext cx="2979420" cy="905510"/>
          </a:xfrm>
          <a:prstGeom prst="rect">
            <a:avLst/>
          </a:prstGeom>
        </p:spPr>
      </p:pic>
    </p:spTree>
    <p:extLst>
      <p:ext uri="{BB962C8B-B14F-4D97-AF65-F5344CB8AC3E}">
        <p14:creationId xmlns:p14="http://schemas.microsoft.com/office/powerpoint/2010/main" val="26181852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3316564"/>
          </a:xfrm>
          <a:solidFill>
            <a:schemeClr val="bg2"/>
          </a:solidFill>
        </p:spPr>
        <p:txBody>
          <a:bodyPr>
            <a:noAutofit/>
          </a:bodyPr>
          <a:lstStyle/>
          <a:p>
            <a:pPr algn="ctr"/>
            <a:r>
              <a:rPr lang="en-US" b="1" dirty="0">
                <a:solidFill>
                  <a:schemeClr val="tx1"/>
                </a:solidFill>
              </a:rPr>
              <a:t>JBS</a:t>
            </a:r>
            <a:r>
              <a:rPr lang="en-US" dirty="0">
                <a:solidFill>
                  <a:schemeClr val="tx1"/>
                </a:solidFill>
              </a:rPr>
              <a:t/>
            </a:r>
            <a:br>
              <a:rPr lang="en-US" dirty="0">
                <a:solidFill>
                  <a:schemeClr val="tx1"/>
                </a:solidFill>
              </a:rPr>
            </a:br>
            <a:r>
              <a:rPr lang="en-US" b="1" dirty="0">
                <a:solidFill>
                  <a:schemeClr val="tx1"/>
                </a:solidFill>
              </a:rPr>
              <a:t>Jewish Broadcasting Service</a:t>
            </a:r>
            <a:r>
              <a:rPr lang="en-US" sz="2400" dirty="0">
                <a:solidFill>
                  <a:schemeClr val="tx1"/>
                </a:solidFill>
              </a:rPr>
              <a:t/>
            </a:r>
            <a:br>
              <a:rPr lang="en-US" sz="2400" dirty="0">
                <a:solidFill>
                  <a:schemeClr val="tx1"/>
                </a:solidFill>
              </a:rPr>
            </a:br>
            <a:r>
              <a:rPr lang="en-US" sz="2400" dirty="0">
                <a:solidFill>
                  <a:schemeClr val="tx1"/>
                </a:solidFill>
              </a:rPr>
              <a:t>165 W 46</a:t>
            </a:r>
            <a:r>
              <a:rPr lang="en-US" sz="2400" baseline="30000" dirty="0">
                <a:solidFill>
                  <a:schemeClr val="tx1"/>
                </a:solidFill>
              </a:rPr>
              <a:t>th</a:t>
            </a:r>
            <a:r>
              <a:rPr lang="en-US" sz="2400" dirty="0">
                <a:solidFill>
                  <a:schemeClr val="tx1"/>
                </a:solidFill>
              </a:rPr>
              <a:t> Street Ste 402</a:t>
            </a:r>
            <a:br>
              <a:rPr lang="en-US" sz="2400" dirty="0">
                <a:solidFill>
                  <a:schemeClr val="tx1"/>
                </a:solidFill>
              </a:rPr>
            </a:br>
            <a:r>
              <a:rPr lang="en-US" sz="2400" dirty="0">
                <a:solidFill>
                  <a:schemeClr val="tx1"/>
                </a:solidFill>
              </a:rPr>
              <a:t>New York, NY 10036-2522</a:t>
            </a:r>
            <a:br>
              <a:rPr lang="en-US" sz="2400" dirty="0">
                <a:solidFill>
                  <a:schemeClr val="tx1"/>
                </a:solidFill>
              </a:rPr>
            </a:br>
            <a:r>
              <a:rPr lang="en-US" sz="2400" dirty="0">
                <a:solidFill>
                  <a:schemeClr val="tx1"/>
                </a:solidFill>
              </a:rPr>
              <a:t>646-600--6018</a:t>
            </a:r>
            <a:br>
              <a:rPr lang="en-US" sz="2400" dirty="0">
                <a:solidFill>
                  <a:schemeClr val="tx1"/>
                </a:solidFill>
              </a:rPr>
            </a:br>
            <a:r>
              <a:rPr lang="en-US" sz="2400" dirty="0">
                <a:solidFill>
                  <a:schemeClr val="tx1"/>
                </a:solidFill>
              </a:rPr>
              <a:t> </a:t>
            </a:r>
            <a:br>
              <a:rPr lang="en-US" sz="2400" dirty="0">
                <a:solidFill>
                  <a:schemeClr val="tx1"/>
                </a:solidFill>
              </a:rPr>
            </a:br>
            <a:r>
              <a:rPr lang="en-US" sz="2400" u="sng" dirty="0">
                <a:solidFill>
                  <a:schemeClr val="tx1"/>
                </a:solidFill>
                <a:hlinkClick r:id="rId2"/>
              </a:rPr>
              <a:t>www.jbstv.org</a:t>
            </a:r>
            <a:r>
              <a:rPr lang="en-US" sz="2400" dirty="0">
                <a:solidFill>
                  <a:schemeClr val="tx1"/>
                </a:solidFill>
              </a:rPr>
              <a:t/>
            </a:r>
            <a:br>
              <a:rPr lang="en-US" sz="2400" dirty="0">
                <a:solidFill>
                  <a:schemeClr val="tx1"/>
                </a:solidFill>
              </a:rPr>
            </a:br>
            <a:r>
              <a:rPr lang="en-US" sz="2400" dirty="0">
                <a:solidFill>
                  <a:schemeClr val="tx1"/>
                </a:solidFill>
              </a:rPr>
              <a:t>E-Mail: clilienthal@jbstv.org </a:t>
            </a:r>
            <a:br>
              <a:rPr lang="en-US" sz="2400" dirty="0">
                <a:solidFill>
                  <a:schemeClr val="tx1"/>
                </a:solidFill>
              </a:rPr>
            </a:br>
            <a:r>
              <a:rPr lang="en-US" sz="2400" dirty="0">
                <a:solidFill>
                  <a:schemeClr val="tx1"/>
                </a:solidFill>
              </a:rPr>
              <a:t>Sr. Producer &amp; Projects Mgr. Carol Lilienthal </a:t>
            </a:r>
          </a:p>
        </p:txBody>
      </p:sp>
      <p:sp>
        <p:nvSpPr>
          <p:cNvPr id="4" name="Rectangle 3"/>
          <p:cNvSpPr/>
          <p:nvPr/>
        </p:nvSpPr>
        <p:spPr>
          <a:xfrm>
            <a:off x="273798" y="4226759"/>
            <a:ext cx="6720840" cy="6247864"/>
          </a:xfrm>
          <a:prstGeom prst="rect">
            <a:avLst/>
          </a:prstGeom>
        </p:spPr>
        <p:txBody>
          <a:bodyPr wrap="square">
            <a:spAutoFit/>
          </a:bodyPr>
          <a:lstStyle/>
          <a:p>
            <a:pPr algn="just"/>
            <a:r>
              <a:rPr lang="en-US" sz="2000" dirty="0">
                <a:solidFill>
                  <a:schemeClr val="bg1"/>
                </a:solidFill>
              </a:rPr>
              <a:t>JBS, America’s Jewish Television Network, available in over 70 million homes, brings our important programming to Jews and non-Jews 24 hours a day.</a:t>
            </a:r>
          </a:p>
          <a:p>
            <a:pPr algn="just"/>
            <a:r>
              <a:rPr lang="en-US" sz="2000" dirty="0">
                <a:solidFill>
                  <a:schemeClr val="bg1"/>
                </a:solidFill>
              </a:rPr>
              <a:t> </a:t>
            </a:r>
          </a:p>
          <a:p>
            <a:pPr algn="just"/>
            <a:r>
              <a:rPr lang="en-US" sz="2000" dirty="0">
                <a:solidFill>
                  <a:schemeClr val="bg1"/>
                </a:solidFill>
              </a:rPr>
              <a:t>JBS is the Jewish community’s global “PBS” style network using the power of television and the internet to help strengthen and advance the Jewish People and the State of Israel. In Westchester, JBS can be viewed on Optimum Channel 138, on Fios Channel 798, on DirectTV Channel 388, on Spectrum Channel 219, and streamed online at </a:t>
            </a:r>
            <a:r>
              <a:rPr lang="en-US" sz="2000" u="sng" dirty="0">
                <a:solidFill>
                  <a:schemeClr val="bg1"/>
                </a:solidFill>
                <a:hlinkClick r:id="rId2"/>
              </a:rPr>
              <a:t>www.jbstv.org</a:t>
            </a:r>
            <a:r>
              <a:rPr lang="en-US" sz="2000" dirty="0">
                <a:solidFill>
                  <a:schemeClr val="bg1"/>
                </a:solidFill>
              </a:rPr>
              <a:t>, on Roku, Apple TV and Amazon Fire TV.</a:t>
            </a:r>
          </a:p>
          <a:p>
            <a:pPr algn="just"/>
            <a:r>
              <a:rPr lang="en-US" sz="2000" dirty="0">
                <a:solidFill>
                  <a:schemeClr val="bg1"/>
                </a:solidFill>
              </a:rPr>
              <a:t> </a:t>
            </a:r>
          </a:p>
          <a:p>
            <a:pPr algn="just"/>
            <a:r>
              <a:rPr lang="en-US" sz="2000" dirty="0">
                <a:solidFill>
                  <a:schemeClr val="bg1"/>
                </a:solidFill>
              </a:rPr>
              <a:t>JBS features: Daily News from Israel; In the News (in-depth analysis of current issues and events of Jewish importance); interviews with leading Jewish figures; programs from the 92</a:t>
            </a:r>
            <a:r>
              <a:rPr lang="en-US" sz="2000" baseline="30000" dirty="0">
                <a:solidFill>
                  <a:schemeClr val="bg1"/>
                </a:solidFill>
              </a:rPr>
              <a:t>nd</a:t>
            </a:r>
            <a:r>
              <a:rPr lang="en-US" sz="2000" dirty="0">
                <a:solidFill>
                  <a:schemeClr val="bg1"/>
                </a:solidFill>
              </a:rPr>
              <a:t> Street Y; Jewish Studies; Cultural Films, Music and Entertainment; Children’s Programs; Witness: Holocaust Profiles; and Live Friday Night and Holiday Services from Central Synagogue in New York and Hampton Synagogue for the home-bound</a:t>
            </a:r>
            <a:r>
              <a:rPr lang="en-US" sz="2000" dirty="0" smtClean="0">
                <a:solidFill>
                  <a:schemeClr val="bg1"/>
                </a:solidFill>
              </a:rPr>
              <a:t>.</a:t>
            </a:r>
            <a:endParaRPr lang="en-US" sz="2000" dirty="0">
              <a:solidFill>
                <a:schemeClr val="bg1"/>
              </a:solidFill>
            </a:endParaRPr>
          </a:p>
        </p:txBody>
      </p:sp>
      <p:sp>
        <p:nvSpPr>
          <p:cNvPr id="6" name="Rectangle 5"/>
          <p:cNvSpPr/>
          <p:nvPr/>
        </p:nvSpPr>
        <p:spPr>
          <a:xfrm>
            <a:off x="2950765" y="10740536"/>
            <a:ext cx="1566070" cy="646331"/>
          </a:xfrm>
          <a:prstGeom prst="rect">
            <a:avLst/>
          </a:prstGeom>
        </p:spPr>
        <p:txBody>
          <a:bodyPr wrap="none">
            <a:spAutoFit/>
          </a:bodyPr>
          <a:lstStyle/>
          <a:p>
            <a:r>
              <a:rPr lang="en-US" dirty="0" smtClean="0">
                <a:hlinkClick r:id="rId2"/>
              </a:rPr>
              <a:t>www.jbstv.org</a:t>
            </a:r>
            <a:endParaRPr lang="en-US" dirty="0" smtClean="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009" y="11567473"/>
            <a:ext cx="2286000" cy="960120"/>
          </a:xfrm>
          <a:prstGeom prst="rect">
            <a:avLst/>
          </a:prstGeom>
        </p:spPr>
      </p:pic>
    </p:spTree>
    <p:extLst>
      <p:ext uri="{BB962C8B-B14F-4D97-AF65-F5344CB8AC3E}">
        <p14:creationId xmlns:p14="http://schemas.microsoft.com/office/powerpoint/2010/main" val="18209107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09208"/>
            <a:ext cx="7315200" cy="5002243"/>
          </a:xfrm>
          <a:solidFill>
            <a:schemeClr val="bg2"/>
          </a:solidFill>
        </p:spPr>
        <p:txBody>
          <a:bodyPr>
            <a:normAutofit fontScale="90000"/>
          </a:bodyPr>
          <a:lstStyle/>
          <a:p>
            <a:pPr algn="ctr"/>
            <a:r>
              <a:rPr lang="en-US" sz="2700" b="1" dirty="0" smtClean="0">
                <a:solidFill>
                  <a:schemeClr val="tx1"/>
                </a:solidFill>
                <a:latin typeface="+mn-lt"/>
                <a:cs typeface="Arial" panose="020B0604020202020204" pitchFamily="34" charset="0"/>
              </a:rPr>
              <a:t/>
            </a:r>
            <a:br>
              <a:rPr lang="en-US" sz="2700" b="1" dirty="0" smtClean="0">
                <a:solidFill>
                  <a:schemeClr val="tx1"/>
                </a:solidFill>
                <a:latin typeface="+mn-lt"/>
                <a:cs typeface="Arial" panose="020B0604020202020204" pitchFamily="34" charset="0"/>
              </a:rPr>
            </a:br>
            <a:r>
              <a:rPr lang="en-US" sz="3600" b="1" dirty="0" smtClean="0">
                <a:solidFill>
                  <a:schemeClr val="tx1"/>
                </a:solidFill>
                <a:latin typeface="+mn-lt"/>
                <a:cs typeface="Arial" panose="020B0604020202020204" pitchFamily="34" charset="0"/>
              </a:rPr>
              <a:t>Jewish </a:t>
            </a:r>
            <a:r>
              <a:rPr lang="en-US" sz="3600" b="1" dirty="0">
                <a:solidFill>
                  <a:schemeClr val="tx1"/>
                </a:solidFill>
                <a:latin typeface="+mn-lt"/>
                <a:cs typeface="Arial" panose="020B0604020202020204" pitchFamily="34" charset="0"/>
              </a:rPr>
              <a:t>Community Center of Harrison</a:t>
            </a:r>
            <a:r>
              <a:rPr lang="en-US" sz="2700" dirty="0">
                <a:solidFill>
                  <a:schemeClr val="tx1"/>
                </a:solidFill>
                <a:latin typeface="+mn-lt"/>
                <a:cs typeface="Arial" panose="020B0604020202020204" pitchFamily="34" charset="0"/>
              </a:rPr>
              <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Conservative</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 </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130 Union Avenue</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Harrison</a:t>
            </a:r>
            <a:r>
              <a:rPr lang="en-US" sz="2700" dirty="0">
                <a:solidFill>
                  <a:schemeClr val="tx1"/>
                </a:solidFill>
                <a:latin typeface="+mn-lt"/>
                <a:cs typeface="Arial" panose="020B0604020202020204" pitchFamily="34" charset="0"/>
              </a:rPr>
              <a:t>, NY 10528</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Phone</a:t>
            </a:r>
            <a:r>
              <a:rPr lang="en-US" sz="2700" dirty="0">
                <a:solidFill>
                  <a:schemeClr val="tx1"/>
                </a:solidFill>
                <a:latin typeface="+mn-lt"/>
                <a:cs typeface="Arial" panose="020B0604020202020204" pitchFamily="34" charset="0"/>
              </a:rPr>
              <a:t>: 914-835-2850</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Fax</a:t>
            </a:r>
            <a:r>
              <a:rPr lang="en-US" sz="2700" dirty="0">
                <a:solidFill>
                  <a:schemeClr val="tx1"/>
                </a:solidFill>
                <a:latin typeface="+mn-lt"/>
                <a:cs typeface="Arial" panose="020B0604020202020204" pitchFamily="34" charset="0"/>
              </a:rPr>
              <a:t>: 914-835-5195</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Website</a:t>
            </a:r>
            <a:r>
              <a:rPr lang="en-US" sz="2700" dirty="0">
                <a:solidFill>
                  <a:schemeClr val="tx1"/>
                </a:solidFill>
                <a:latin typeface="+mn-lt"/>
                <a:cs typeface="Arial" panose="020B0604020202020204" pitchFamily="34" charset="0"/>
              </a:rPr>
              <a:t>: www.jcch.org</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E-Mail</a:t>
            </a:r>
            <a:r>
              <a:rPr lang="en-US" sz="2700" dirty="0">
                <a:solidFill>
                  <a:schemeClr val="tx1"/>
                </a:solidFill>
                <a:latin typeface="+mn-lt"/>
                <a:cs typeface="Arial" panose="020B0604020202020204" pitchFamily="34" charset="0"/>
              </a:rPr>
              <a:t>: info@jcch.org</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Rabbi</a:t>
            </a:r>
            <a:r>
              <a:rPr lang="en-US" sz="2700" dirty="0">
                <a:solidFill>
                  <a:schemeClr val="tx1"/>
                </a:solidFill>
                <a:latin typeface="+mn-lt"/>
                <a:cs typeface="Arial" panose="020B0604020202020204" pitchFamily="34" charset="0"/>
              </a:rPr>
              <a:t>: Eytan Hammerman (on sabbatical)</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Cantor: Marcos Askenazi</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Rabbi </a:t>
            </a:r>
            <a:r>
              <a:rPr lang="en-US" sz="2700" dirty="0">
                <a:solidFill>
                  <a:schemeClr val="tx1"/>
                </a:solidFill>
                <a:latin typeface="+mn-lt"/>
                <a:cs typeface="Arial" panose="020B0604020202020204" pitchFamily="34" charset="0"/>
              </a:rPr>
              <a:t>Emeritus: Norton D. Shargel</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Executive </a:t>
            </a:r>
            <a:r>
              <a:rPr lang="en-US" sz="2700" dirty="0">
                <a:solidFill>
                  <a:schemeClr val="tx1"/>
                </a:solidFill>
                <a:latin typeface="+mn-lt"/>
                <a:cs typeface="Arial" panose="020B0604020202020204" pitchFamily="34" charset="0"/>
              </a:rPr>
              <a:t>Director: Eric Nussbaum</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Educational </a:t>
            </a:r>
            <a:r>
              <a:rPr lang="en-US" sz="2700" dirty="0">
                <a:solidFill>
                  <a:schemeClr val="tx1"/>
                </a:solidFill>
                <a:latin typeface="+mn-lt"/>
                <a:cs typeface="Arial" panose="020B0604020202020204" pitchFamily="34" charset="0"/>
              </a:rPr>
              <a:t>Director: Ronit Razinovsky</a:t>
            </a:r>
            <a:r>
              <a:rPr lang="en-US" dirty="0"/>
              <a:t/>
            </a:r>
            <a:br>
              <a:rPr lang="en-US" dirty="0"/>
            </a:br>
            <a:endParaRPr lang="en-US" sz="2200" dirty="0">
              <a:solidFill>
                <a:schemeClr val="tx1"/>
              </a:solidFill>
            </a:endParaRPr>
          </a:p>
        </p:txBody>
      </p:sp>
      <p:sp>
        <p:nvSpPr>
          <p:cNvPr id="3" name="Rectangle 2"/>
          <p:cNvSpPr/>
          <p:nvPr/>
        </p:nvSpPr>
        <p:spPr>
          <a:xfrm>
            <a:off x="460911" y="6016708"/>
            <a:ext cx="6316134" cy="4065728"/>
          </a:xfrm>
          <a:prstGeom prst="rect">
            <a:avLst/>
          </a:prstGeom>
        </p:spPr>
        <p:txBody>
          <a:bodyPr wrap="square">
            <a:spAutoFit/>
          </a:bodyPr>
          <a:lstStyle/>
          <a:p>
            <a:pPr algn="just">
              <a:lnSpc>
                <a:spcPct val="108000"/>
              </a:lnSpc>
            </a:pPr>
            <a:r>
              <a:rPr lang="en-US" sz="2000" dirty="0">
                <a:solidFill>
                  <a:schemeClr val="bg1"/>
                </a:solidFill>
                <a:ea typeface="Arial" panose="020B0604020202020204" pitchFamily="34" charset="0"/>
              </a:rPr>
              <a:t>The JCCH is a vital, energetic, traditional egalitarian Conservative congregation. Founded in 1959, the JCCH was designed to be a center not only for worship and education, but also to fulfill social and recreational requirements of children, youth, and adults. Today the JCCH remains true to that mission, with an inclusive religious community, a highly respected Religious School, engaging Men’s Club, Sisterhood and Youth programming, a progressive Keruv - Interfaith Program: a diverse offering of learning opportunities for all ages and stages; and continued active involvement among both founding and new members.</a:t>
            </a:r>
            <a:endParaRPr lang="en-US" sz="2000" dirty="0">
              <a:solidFill>
                <a:schemeClr val="bg1"/>
              </a:solidFill>
              <a:effectLst/>
              <a:ea typeface="Times New Roman" panose="02020603050405020304" pitchFamily="18" charset="0"/>
            </a:endParaRPr>
          </a:p>
        </p:txBody>
      </p:sp>
      <p:pic>
        <p:nvPicPr>
          <p:cNvPr id="1026" name="Picture 2" descr="Jewish Community Center of Har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208" y="11377611"/>
            <a:ext cx="1827184" cy="10853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91811" y="10483334"/>
            <a:ext cx="1633589" cy="646331"/>
          </a:xfrm>
          <a:prstGeom prst="rect">
            <a:avLst/>
          </a:prstGeom>
        </p:spPr>
        <p:txBody>
          <a:bodyPr wrap="none">
            <a:spAutoFit/>
          </a:bodyPr>
          <a:lstStyle/>
          <a:p>
            <a:r>
              <a:rPr lang="en-US" dirty="0">
                <a:solidFill>
                  <a:schemeClr val="bg1"/>
                </a:solidFill>
                <a:hlinkClick r:id="rId3"/>
              </a:rPr>
              <a:t>https://</a:t>
            </a:r>
            <a:r>
              <a:rPr lang="en-US" dirty="0" smtClean="0">
                <a:solidFill>
                  <a:schemeClr val="bg1"/>
                </a:solidFill>
                <a:hlinkClick r:id="rId3"/>
              </a:rPr>
              <a:t>jcch.org</a:t>
            </a:r>
            <a:endParaRPr lang="en-US" dirty="0" smtClean="0">
              <a:solidFill>
                <a:schemeClr val="bg1"/>
              </a:solidFill>
            </a:endParaRPr>
          </a:p>
          <a:p>
            <a:r>
              <a:rPr lang="en-US" dirty="0" smtClean="0"/>
              <a:t>/</a:t>
            </a:r>
            <a:endParaRPr lang="en-US" dirty="0"/>
          </a:p>
        </p:txBody>
      </p:sp>
    </p:spTree>
    <p:extLst>
      <p:ext uri="{BB962C8B-B14F-4D97-AF65-F5344CB8AC3E}">
        <p14:creationId xmlns:p14="http://schemas.microsoft.com/office/powerpoint/2010/main" val="15664675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75781"/>
            <a:ext cx="7315200" cy="3594970"/>
          </a:xfrm>
          <a:solidFill>
            <a:schemeClr val="bg2"/>
          </a:solidFill>
        </p:spPr>
        <p:txBody>
          <a:bodyPr>
            <a:noAutofit/>
          </a:bodyPr>
          <a:lstStyle/>
          <a:p>
            <a:pPr algn="ctr"/>
            <a:r>
              <a:rPr lang="en-US" b="1" dirty="0">
                <a:solidFill>
                  <a:schemeClr val="tx1"/>
                </a:solidFill>
              </a:rPr>
              <a:t>Jewish Community Center of Mid-Westchester JCCMW</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999 Wilmot Road Scarsdale, NY 10583 Phone: 914-472-3300 Website: www.jccmw.org</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Facebook: facebook.com/jccmidwestchest Follow us on Instagram E-Mail: dowelle@jccmw.org</a:t>
            </a:r>
            <a:br>
              <a:rPr lang="en-US" sz="2400" dirty="0">
                <a:solidFill>
                  <a:schemeClr val="tx1"/>
                </a:solidFill>
              </a:rPr>
            </a:br>
            <a:r>
              <a:rPr lang="en-US" sz="2400" dirty="0">
                <a:solidFill>
                  <a:schemeClr val="tx1"/>
                </a:solidFill>
              </a:rPr>
              <a:t>Executive Director: Elise Dowell</a:t>
            </a:r>
          </a:p>
        </p:txBody>
      </p:sp>
      <p:sp>
        <p:nvSpPr>
          <p:cNvPr id="4" name="Rectangle 3"/>
          <p:cNvSpPr/>
          <p:nvPr/>
        </p:nvSpPr>
        <p:spPr>
          <a:xfrm>
            <a:off x="2873244" y="11364123"/>
            <a:ext cx="1721112" cy="369332"/>
          </a:xfrm>
          <a:prstGeom prst="rect">
            <a:avLst/>
          </a:prstGeom>
        </p:spPr>
        <p:txBody>
          <a:bodyPr wrap="none">
            <a:spAutoFit/>
          </a:bodyPr>
          <a:lstStyle/>
          <a:p>
            <a:r>
              <a:rPr lang="en-US" dirty="0" smtClean="0">
                <a:hlinkClick r:id="rId2"/>
              </a:rPr>
              <a:t>www.jccmw.org</a:t>
            </a: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7306" y="11775301"/>
            <a:ext cx="1572988" cy="880873"/>
          </a:xfrm>
          <a:prstGeom prst="rect">
            <a:avLst/>
          </a:prstGeom>
        </p:spPr>
      </p:pic>
      <p:sp>
        <p:nvSpPr>
          <p:cNvPr id="6" name="Rectangle 5"/>
          <p:cNvSpPr/>
          <p:nvPr/>
        </p:nvSpPr>
        <p:spPr>
          <a:xfrm>
            <a:off x="243840" y="4175407"/>
            <a:ext cx="6979920" cy="7273401"/>
          </a:xfrm>
          <a:prstGeom prst="rect">
            <a:avLst/>
          </a:prstGeom>
        </p:spPr>
        <p:txBody>
          <a:bodyPr wrap="square">
            <a:spAutoFit/>
          </a:bodyPr>
          <a:lstStyle/>
          <a:p>
            <a:pPr algn="just">
              <a:lnSpc>
                <a:spcPts val="1300"/>
              </a:lnSpc>
            </a:pPr>
            <a:r>
              <a:rPr lang="en-US" sz="1600" dirty="0">
                <a:solidFill>
                  <a:schemeClr val="bg1"/>
                </a:solidFill>
              </a:rPr>
              <a:t>The JCC of Mid-Westchester offers a wide array of programs from newborns to seniors, and everyone in between, SEVEN DAYS A WEEK!</a:t>
            </a:r>
          </a:p>
          <a:p>
            <a:pPr algn="just">
              <a:lnSpc>
                <a:spcPts val="1300"/>
              </a:lnSpc>
            </a:pPr>
            <a:r>
              <a:rPr lang="en-US" sz="1600" dirty="0">
                <a:solidFill>
                  <a:schemeClr val="bg1"/>
                </a:solidFill>
              </a:rPr>
              <a:t> </a:t>
            </a:r>
          </a:p>
          <a:p>
            <a:pPr algn="just">
              <a:lnSpc>
                <a:spcPts val="1300"/>
              </a:lnSpc>
            </a:pPr>
            <a:r>
              <a:rPr lang="en-US" sz="1600" b="1" dirty="0">
                <a:solidFill>
                  <a:schemeClr val="bg1"/>
                </a:solidFill>
              </a:rPr>
              <a:t>Young Children </a:t>
            </a:r>
            <a:r>
              <a:rPr lang="en-US" sz="1600" dirty="0">
                <a:solidFill>
                  <a:schemeClr val="bg1"/>
                </a:solidFill>
              </a:rPr>
              <a:t>thrive in parent/child classes, an extensive early</a:t>
            </a:r>
            <a:r>
              <a:rPr lang="en-US" sz="1600" b="1" dirty="0">
                <a:solidFill>
                  <a:schemeClr val="bg1"/>
                </a:solidFill>
              </a:rPr>
              <a:t> </a:t>
            </a:r>
            <a:r>
              <a:rPr lang="en-US" sz="1600" dirty="0">
                <a:solidFill>
                  <a:schemeClr val="bg1"/>
                </a:solidFill>
              </a:rPr>
              <a:t>childhood center, special needs pre- school and enrichment classes, art, dance, theatre, sports, gymnastics, aquatics and karate classes. WE also offer competitive teams in gymnastics and aquatics. Our S-T-E-A-M offer even more after school education for kindergarteners though middle school. And what would a JCC be without its stellar summer camps and vacation camps. In fact, our nursery school is so popular that we have expanded it to Temple Israel Center of White Plains.</a:t>
            </a:r>
          </a:p>
          <a:p>
            <a:pPr algn="just">
              <a:lnSpc>
                <a:spcPts val="1300"/>
              </a:lnSpc>
            </a:pPr>
            <a:r>
              <a:rPr lang="en-US" sz="1600" dirty="0">
                <a:solidFill>
                  <a:schemeClr val="bg1"/>
                </a:solidFill>
              </a:rPr>
              <a:t> </a:t>
            </a:r>
          </a:p>
          <a:p>
            <a:pPr algn="just">
              <a:lnSpc>
                <a:spcPts val="1300"/>
              </a:lnSpc>
            </a:pPr>
            <a:r>
              <a:rPr lang="en-US" sz="1600" b="1" dirty="0">
                <a:solidFill>
                  <a:schemeClr val="bg1"/>
                </a:solidFill>
              </a:rPr>
              <a:t>Teens </a:t>
            </a:r>
            <a:r>
              <a:rPr lang="en-US" sz="1600" dirty="0">
                <a:solidFill>
                  <a:schemeClr val="bg1"/>
                </a:solidFill>
              </a:rPr>
              <a:t>enjoy classes in, sports, aquatics, and tailored fitness</a:t>
            </a:r>
            <a:r>
              <a:rPr lang="en-US" sz="1600" b="1" dirty="0">
                <a:solidFill>
                  <a:schemeClr val="bg1"/>
                </a:solidFill>
              </a:rPr>
              <a:t> </a:t>
            </a:r>
            <a:r>
              <a:rPr lang="en-US" sz="1600" dirty="0">
                <a:solidFill>
                  <a:schemeClr val="bg1"/>
                </a:solidFill>
              </a:rPr>
              <a:t>and one of the best dance programs, as well as high school and college prep courses. We also have wonderful programs for teens with developmental disabilities.</a:t>
            </a:r>
          </a:p>
          <a:p>
            <a:pPr algn="just">
              <a:lnSpc>
                <a:spcPts val="1300"/>
              </a:lnSpc>
            </a:pPr>
            <a:r>
              <a:rPr lang="en-US" sz="1600" dirty="0">
                <a:solidFill>
                  <a:schemeClr val="bg1"/>
                </a:solidFill>
              </a:rPr>
              <a:t> </a:t>
            </a:r>
          </a:p>
          <a:p>
            <a:pPr algn="just">
              <a:lnSpc>
                <a:spcPts val="1300"/>
              </a:lnSpc>
            </a:pPr>
            <a:r>
              <a:rPr lang="en-US" sz="1600" b="1" dirty="0">
                <a:solidFill>
                  <a:schemeClr val="bg1"/>
                </a:solidFill>
              </a:rPr>
              <a:t>Adults </a:t>
            </a:r>
            <a:r>
              <a:rPr lang="en-US" sz="1600" dirty="0">
                <a:solidFill>
                  <a:schemeClr val="bg1"/>
                </a:solidFill>
              </a:rPr>
              <a:t>have a plethora of cultural and educational events to choose</a:t>
            </a:r>
            <a:r>
              <a:rPr lang="en-US" sz="1600" b="1" dirty="0">
                <a:solidFill>
                  <a:schemeClr val="bg1"/>
                </a:solidFill>
              </a:rPr>
              <a:t> </a:t>
            </a:r>
            <a:r>
              <a:rPr lang="en-US" sz="1600" dirty="0">
                <a:solidFill>
                  <a:schemeClr val="bg1"/>
                </a:solidFill>
              </a:rPr>
              <a:t>from: Speaker series, movie series, Israel Film Festival, dance and art classes, and day trips to events in surrounding areas. We also have social and volunteering opportunities. Our extensive health and fitness center includes a large indoor pool, master swim team, spa facilities and is open seven days a week!</a:t>
            </a:r>
          </a:p>
          <a:p>
            <a:pPr algn="just">
              <a:lnSpc>
                <a:spcPts val="1300"/>
              </a:lnSpc>
            </a:pPr>
            <a:r>
              <a:rPr lang="en-US" sz="1600" dirty="0">
                <a:solidFill>
                  <a:schemeClr val="bg1"/>
                </a:solidFill>
              </a:rPr>
              <a:t> </a:t>
            </a:r>
          </a:p>
          <a:p>
            <a:pPr algn="just">
              <a:lnSpc>
                <a:spcPts val="1300"/>
              </a:lnSpc>
            </a:pPr>
            <a:r>
              <a:rPr lang="en-US" sz="1600" b="1" dirty="0">
                <a:solidFill>
                  <a:schemeClr val="bg1"/>
                </a:solidFill>
              </a:rPr>
              <a:t>The Bendheim Performing Arts Center </a:t>
            </a:r>
            <a:r>
              <a:rPr lang="en-US" sz="1600" dirty="0">
                <a:solidFill>
                  <a:schemeClr val="bg1"/>
                </a:solidFill>
              </a:rPr>
              <a:t>is a community stage that</a:t>
            </a:r>
            <a:r>
              <a:rPr lang="en-US" sz="1600" b="1" dirty="0">
                <a:solidFill>
                  <a:schemeClr val="bg1"/>
                </a:solidFill>
              </a:rPr>
              <a:t> </a:t>
            </a:r>
            <a:r>
              <a:rPr lang="en-US" sz="1600" dirty="0">
                <a:solidFill>
                  <a:schemeClr val="bg1"/>
                </a:solidFill>
              </a:rPr>
              <a:t>features kids’ and adult events; comedy, films, ballet performances, and programs from partners from around the world….including programs for Russian Jews, and Israelis.</a:t>
            </a:r>
          </a:p>
          <a:p>
            <a:pPr algn="just">
              <a:lnSpc>
                <a:spcPts val="1300"/>
              </a:lnSpc>
            </a:pPr>
            <a:r>
              <a:rPr lang="en-US" sz="1600" dirty="0">
                <a:solidFill>
                  <a:schemeClr val="bg1"/>
                </a:solidFill>
              </a:rPr>
              <a:t> </a:t>
            </a:r>
          </a:p>
          <a:p>
            <a:pPr algn="just">
              <a:lnSpc>
                <a:spcPts val="1300"/>
              </a:lnSpc>
            </a:pPr>
            <a:r>
              <a:rPr lang="en-US" sz="1600" dirty="0">
                <a:solidFill>
                  <a:schemeClr val="bg1"/>
                </a:solidFill>
              </a:rPr>
              <a:t>The JCC of Mid-Westchester is also proud to be a co- sponsor of many community events and is the central address for public gatherings, community celebrations of the Jewish holidays, and is available for private parties and corporate functions.</a:t>
            </a:r>
          </a:p>
          <a:p>
            <a:pPr algn="just">
              <a:lnSpc>
                <a:spcPts val="1300"/>
              </a:lnSpc>
            </a:pPr>
            <a:r>
              <a:rPr lang="en-US" sz="1600" dirty="0">
                <a:solidFill>
                  <a:schemeClr val="bg1"/>
                </a:solidFill>
              </a:rPr>
              <a:t> </a:t>
            </a:r>
          </a:p>
          <a:p>
            <a:pPr algn="just">
              <a:lnSpc>
                <a:spcPts val="1300"/>
              </a:lnSpc>
            </a:pPr>
            <a:r>
              <a:rPr lang="en-US" sz="1600" b="1" dirty="0">
                <a:solidFill>
                  <a:schemeClr val="bg1"/>
                </a:solidFill>
              </a:rPr>
              <a:t>Special Needs Services for the whole community:</a:t>
            </a:r>
            <a:endParaRPr lang="en-US" sz="1600" dirty="0">
              <a:solidFill>
                <a:schemeClr val="bg1"/>
              </a:solidFill>
            </a:endParaRPr>
          </a:p>
          <a:p>
            <a:pPr algn="just">
              <a:lnSpc>
                <a:spcPts val="1300"/>
              </a:lnSpc>
            </a:pPr>
            <a:r>
              <a:rPr lang="en-US" sz="1600" dirty="0">
                <a:solidFill>
                  <a:schemeClr val="bg1"/>
                </a:solidFill>
              </a:rPr>
              <a:t>Our many inclusive programs provide enrichment that are appropriate for children with ADHD, speech/language delays, Learning Disabilities, Asperger’s Syndrome, ASD or any other social and emotional problems. This is a non-sectarian program that provides scholarships and 1:1 assistants. All classes are personalized to support each child’s individualized needs. Sunday Funday is also a program that supports families with Children with Special needs.</a:t>
            </a:r>
          </a:p>
          <a:p>
            <a:pPr algn="just">
              <a:lnSpc>
                <a:spcPts val="1300"/>
              </a:lnSpc>
            </a:pPr>
            <a:r>
              <a:rPr lang="en-US" sz="1600" dirty="0">
                <a:solidFill>
                  <a:schemeClr val="bg1"/>
                </a:solidFill>
              </a:rPr>
              <a:t> </a:t>
            </a:r>
          </a:p>
          <a:p>
            <a:pPr algn="just">
              <a:lnSpc>
                <a:spcPts val="1300"/>
              </a:lnSpc>
            </a:pPr>
            <a:r>
              <a:rPr lang="en-US" sz="1600" dirty="0">
                <a:solidFill>
                  <a:schemeClr val="bg1"/>
                </a:solidFill>
              </a:rPr>
              <a:t>Some of our programs are licensed by the New York State Department of Education, others are made available through grants from NY OPWDD.</a:t>
            </a:r>
          </a:p>
          <a:p>
            <a:pPr algn="just">
              <a:lnSpc>
                <a:spcPts val="1300"/>
              </a:lnSpc>
            </a:pPr>
            <a:r>
              <a:rPr lang="en-US" sz="1600" dirty="0">
                <a:solidFill>
                  <a:schemeClr val="bg1"/>
                </a:solidFill>
              </a:rPr>
              <a:t> </a:t>
            </a:r>
          </a:p>
          <a:p>
            <a:pPr algn="just">
              <a:lnSpc>
                <a:spcPts val="1300"/>
              </a:lnSpc>
            </a:pPr>
            <a:r>
              <a:rPr lang="en-US" sz="1600" dirty="0">
                <a:solidFill>
                  <a:schemeClr val="bg1"/>
                </a:solidFill>
              </a:rPr>
              <a:t>*We offer discounts for clergy.</a:t>
            </a:r>
          </a:p>
          <a:p>
            <a:pPr algn="just">
              <a:lnSpc>
                <a:spcPts val="1300"/>
              </a:lnSpc>
            </a:pPr>
            <a:r>
              <a:rPr lang="en-US" sz="1600" dirty="0">
                <a:solidFill>
                  <a:schemeClr val="bg1"/>
                </a:solidFill>
              </a:rPr>
              <a:t> </a:t>
            </a:r>
          </a:p>
          <a:p>
            <a:pPr algn="just">
              <a:lnSpc>
                <a:spcPts val="1300"/>
              </a:lnSpc>
            </a:pPr>
            <a:r>
              <a:rPr lang="en-US" sz="1600" b="1" dirty="0">
                <a:solidFill>
                  <a:schemeClr val="bg1"/>
                </a:solidFill>
              </a:rPr>
              <a:t>www.jccmw.org </a:t>
            </a:r>
            <a:r>
              <a:rPr lang="en-US" sz="1600" dirty="0">
                <a:solidFill>
                  <a:schemeClr val="bg1"/>
                </a:solidFill>
              </a:rPr>
              <a:t>stay tuned to new offers and events via Facebook</a:t>
            </a:r>
            <a:r>
              <a:rPr lang="en-US" sz="1600" b="1" dirty="0">
                <a:solidFill>
                  <a:schemeClr val="bg1"/>
                </a:solidFill>
              </a:rPr>
              <a:t> </a:t>
            </a:r>
            <a:r>
              <a:rPr lang="en-US" sz="1600" dirty="0">
                <a:solidFill>
                  <a:schemeClr val="bg1"/>
                </a:solidFill>
              </a:rPr>
              <a:t>and instagram</a:t>
            </a:r>
          </a:p>
        </p:txBody>
      </p:sp>
    </p:spTree>
    <p:extLst>
      <p:ext uri="{BB962C8B-B14F-4D97-AF65-F5344CB8AC3E}">
        <p14:creationId xmlns:p14="http://schemas.microsoft.com/office/powerpoint/2010/main" val="18610749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5476"/>
            <a:ext cx="7315200" cy="4131129"/>
          </a:xfrm>
          <a:solidFill>
            <a:schemeClr val="bg2"/>
          </a:solidFill>
        </p:spPr>
        <p:txBody>
          <a:bodyPr>
            <a:noAutofit/>
          </a:bodyPr>
          <a:lstStyle/>
          <a:p>
            <a:pPr algn="ctr"/>
            <a:r>
              <a:rPr lang="en-US" b="1" dirty="0">
                <a:solidFill>
                  <a:schemeClr val="tx1"/>
                </a:solidFill>
              </a:rPr>
              <a:t>Jewish Deaf (and </a:t>
            </a:r>
            <a:r>
              <a:rPr lang="en-US" b="1" dirty="0" smtClean="0">
                <a:solidFill>
                  <a:schemeClr val="tx1"/>
                </a:solidFill>
              </a:rPr>
              <a:t>Hard-of-Hearing)</a:t>
            </a:r>
            <a:r>
              <a:rPr lang="en-US" dirty="0">
                <a:solidFill>
                  <a:schemeClr val="tx1"/>
                </a:solidFill>
              </a:rPr>
              <a:t> </a:t>
            </a:r>
            <a:r>
              <a:rPr lang="en-US" b="1" dirty="0" smtClean="0">
                <a:solidFill>
                  <a:schemeClr val="tx1"/>
                </a:solidFill>
              </a:rPr>
              <a:t>Resource </a:t>
            </a:r>
            <a:r>
              <a:rPr lang="en-US" b="1" dirty="0">
                <a:solidFill>
                  <a:schemeClr val="tx1"/>
                </a:solidFill>
              </a:rPr>
              <a:t>Center, Inc. (JDRC)</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P.O. Box 318</a:t>
            </a:r>
            <a:br>
              <a:rPr lang="en-US" sz="2400" dirty="0">
                <a:solidFill>
                  <a:schemeClr val="tx1"/>
                </a:solidFill>
              </a:rPr>
            </a:br>
            <a:r>
              <a:rPr lang="en-US" sz="2400" dirty="0">
                <a:solidFill>
                  <a:schemeClr val="tx1"/>
                </a:solidFill>
              </a:rPr>
              <a:t> </a:t>
            </a:r>
            <a:r>
              <a:rPr lang="en-US" sz="2400" dirty="0" smtClean="0">
                <a:solidFill>
                  <a:schemeClr val="tx1"/>
                </a:solidFill>
              </a:rPr>
              <a:t>Hartsdale</a:t>
            </a:r>
            <a:r>
              <a:rPr lang="en-US" sz="2400" dirty="0">
                <a:solidFill>
                  <a:schemeClr val="tx1"/>
                </a:solidFill>
              </a:rPr>
              <a:t>, NY 10530</a:t>
            </a:r>
            <a:br>
              <a:rPr lang="en-US" sz="2400" dirty="0">
                <a:solidFill>
                  <a:schemeClr val="tx1"/>
                </a:solidFill>
              </a:rPr>
            </a:br>
            <a:r>
              <a:rPr lang="en-US" sz="2400" dirty="0">
                <a:solidFill>
                  <a:schemeClr val="tx1"/>
                </a:solidFill>
              </a:rPr>
              <a:t> </a:t>
            </a:r>
            <a:r>
              <a:rPr lang="en-US" sz="2400" dirty="0" smtClean="0">
                <a:solidFill>
                  <a:schemeClr val="tx1"/>
                </a:solidFill>
              </a:rPr>
              <a:t>Phone</a:t>
            </a:r>
            <a:r>
              <a:rPr lang="en-US" sz="2400" dirty="0">
                <a:solidFill>
                  <a:schemeClr val="tx1"/>
                </a:solidFill>
              </a:rPr>
              <a:t>: 917-705-8941</a:t>
            </a:r>
            <a:br>
              <a:rPr lang="en-US" sz="2400" dirty="0">
                <a:solidFill>
                  <a:schemeClr val="tx1"/>
                </a:solidFill>
              </a:rPr>
            </a:br>
            <a:r>
              <a:rPr lang="en-US" sz="2400" dirty="0">
                <a:solidFill>
                  <a:schemeClr val="tx1"/>
                </a:solidFill>
              </a:rPr>
              <a:t> </a:t>
            </a:r>
            <a:r>
              <a:rPr lang="en-US" sz="2400" dirty="0" smtClean="0">
                <a:solidFill>
                  <a:schemeClr val="tx1"/>
                </a:solidFill>
              </a:rPr>
              <a:t>Website</a:t>
            </a:r>
            <a:r>
              <a:rPr lang="en-US" sz="2400" dirty="0">
                <a:solidFill>
                  <a:schemeClr val="tx1"/>
                </a:solidFill>
              </a:rPr>
              <a:t>: www.jdrc.org</a:t>
            </a:r>
            <a:br>
              <a:rPr lang="en-US" sz="2400" dirty="0">
                <a:solidFill>
                  <a:schemeClr val="tx1"/>
                </a:solidFill>
              </a:rPr>
            </a:br>
            <a:r>
              <a:rPr lang="en-US" sz="2400" dirty="0">
                <a:solidFill>
                  <a:schemeClr val="tx1"/>
                </a:solidFill>
              </a:rPr>
              <a:t> </a:t>
            </a:r>
            <a:r>
              <a:rPr lang="en-US" sz="2400" dirty="0" smtClean="0">
                <a:solidFill>
                  <a:schemeClr val="tx1"/>
                </a:solidFill>
              </a:rPr>
              <a:t>E-Mail</a:t>
            </a:r>
            <a:r>
              <a:rPr lang="en-US" sz="2400" dirty="0">
                <a:solidFill>
                  <a:schemeClr val="tx1"/>
                </a:solidFill>
              </a:rPr>
              <a:t>: </a:t>
            </a:r>
            <a:r>
              <a:rPr lang="en-US" sz="2400" dirty="0" smtClean="0">
                <a:solidFill>
                  <a:schemeClr val="tx1"/>
                </a:solidFill>
              </a:rPr>
              <a:t>info@jdrc.org</a:t>
            </a:r>
            <a:r>
              <a:rPr lang="en-US" sz="2400" dirty="0">
                <a:solidFill>
                  <a:schemeClr val="tx1"/>
                </a:solidFill>
              </a:rPr>
              <a:t/>
            </a:r>
            <a:br>
              <a:rPr lang="en-US" sz="2400" dirty="0">
                <a:solidFill>
                  <a:schemeClr val="tx1"/>
                </a:solidFill>
              </a:rPr>
            </a:br>
            <a:r>
              <a:rPr lang="en-US" sz="2400" dirty="0">
                <a:solidFill>
                  <a:schemeClr val="tx1"/>
                </a:solidFill>
              </a:rPr>
              <a:t>President: </a:t>
            </a:r>
            <a:r>
              <a:rPr lang="en-US" sz="2400" dirty="0" smtClean="0">
                <a:solidFill>
                  <a:schemeClr val="tx1"/>
                </a:solidFill>
              </a:rPr>
              <a:t>Susan Cohen</a:t>
            </a:r>
            <a:br>
              <a:rPr lang="en-US" sz="2400" dirty="0" smtClean="0">
                <a:solidFill>
                  <a:schemeClr val="tx1"/>
                </a:solidFill>
              </a:rPr>
            </a:br>
            <a:r>
              <a:rPr lang="en-US" sz="2400" dirty="0" smtClean="0">
                <a:solidFill>
                  <a:schemeClr val="tx1"/>
                </a:solidFill>
              </a:rPr>
              <a:t>Email: President@jdrc.org</a:t>
            </a:r>
            <a:r>
              <a:rPr lang="en-US" sz="2400" dirty="0">
                <a:solidFill>
                  <a:schemeClr val="tx1"/>
                </a:solidFill>
              </a:rPr>
              <a:t/>
            </a:r>
            <a:br>
              <a:rPr lang="en-US" sz="2400" dirty="0">
                <a:solidFill>
                  <a:schemeClr val="tx1"/>
                </a:solidFill>
              </a:rPr>
            </a:br>
            <a:r>
              <a:rPr lang="en-US" sz="2400" dirty="0" smtClean="0">
                <a:solidFill>
                  <a:schemeClr val="tx1"/>
                </a:solidFill>
              </a:rPr>
              <a:t>Founder/Director</a:t>
            </a:r>
            <a:r>
              <a:rPr lang="en-US" sz="2400" dirty="0">
                <a:solidFill>
                  <a:schemeClr val="tx1"/>
                </a:solidFill>
              </a:rPr>
              <a:t>: Naomi Brunnlehrman</a:t>
            </a:r>
          </a:p>
        </p:txBody>
      </p:sp>
      <p:sp>
        <p:nvSpPr>
          <p:cNvPr id="4" name="Rectangle 3"/>
          <p:cNvSpPr/>
          <p:nvPr/>
        </p:nvSpPr>
        <p:spPr>
          <a:xfrm>
            <a:off x="944880" y="5355963"/>
            <a:ext cx="5669280" cy="1348831"/>
          </a:xfrm>
          <a:prstGeom prst="rect">
            <a:avLst/>
          </a:prstGeom>
        </p:spPr>
        <p:txBody>
          <a:bodyPr wrap="square">
            <a:spAutoFit/>
          </a:bodyPr>
          <a:lstStyle/>
          <a:p>
            <a:pPr algn="just">
              <a:lnSpc>
                <a:spcPct val="103000"/>
              </a:lnSpc>
            </a:pPr>
            <a:r>
              <a:rPr lang="en-US" sz="2000" i="1" dirty="0">
                <a:solidFill>
                  <a:schemeClr val="bg1"/>
                </a:solidFill>
                <a:ea typeface="Arial" panose="020B0604020202020204" pitchFamily="34" charset="0"/>
              </a:rPr>
              <a:t>Established in 1996, JDRC builds bridges between Jews who are Deaf and Hard-of-Hearing and the individuals and </a:t>
            </a:r>
            <a:r>
              <a:rPr lang="en-US" sz="2000" i="1" dirty="0" smtClean="0">
                <a:solidFill>
                  <a:schemeClr val="bg1"/>
                </a:solidFill>
                <a:ea typeface="Arial" panose="020B0604020202020204" pitchFamily="34" charset="0"/>
              </a:rPr>
              <a:t>organizations </a:t>
            </a:r>
            <a:r>
              <a:rPr lang="en-US" sz="2000" i="1" dirty="0">
                <a:solidFill>
                  <a:schemeClr val="bg1"/>
                </a:solidFill>
                <a:ea typeface="Arial" panose="020B0604020202020204" pitchFamily="34" charset="0"/>
              </a:rPr>
              <a:t>which serve the Jewish community throughout North America.</a:t>
            </a:r>
            <a:endParaRPr lang="en-US" sz="2000" dirty="0">
              <a:solidFill>
                <a:schemeClr val="bg1"/>
              </a:solidFill>
              <a:effectLst/>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575" y="11422380"/>
            <a:ext cx="2381250" cy="533400"/>
          </a:xfrm>
          <a:prstGeom prst="rect">
            <a:avLst/>
          </a:prstGeom>
        </p:spPr>
      </p:pic>
      <p:sp>
        <p:nvSpPr>
          <p:cNvPr id="6" name="Rectangle 5"/>
          <p:cNvSpPr/>
          <p:nvPr/>
        </p:nvSpPr>
        <p:spPr>
          <a:xfrm>
            <a:off x="2661138" y="10544294"/>
            <a:ext cx="1474763" cy="646331"/>
          </a:xfrm>
          <a:prstGeom prst="rect">
            <a:avLst/>
          </a:prstGeom>
        </p:spPr>
        <p:txBody>
          <a:bodyPr wrap="none">
            <a:spAutoFit/>
          </a:bodyPr>
          <a:lstStyle/>
          <a:p>
            <a:r>
              <a:rPr lang="en-US" dirty="0" smtClean="0">
                <a:hlinkClick r:id="rId3"/>
              </a:rPr>
              <a:t>www.jdrc.org</a:t>
            </a:r>
            <a:endParaRPr lang="en-US" dirty="0" smtClean="0"/>
          </a:p>
          <a:p>
            <a:endParaRPr lang="en-US" dirty="0"/>
          </a:p>
        </p:txBody>
      </p:sp>
    </p:spTree>
    <p:extLst>
      <p:ext uri="{BB962C8B-B14F-4D97-AF65-F5344CB8AC3E}">
        <p14:creationId xmlns:p14="http://schemas.microsoft.com/office/powerpoint/2010/main" val="11501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0842"/>
            <a:ext cx="7315200" cy="3377436"/>
          </a:xfrm>
          <a:solidFill>
            <a:schemeClr val="bg2"/>
          </a:solidFill>
        </p:spPr>
        <p:txBody>
          <a:bodyPr>
            <a:normAutofit/>
          </a:bodyPr>
          <a:lstStyle/>
          <a:p>
            <a:pPr algn="ctr"/>
            <a:r>
              <a:rPr lang="en-US" b="1" dirty="0">
                <a:solidFill>
                  <a:schemeClr val="tx1"/>
                </a:solidFill>
              </a:rPr>
              <a:t>American Friends of Israel Sport Center for the Disabled</a:t>
            </a: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National </a:t>
            </a:r>
            <a:r>
              <a:rPr lang="en-US" sz="2000" dirty="0">
                <a:solidFill>
                  <a:schemeClr val="tx1"/>
                </a:solidFill>
              </a:rPr>
              <a:t>Headquarters:</a:t>
            </a:r>
            <a:br>
              <a:rPr lang="en-US" sz="2000" dirty="0">
                <a:solidFill>
                  <a:schemeClr val="tx1"/>
                </a:solidFill>
              </a:rPr>
            </a:br>
            <a:r>
              <a:rPr lang="en-US" sz="2000" dirty="0">
                <a:solidFill>
                  <a:schemeClr val="tx1"/>
                </a:solidFill>
              </a:rPr>
              <a:t>One Northfield Plaza, Suite 300</a:t>
            </a:r>
            <a:br>
              <a:rPr lang="en-US" sz="2000" dirty="0">
                <a:solidFill>
                  <a:schemeClr val="tx1"/>
                </a:solidFill>
              </a:rPr>
            </a:br>
            <a:r>
              <a:rPr lang="en-US" sz="2000" dirty="0">
                <a:solidFill>
                  <a:schemeClr val="tx1"/>
                </a:solidFill>
              </a:rPr>
              <a:t>Northfield, IL  60093</a:t>
            </a:r>
            <a:br>
              <a:rPr lang="en-US" sz="2000" dirty="0">
                <a:solidFill>
                  <a:schemeClr val="tx1"/>
                </a:solidFill>
              </a:rPr>
            </a:br>
            <a:r>
              <a:rPr lang="en-US" sz="2000" dirty="0">
                <a:solidFill>
                  <a:schemeClr val="tx1"/>
                </a:solidFill>
              </a:rPr>
              <a:t>Phone: 847-441-2652</a:t>
            </a:r>
            <a:br>
              <a:rPr lang="en-US" sz="2000" dirty="0">
                <a:solidFill>
                  <a:schemeClr val="tx1"/>
                </a:solidFill>
              </a:rPr>
            </a:br>
            <a:r>
              <a:rPr lang="en-US" sz="2000" dirty="0">
                <a:solidFill>
                  <a:schemeClr val="tx1"/>
                </a:solidFill>
              </a:rPr>
              <a:t>Website: afiscd.org</a:t>
            </a:r>
            <a:br>
              <a:rPr lang="en-US" sz="2000" dirty="0">
                <a:solidFill>
                  <a:schemeClr val="tx1"/>
                </a:solidFill>
              </a:rPr>
            </a:br>
            <a:r>
              <a:rPr lang="en-US" sz="2000" dirty="0">
                <a:solidFill>
                  <a:schemeClr val="tx1"/>
                </a:solidFill>
              </a:rPr>
              <a:t>East Coast Director: Beth Grafman</a:t>
            </a:r>
            <a:br>
              <a:rPr lang="en-US" sz="2000" dirty="0">
                <a:solidFill>
                  <a:schemeClr val="tx1"/>
                </a:solidFill>
              </a:rPr>
            </a:br>
            <a:r>
              <a:rPr lang="en-US" sz="2000" dirty="0">
                <a:solidFill>
                  <a:schemeClr val="tx1"/>
                </a:solidFill>
              </a:rPr>
              <a:t>Phone: 914-924-5962</a:t>
            </a:r>
            <a:br>
              <a:rPr lang="en-US" sz="2000" dirty="0">
                <a:solidFill>
                  <a:schemeClr val="tx1"/>
                </a:solidFill>
              </a:rPr>
            </a:br>
            <a:r>
              <a:rPr lang="en-US" sz="2000" dirty="0">
                <a:solidFill>
                  <a:schemeClr val="tx1"/>
                </a:solidFill>
              </a:rPr>
              <a:t>Email: Beth.Grafman@afiscd.org</a:t>
            </a:r>
          </a:p>
        </p:txBody>
      </p:sp>
      <p:sp>
        <p:nvSpPr>
          <p:cNvPr id="3" name="Rectangle 2"/>
          <p:cNvSpPr/>
          <p:nvPr/>
        </p:nvSpPr>
        <p:spPr>
          <a:xfrm>
            <a:off x="2820482" y="9535067"/>
            <a:ext cx="184731" cy="400110"/>
          </a:xfrm>
          <a:prstGeom prst="rect">
            <a:avLst/>
          </a:prstGeom>
        </p:spPr>
        <p:txBody>
          <a:bodyPr wrap="none">
            <a:spAutoFit/>
          </a:bodyPr>
          <a:lstStyle/>
          <a:p>
            <a:endParaRPr lang="en-US" sz="2000" dirty="0" smtClean="0"/>
          </a:p>
        </p:txBody>
      </p:sp>
      <p:sp>
        <p:nvSpPr>
          <p:cNvPr id="4" name="Rectangle 3"/>
          <p:cNvSpPr/>
          <p:nvPr/>
        </p:nvSpPr>
        <p:spPr>
          <a:xfrm>
            <a:off x="174485" y="3539767"/>
            <a:ext cx="6910137" cy="8182496"/>
          </a:xfrm>
          <a:prstGeom prst="rect">
            <a:avLst/>
          </a:prstGeom>
        </p:spPr>
        <p:txBody>
          <a:bodyPr wrap="square">
            <a:spAutoFit/>
          </a:bodyPr>
          <a:lstStyle/>
          <a:p>
            <a:pPr algn="just">
              <a:lnSpc>
                <a:spcPts val="1500"/>
              </a:lnSpc>
            </a:pPr>
            <a:r>
              <a:rPr lang="en-US" dirty="0">
                <a:solidFill>
                  <a:schemeClr val="bg1"/>
                </a:solidFill>
                <a:ea typeface="Times New Roman" panose="02020603050405020304" pitchFamily="18" charset="0"/>
              </a:rPr>
              <a:t>Israel Sport Center for the Disabled (ISCD) is a global pioneer in sport rehabilitation. Unique in the world, ISCD is led </a:t>
            </a:r>
            <a:r>
              <a:rPr lang="en-US" u="sng" dirty="0">
                <a:solidFill>
                  <a:schemeClr val="bg1"/>
                </a:solidFill>
                <a:ea typeface="Times New Roman" panose="02020603050405020304" pitchFamily="18" charset="0"/>
              </a:rPr>
              <a:t>by</a:t>
            </a:r>
            <a:r>
              <a:rPr lang="en-US" dirty="0">
                <a:solidFill>
                  <a:schemeClr val="bg1"/>
                </a:solidFill>
                <a:ea typeface="Times New Roman" panose="02020603050405020304" pitchFamily="18" charset="0"/>
              </a:rPr>
              <a:t> people with disabilities </a:t>
            </a:r>
            <a:r>
              <a:rPr lang="en-US" u="sng" dirty="0">
                <a:solidFill>
                  <a:schemeClr val="bg1"/>
                </a:solidFill>
                <a:ea typeface="Times New Roman" panose="02020603050405020304" pitchFamily="18" charset="0"/>
              </a:rPr>
              <a:t>for</a:t>
            </a:r>
            <a:r>
              <a:rPr lang="en-US" dirty="0">
                <a:solidFill>
                  <a:schemeClr val="bg1"/>
                </a:solidFill>
                <a:ea typeface="Times New Roman" panose="02020603050405020304" pitchFamily="18" charset="0"/>
              </a:rPr>
              <a:t> people with disabilities. This direct relatability creates a chain of inspiration that provides real-life role models for how people with physical challenges can live meaningful and successful lives. </a:t>
            </a:r>
          </a:p>
          <a:p>
            <a:pPr algn="just">
              <a:lnSpc>
                <a:spcPts val="1500"/>
              </a:lnSpc>
            </a:pPr>
            <a:r>
              <a:rPr lang="en-US" dirty="0">
                <a:solidFill>
                  <a:schemeClr val="bg1"/>
                </a:solidFill>
                <a:ea typeface="Calibri" panose="020F0502020204030204" pitchFamily="34" charset="0"/>
                <a:cs typeface="Arial" panose="020B0604020202020204" pitchFamily="34" charset="0"/>
              </a:rPr>
              <a:t> </a:t>
            </a:r>
          </a:p>
          <a:p>
            <a:pPr algn="just">
              <a:lnSpc>
                <a:spcPts val="1500"/>
              </a:lnSpc>
            </a:pPr>
            <a:r>
              <a:rPr lang="en-US" dirty="0">
                <a:solidFill>
                  <a:schemeClr val="bg1"/>
                </a:solidFill>
                <a:ea typeface="Times New Roman" panose="02020603050405020304" pitchFamily="18" charset="0"/>
              </a:rPr>
              <a:t>ISCD is also a community for thousands of Israeli children and adults with disabilities – a place where they’re celebrated for everything they </a:t>
            </a:r>
            <a:r>
              <a:rPr lang="en-US" u="sng" dirty="0">
                <a:solidFill>
                  <a:schemeClr val="bg1"/>
                </a:solidFill>
                <a:ea typeface="Times New Roman" panose="02020603050405020304" pitchFamily="18" charset="0"/>
              </a:rPr>
              <a:t>can and will do</a:t>
            </a:r>
            <a:r>
              <a:rPr lang="en-US" dirty="0">
                <a:solidFill>
                  <a:schemeClr val="bg1"/>
                </a:solidFill>
                <a:ea typeface="Times New Roman" panose="02020603050405020304" pitchFamily="18" charset="0"/>
              </a:rPr>
              <a:t>, regardless of their mobility, ethnicity, politics, or religion. </a:t>
            </a:r>
          </a:p>
          <a:p>
            <a:pPr algn="just">
              <a:lnSpc>
                <a:spcPts val="1500"/>
              </a:lnSpc>
            </a:pPr>
            <a:r>
              <a:rPr lang="en-US" dirty="0">
                <a:solidFill>
                  <a:schemeClr val="bg1"/>
                </a:solidFill>
                <a:ea typeface="Calibri" panose="020F0502020204030204" pitchFamily="34" charset="0"/>
                <a:cs typeface="Arial" panose="020B0604020202020204" pitchFamily="34" charset="0"/>
              </a:rPr>
              <a:t> </a:t>
            </a:r>
          </a:p>
          <a:p>
            <a:pPr algn="just">
              <a:lnSpc>
                <a:spcPts val="1500"/>
              </a:lnSpc>
            </a:pPr>
            <a:r>
              <a:rPr lang="en-US" dirty="0">
                <a:solidFill>
                  <a:schemeClr val="bg1"/>
                </a:solidFill>
                <a:ea typeface="Times New Roman" panose="02020603050405020304" pitchFamily="18" charset="0"/>
              </a:rPr>
              <a:t>Rehabilitation and competition are the primary focus areas of ISCD activities. Rehabilitative programs concentrate on the physical and mental well-being of all participants. Competitive programs train para-athletes to contend in 18+ sports on national and international stages</a:t>
            </a:r>
            <a:r>
              <a:rPr lang="en-US" dirty="0" smtClean="0">
                <a:solidFill>
                  <a:schemeClr val="bg1"/>
                </a:solidFill>
                <a:ea typeface="Times New Roman" panose="02020603050405020304" pitchFamily="18" charset="0"/>
              </a:rPr>
              <a:t>.</a:t>
            </a:r>
          </a:p>
          <a:p>
            <a:pPr algn="just">
              <a:lnSpc>
                <a:spcPts val="1500"/>
              </a:lnSpc>
            </a:pPr>
            <a:endParaRPr lang="en-US" dirty="0">
              <a:solidFill>
                <a:schemeClr val="bg1"/>
              </a:solidFill>
              <a:ea typeface="Times New Roman" panose="02020603050405020304" pitchFamily="18" charset="0"/>
            </a:endParaRPr>
          </a:p>
          <a:p>
            <a:pPr algn="just">
              <a:lnSpc>
                <a:spcPts val="1500"/>
              </a:lnSpc>
            </a:pPr>
            <a:r>
              <a:rPr lang="en-US" dirty="0">
                <a:solidFill>
                  <a:schemeClr val="bg1"/>
                </a:solidFill>
                <a:ea typeface="Times New Roman" panose="02020603050405020304" pitchFamily="18" charset="0"/>
              </a:rPr>
              <a:t>Visit ISCD with your family, school, synagogue, or organization and experience firsthand: </a:t>
            </a:r>
          </a:p>
          <a:p>
            <a:pPr>
              <a:lnSpc>
                <a:spcPts val="1500"/>
              </a:lnSpc>
            </a:pPr>
            <a:r>
              <a:rPr lang="en-US" dirty="0">
                <a:solidFill>
                  <a:schemeClr val="bg1"/>
                </a:solidFill>
                <a:ea typeface="Calibri" panose="020F0502020204030204" pitchFamily="34" charset="0"/>
                <a:cs typeface="Arial" panose="020B0604020202020204" pitchFamily="34" charset="0"/>
              </a:rPr>
              <a:t> </a:t>
            </a:r>
          </a:p>
          <a:p>
            <a:pPr marL="342900" marR="0" lvl="0" indent="-342900" fontAlgn="base">
              <a:lnSpc>
                <a:spcPts val="1500"/>
              </a:lnSpc>
              <a:spcBef>
                <a:spcPts val="0"/>
              </a:spcBef>
              <a:spcAft>
                <a:spcPts val="0"/>
              </a:spcAft>
              <a:buSzPts val="1000"/>
              <a:buFont typeface="Symbol" panose="05050102010706020507" pitchFamily="18" charset="2"/>
              <a:buChar char=""/>
              <a:tabLst>
                <a:tab pos="457200" algn="l"/>
              </a:tabLst>
            </a:pPr>
            <a:r>
              <a:rPr lang="en-US" dirty="0">
                <a:solidFill>
                  <a:schemeClr val="bg1"/>
                </a:solidFill>
                <a:ea typeface="Times New Roman" panose="02020603050405020304" pitchFamily="18" charset="0"/>
              </a:rPr>
              <a:t>400+ children and adults with various physical challenges learning to swim, play wheelchair basketball, tennis, table tennis and much more.</a:t>
            </a:r>
          </a:p>
          <a:p>
            <a:pPr marL="342900" marR="0" lvl="0" indent="-342900" fontAlgn="base">
              <a:lnSpc>
                <a:spcPts val="1500"/>
              </a:lnSpc>
              <a:spcBef>
                <a:spcPts val="0"/>
              </a:spcBef>
              <a:spcAft>
                <a:spcPts val="0"/>
              </a:spcAft>
              <a:buSzPts val="1000"/>
              <a:buFont typeface="Symbol" panose="05050102010706020507" pitchFamily="18" charset="2"/>
              <a:buChar char=""/>
              <a:tabLst>
                <a:tab pos="457200" algn="l"/>
              </a:tabLst>
            </a:pPr>
            <a:r>
              <a:rPr lang="en-US" dirty="0">
                <a:solidFill>
                  <a:schemeClr val="bg1"/>
                </a:solidFill>
                <a:ea typeface="Times New Roman" panose="02020603050405020304" pitchFamily="18" charset="0"/>
              </a:rPr>
              <a:t>35+ three- to seven-year-olds learning in ISCD’s special needs preschool.</a:t>
            </a:r>
          </a:p>
          <a:p>
            <a:pPr marL="342900" marR="0" lvl="0" indent="-342900" fontAlgn="base">
              <a:lnSpc>
                <a:spcPts val="1500"/>
              </a:lnSpc>
              <a:spcBef>
                <a:spcPts val="0"/>
              </a:spcBef>
              <a:spcAft>
                <a:spcPts val="0"/>
              </a:spcAft>
              <a:buSzPts val="1000"/>
              <a:buFont typeface="Symbol" panose="05050102010706020507" pitchFamily="18" charset="2"/>
              <a:buChar char=""/>
              <a:tabLst>
                <a:tab pos="457200" algn="l"/>
              </a:tabLst>
            </a:pPr>
            <a:r>
              <a:rPr lang="en-US" dirty="0">
                <a:solidFill>
                  <a:schemeClr val="bg1"/>
                </a:solidFill>
                <a:ea typeface="Times New Roman" panose="02020603050405020304" pitchFamily="18" charset="0"/>
              </a:rPr>
              <a:t>Five current Israeli Paralympians training in their sports at an elite level.</a:t>
            </a:r>
          </a:p>
          <a:p>
            <a:pPr marL="342900" marR="0" lvl="0" indent="-342900" fontAlgn="base">
              <a:lnSpc>
                <a:spcPts val="1500"/>
              </a:lnSpc>
              <a:spcBef>
                <a:spcPts val="0"/>
              </a:spcBef>
              <a:spcAft>
                <a:spcPts val="0"/>
              </a:spcAft>
              <a:buSzPts val="1000"/>
              <a:buFont typeface="Symbol" panose="05050102010706020507" pitchFamily="18" charset="2"/>
              <a:buChar char=""/>
              <a:tabLst>
                <a:tab pos="457200" algn="l"/>
              </a:tabLst>
            </a:pPr>
            <a:r>
              <a:rPr lang="en-US" dirty="0">
                <a:solidFill>
                  <a:schemeClr val="bg1"/>
                </a:solidFill>
                <a:ea typeface="Times New Roman" panose="02020603050405020304" pitchFamily="18" charset="0"/>
              </a:rPr>
              <a:t>12 up-and-coming athletes on scholarships receiving comprehensive training with the goal of fielding an Israeli wheelchair basketball team at the 2024 Paris Paralympic Games.</a:t>
            </a:r>
          </a:p>
          <a:p>
            <a:pPr marL="342900" marR="0" lvl="0" indent="-342900" fontAlgn="base">
              <a:lnSpc>
                <a:spcPts val="1500"/>
              </a:lnSpc>
              <a:spcBef>
                <a:spcPts val="0"/>
              </a:spcBef>
              <a:spcAft>
                <a:spcPts val="0"/>
              </a:spcAft>
              <a:buSzPts val="1000"/>
              <a:buFont typeface="Symbol" panose="05050102010706020507" pitchFamily="18" charset="2"/>
              <a:buChar char=""/>
              <a:tabLst>
                <a:tab pos="457200" algn="l"/>
              </a:tabLst>
            </a:pPr>
            <a:r>
              <a:rPr lang="en-US" u="sng" dirty="0">
                <a:solidFill>
                  <a:schemeClr val="bg1"/>
                </a:solidFill>
                <a:ea typeface="Times New Roman" panose="02020603050405020304" pitchFamily="18" charset="0"/>
              </a:rPr>
              <a:t>Non</a:t>
            </a:r>
            <a:r>
              <a:rPr lang="en-US" dirty="0">
                <a:solidFill>
                  <a:schemeClr val="bg1"/>
                </a:solidFill>
                <a:ea typeface="Times New Roman" panose="02020603050405020304" pitchFamily="18" charset="0"/>
              </a:rPr>
              <a:t>-disabled athletes in wheelchairs playing para-sports with their family members and friends.</a:t>
            </a:r>
          </a:p>
          <a:p>
            <a:pPr marL="342900" marR="0" lvl="0" indent="-342900" fontAlgn="base">
              <a:lnSpc>
                <a:spcPts val="1500"/>
              </a:lnSpc>
              <a:spcBef>
                <a:spcPts val="0"/>
              </a:spcBef>
              <a:spcAft>
                <a:spcPts val="0"/>
              </a:spcAft>
              <a:buSzPts val="1000"/>
              <a:buFont typeface="Symbol" panose="05050102010706020507" pitchFamily="18" charset="2"/>
              <a:buChar char=""/>
              <a:tabLst>
                <a:tab pos="457200" algn="l"/>
              </a:tabLst>
            </a:pPr>
            <a:r>
              <a:rPr lang="en-US" dirty="0">
                <a:solidFill>
                  <a:schemeClr val="bg1"/>
                </a:solidFill>
                <a:ea typeface="Times New Roman" panose="02020603050405020304" pitchFamily="18" charset="0"/>
              </a:rPr>
              <a:t>Dozens of Social Service professionals improving athletes’ emotional and physical well-being while ensuring families successfully navigate government support networks.</a:t>
            </a:r>
          </a:p>
          <a:p>
            <a:pPr marL="342900" marR="0" lvl="0" indent="-342900" fontAlgn="base">
              <a:lnSpc>
                <a:spcPts val="1500"/>
              </a:lnSpc>
              <a:spcBef>
                <a:spcPts val="0"/>
              </a:spcBef>
              <a:spcAft>
                <a:spcPts val="0"/>
              </a:spcAft>
              <a:buSzPts val="1000"/>
              <a:buFont typeface="Symbol" panose="05050102010706020507" pitchFamily="18" charset="2"/>
              <a:buChar char=""/>
              <a:tabLst>
                <a:tab pos="457200" algn="l"/>
              </a:tabLst>
            </a:pPr>
            <a:r>
              <a:rPr lang="en-US" dirty="0">
                <a:solidFill>
                  <a:schemeClr val="bg1"/>
                </a:solidFill>
                <a:ea typeface="Times New Roman" panose="02020603050405020304" pitchFamily="18" charset="0"/>
              </a:rPr>
              <a:t>Multiple generations of people with disabilities inspiring younger athletes to harness the power of sports to be successful in all areas of life!</a:t>
            </a:r>
          </a:p>
          <a:p>
            <a:pPr algn="just">
              <a:lnSpc>
                <a:spcPts val="1500"/>
              </a:lnSpc>
            </a:pPr>
            <a:r>
              <a:rPr lang="en-US" dirty="0">
                <a:solidFill>
                  <a:schemeClr val="bg1"/>
                </a:solidFill>
                <a:ea typeface="Calibri" panose="020F0502020204030204" pitchFamily="34" charset="0"/>
              </a:rPr>
              <a:t/>
            </a:r>
            <a:br>
              <a:rPr lang="en-US" dirty="0">
                <a:solidFill>
                  <a:schemeClr val="bg1"/>
                </a:solidFill>
                <a:ea typeface="Calibri" panose="020F0502020204030204" pitchFamily="34" charset="0"/>
              </a:rPr>
            </a:br>
            <a:r>
              <a:rPr lang="en-US" dirty="0">
                <a:solidFill>
                  <a:schemeClr val="bg1"/>
                </a:solidFill>
                <a:ea typeface="Calibri" panose="020F0502020204030204" pitchFamily="34" charset="0"/>
              </a:rPr>
              <a:t>The American Friends of ISCD is a not-for-profit organization whose mission is to guarantee ISCD’s long-term financial security, with the vision of ensuring ISCD reaches every Israeli child and adult in need of its transformative programs</a:t>
            </a:r>
            <a:r>
              <a:rPr lang="en-US" dirty="0">
                <a:solidFill>
                  <a:schemeClr val="bg1"/>
                </a:solidFill>
                <a:latin typeface="Arial" panose="020B0604020202020204" pitchFamily="34" charset="0"/>
                <a:ea typeface="Calibri" panose="020F0502020204030204" pitchFamily="34" charset="0"/>
              </a:rPr>
              <a:t>.</a:t>
            </a:r>
            <a:endParaRPr lang="en-US" dirty="0">
              <a:solidFill>
                <a:schemeClr val="bg1"/>
              </a:solidFill>
            </a:endParaRPr>
          </a:p>
        </p:txBody>
      </p:sp>
      <p:sp>
        <p:nvSpPr>
          <p:cNvPr id="5" name="Rectangle 4"/>
          <p:cNvSpPr/>
          <p:nvPr/>
        </p:nvSpPr>
        <p:spPr>
          <a:xfrm>
            <a:off x="2917615" y="11659243"/>
            <a:ext cx="1632370" cy="369332"/>
          </a:xfrm>
          <a:prstGeom prst="rect">
            <a:avLst/>
          </a:prstGeom>
        </p:spPr>
        <p:txBody>
          <a:bodyPr wrap="none">
            <a:spAutoFit/>
          </a:bodyPr>
          <a:lstStyle/>
          <a:p>
            <a:r>
              <a:rPr lang="en-US" dirty="0" smtClean="0">
                <a:hlinkClick r:id="rId2"/>
              </a:rPr>
              <a:t>www.afiscd.org</a:t>
            </a: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0021" y="12013804"/>
            <a:ext cx="3850106" cy="685124"/>
          </a:xfrm>
          <a:prstGeom prst="rect">
            <a:avLst/>
          </a:prstGeom>
        </p:spPr>
      </p:pic>
    </p:spTree>
    <p:extLst>
      <p:ext uri="{BB962C8B-B14F-4D97-AF65-F5344CB8AC3E}">
        <p14:creationId xmlns:p14="http://schemas.microsoft.com/office/powerpoint/2010/main" val="37499383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3774924"/>
          </a:xfrm>
          <a:solidFill>
            <a:schemeClr val="bg2"/>
          </a:solidFill>
        </p:spPr>
        <p:txBody>
          <a:bodyPr>
            <a:normAutofit/>
          </a:bodyPr>
          <a:lstStyle/>
          <a:p>
            <a:pPr algn="ctr"/>
            <a:r>
              <a:rPr lang="en-US" b="1" dirty="0">
                <a:solidFill>
                  <a:schemeClr val="tx1"/>
                </a:solidFill>
                <a:cs typeface="Arial" panose="020B0604020202020204" pitchFamily="34" charset="0"/>
              </a:rPr>
              <a:t>The Jewish Education Project</a:t>
            </a:r>
            <a:r>
              <a:rPr lang="en-US" sz="2000" dirty="0">
                <a:solidFill>
                  <a:schemeClr val="tx1"/>
                </a:solidFill>
                <a:cs typeface="Arial" panose="020B0604020202020204" pitchFamily="34" charset="0"/>
              </a:rPr>
              <a:t/>
            </a:r>
            <a:br>
              <a:rPr lang="en-US" sz="2000" dirty="0">
                <a:solidFill>
                  <a:schemeClr val="tx1"/>
                </a:solidFill>
                <a:cs typeface="Arial" panose="020B0604020202020204" pitchFamily="34" charset="0"/>
              </a:rPr>
            </a:br>
            <a:r>
              <a:rPr lang="en-US" sz="2000" dirty="0">
                <a:solidFill>
                  <a:schemeClr val="tx1"/>
                </a:solidFill>
                <a:cs typeface="Arial" panose="020B0604020202020204" pitchFamily="34" charset="0"/>
              </a:rPr>
              <a:t> </a:t>
            </a:r>
            <a:br>
              <a:rPr lang="en-US" sz="2000" dirty="0">
                <a:solidFill>
                  <a:schemeClr val="tx1"/>
                </a:solidFill>
                <a:cs typeface="Arial" panose="020B0604020202020204" pitchFamily="34" charset="0"/>
              </a:rPr>
            </a:br>
            <a:r>
              <a:rPr lang="en-US" sz="2400" dirty="0">
                <a:solidFill>
                  <a:schemeClr val="tx1"/>
                </a:solidFill>
                <a:cs typeface="Arial" panose="020B0604020202020204" pitchFamily="34" charset="0"/>
              </a:rPr>
              <a:t>925 Westchester Avenue, Suite 200 White Plains, NY 10604 Phone: 914-328-8090</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 </a:t>
            </a:r>
            <a:r>
              <a:rPr lang="en-US" sz="2400" dirty="0" smtClean="0">
                <a:solidFill>
                  <a:schemeClr val="tx1"/>
                </a:solidFill>
                <a:cs typeface="Arial" panose="020B0604020202020204" pitchFamily="34" charset="0"/>
              </a:rPr>
              <a:t>Website</a:t>
            </a:r>
            <a:r>
              <a:rPr lang="en-US" sz="2400" dirty="0">
                <a:solidFill>
                  <a:schemeClr val="tx1"/>
                </a:solidFill>
                <a:cs typeface="Arial" panose="020B0604020202020204" pitchFamily="34" charset="0"/>
              </a:rPr>
              <a:t>: www.JewishEdProject.org</a:t>
            </a:r>
            <a:br>
              <a:rPr lang="en-US" sz="2400" dirty="0">
                <a:solidFill>
                  <a:schemeClr val="tx1"/>
                </a:solidFill>
                <a:cs typeface="Arial" panose="020B0604020202020204" pitchFamily="34" charset="0"/>
              </a:rPr>
            </a:br>
            <a:r>
              <a:rPr lang="en-US" sz="2400" dirty="0" smtClean="0">
                <a:solidFill>
                  <a:schemeClr val="tx1"/>
                </a:solidFill>
                <a:cs typeface="Arial" panose="020B0604020202020204" pitchFamily="34" charset="0"/>
              </a:rPr>
              <a:t>Twitter/Instagram</a:t>
            </a:r>
            <a:r>
              <a:rPr lang="en-US" sz="2400" dirty="0">
                <a:solidFill>
                  <a:schemeClr val="tx1"/>
                </a:solidFill>
                <a:cs typeface="Arial" panose="020B0604020202020204" pitchFamily="34" charset="0"/>
              </a:rPr>
              <a:t>: @JewishEd</a:t>
            </a:r>
            <a:br>
              <a:rPr lang="en-US" sz="2400" dirty="0">
                <a:solidFill>
                  <a:schemeClr val="tx1"/>
                </a:solidFill>
                <a:cs typeface="Arial" panose="020B0604020202020204" pitchFamily="34" charset="0"/>
              </a:rPr>
            </a:br>
            <a:r>
              <a:rPr lang="en-US" sz="2400" dirty="0" smtClean="0">
                <a:solidFill>
                  <a:schemeClr val="tx1"/>
                </a:solidFill>
                <a:cs typeface="Arial" panose="020B0604020202020204" pitchFamily="34" charset="0"/>
              </a:rPr>
              <a:t>Facebook</a:t>
            </a:r>
            <a:r>
              <a:rPr lang="en-US" sz="2400" dirty="0">
                <a:solidFill>
                  <a:schemeClr val="tx1"/>
                </a:solidFill>
                <a:cs typeface="Arial" panose="020B0604020202020204" pitchFamily="34" charset="0"/>
              </a:rPr>
              <a:t>: @JewishEdProject</a:t>
            </a:r>
            <a:br>
              <a:rPr lang="en-US" sz="2400" dirty="0">
                <a:solidFill>
                  <a:schemeClr val="tx1"/>
                </a:solidFill>
                <a:cs typeface="Arial" panose="020B0604020202020204" pitchFamily="34" charset="0"/>
              </a:rPr>
            </a:br>
            <a:r>
              <a:rPr lang="en-US" sz="2400" dirty="0" smtClean="0">
                <a:solidFill>
                  <a:schemeClr val="tx1"/>
                </a:solidFill>
                <a:cs typeface="Arial" panose="020B0604020202020204" pitchFamily="34" charset="0"/>
              </a:rPr>
              <a:t>Director</a:t>
            </a:r>
            <a:r>
              <a:rPr lang="en-US" sz="2400" dirty="0">
                <a:solidFill>
                  <a:schemeClr val="tx1"/>
                </a:solidFill>
                <a:cs typeface="Arial" panose="020B0604020202020204" pitchFamily="34" charset="0"/>
              </a:rPr>
              <a:t>, Westchester Region and Israel Education: Abby Pitkowsky</a:t>
            </a:r>
            <a:br>
              <a:rPr lang="en-US" sz="2400" dirty="0">
                <a:solidFill>
                  <a:schemeClr val="tx1"/>
                </a:solidFill>
                <a:cs typeface="Arial" panose="020B0604020202020204" pitchFamily="34" charset="0"/>
              </a:rPr>
            </a:br>
            <a:r>
              <a:rPr lang="en-US" sz="2400" dirty="0" smtClean="0">
                <a:solidFill>
                  <a:schemeClr val="tx1"/>
                </a:solidFill>
                <a:cs typeface="Arial" panose="020B0604020202020204" pitchFamily="34" charset="0"/>
              </a:rPr>
              <a:t>E-Mail</a:t>
            </a:r>
            <a:r>
              <a:rPr lang="en-US" sz="2400" dirty="0">
                <a:solidFill>
                  <a:schemeClr val="tx1"/>
                </a:solidFill>
                <a:cs typeface="Arial" panose="020B0604020202020204" pitchFamily="34" charset="0"/>
              </a:rPr>
              <a:t>: apitkowsky@JewishEdProject.org</a:t>
            </a:r>
            <a:r>
              <a:rPr lang="en-US" sz="2400" dirty="0"/>
              <a:t/>
            </a:r>
            <a:br>
              <a:rPr lang="en-US" sz="2400" dirty="0"/>
            </a:br>
            <a:endParaRPr lang="en-US" sz="24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627" y="11364760"/>
            <a:ext cx="2703745" cy="1284439"/>
          </a:xfrm>
          <a:prstGeom prst="rect">
            <a:avLst/>
          </a:prstGeom>
        </p:spPr>
      </p:pic>
      <p:sp>
        <p:nvSpPr>
          <p:cNvPr id="5" name="Rectangle 4"/>
          <p:cNvSpPr/>
          <p:nvPr/>
        </p:nvSpPr>
        <p:spPr>
          <a:xfrm>
            <a:off x="463463" y="4983238"/>
            <a:ext cx="6237961" cy="4919808"/>
          </a:xfrm>
          <a:prstGeom prst="rect">
            <a:avLst/>
          </a:prstGeom>
        </p:spPr>
        <p:txBody>
          <a:bodyPr wrap="square">
            <a:spAutoFit/>
          </a:bodyPr>
          <a:lstStyle/>
          <a:p>
            <a:pPr algn="just"/>
            <a:r>
              <a:rPr lang="en-US" sz="2000" b="1" dirty="0" smtClean="0">
                <a:solidFill>
                  <a:schemeClr val="bg1"/>
                </a:solidFill>
                <a:ea typeface="Times New Roman" panose="02020603050405020304" pitchFamily="18" charset="0"/>
                <a:cs typeface="Arial" panose="020B0604020202020204" pitchFamily="34" charset="0"/>
              </a:rPr>
              <a:t>Our Vision </a:t>
            </a:r>
            <a:r>
              <a:rPr lang="en-US" sz="2000" dirty="0" smtClean="0">
                <a:solidFill>
                  <a:schemeClr val="bg1"/>
                </a:solidFill>
                <a:ea typeface="Times New Roman" panose="02020603050405020304" pitchFamily="18" charset="0"/>
                <a:cs typeface="Arial" panose="020B0604020202020204" pitchFamily="34" charset="0"/>
              </a:rPr>
              <a:t>is for Jewish youth and their families to engage in Jewish educational experiences that enable them to thrive as Jews and in the world. </a:t>
            </a:r>
          </a:p>
          <a:p>
            <a:pPr algn="just"/>
            <a:r>
              <a:rPr lang="en-US" sz="2000" b="1" dirty="0" smtClean="0">
                <a:solidFill>
                  <a:schemeClr val="bg1"/>
                </a:solidFill>
                <a:ea typeface="Times New Roman" panose="02020603050405020304" pitchFamily="18" charset="0"/>
                <a:cs typeface="Arial" panose="020B0604020202020204" pitchFamily="34" charset="0"/>
              </a:rPr>
              <a:t>Our Mission </a:t>
            </a:r>
            <a:r>
              <a:rPr lang="en-US" sz="2000" dirty="0" smtClean="0">
                <a:solidFill>
                  <a:schemeClr val="bg1"/>
                </a:solidFill>
                <a:ea typeface="Times New Roman" panose="02020603050405020304" pitchFamily="18" charset="0"/>
                <a:cs typeface="Arial" panose="020B0604020202020204" pitchFamily="34" charset="0"/>
              </a:rPr>
              <a:t>is to inspire and empower educators to create transformative Jewish experiences.</a:t>
            </a:r>
          </a:p>
          <a:p>
            <a:pPr algn="just"/>
            <a:r>
              <a:rPr lang="en-US" sz="2000" dirty="0" smtClean="0">
                <a:solidFill>
                  <a:schemeClr val="bg1"/>
                </a:solidFill>
                <a:ea typeface="Times New Roman" panose="02020603050405020304" pitchFamily="18" charset="0"/>
                <a:cs typeface="Arial" panose="020B0604020202020204" pitchFamily="34" charset="0"/>
              </a:rPr>
              <a:t>Through leadership training, professional development, and other support and resources for Jewish educators, we empower them to help their students and families thrive. The educators we engage come from diverse Jewish backgrounds, and they work with students from ages 0 to 18 in early childhood centers, congregations, day schools and yeshivot, in youth programs, and emerging spaces. </a:t>
            </a:r>
          </a:p>
          <a:p>
            <a:pPr algn="just">
              <a:lnSpc>
                <a:spcPts val="1480"/>
              </a:lnSpc>
            </a:pPr>
            <a:r>
              <a:rPr lang="en-US" sz="2000" dirty="0" smtClean="0">
                <a:solidFill>
                  <a:schemeClr val="bg1"/>
                </a:solidFill>
                <a:ea typeface="Times New Roman" panose="02020603050405020304" pitchFamily="18" charset="0"/>
              </a:rPr>
              <a:t> </a:t>
            </a:r>
          </a:p>
          <a:p>
            <a:pPr algn="just">
              <a:lnSpc>
                <a:spcPct val="102000"/>
              </a:lnSpc>
            </a:pPr>
            <a:r>
              <a:rPr lang="en-US" sz="2000" i="1" dirty="0" smtClean="0">
                <a:solidFill>
                  <a:schemeClr val="bg1"/>
                </a:solidFill>
                <a:ea typeface="Arial" panose="020B0604020202020204" pitchFamily="34" charset="0"/>
              </a:rPr>
              <a:t>The Jewish Education Project® is a proud partner of UJA-Federation of New York. Learn more at </a:t>
            </a:r>
            <a:r>
              <a:rPr lang="en-US" sz="2000" b="1" i="1" dirty="0" smtClean="0">
                <a:solidFill>
                  <a:schemeClr val="bg1"/>
                </a:solidFill>
                <a:ea typeface="Arial" panose="020B0604020202020204" pitchFamily="34" charset="0"/>
              </a:rPr>
              <a:t>JewishEdProject.org</a:t>
            </a:r>
            <a:endParaRPr lang="en-US" sz="2000" i="1" dirty="0">
              <a:solidFill>
                <a:schemeClr val="bg1"/>
              </a:solidFill>
              <a:effectLst/>
              <a:ea typeface="Times New Roman" panose="02020603050405020304" pitchFamily="18" charset="0"/>
            </a:endParaRPr>
          </a:p>
        </p:txBody>
      </p:sp>
      <p:sp>
        <p:nvSpPr>
          <p:cNvPr id="7" name="Rectangle 6"/>
          <p:cNvSpPr/>
          <p:nvPr/>
        </p:nvSpPr>
        <p:spPr>
          <a:xfrm>
            <a:off x="2000881" y="10957467"/>
            <a:ext cx="2839303" cy="646331"/>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hlinkClick r:id="rId3"/>
              </a:rPr>
              <a:t>www.JewishEdProject.org</a:t>
            </a:r>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endParaRPr>
          </a:p>
        </p:txBody>
      </p:sp>
    </p:spTree>
    <p:extLst>
      <p:ext uri="{BB962C8B-B14F-4D97-AF65-F5344CB8AC3E}">
        <p14:creationId xmlns:p14="http://schemas.microsoft.com/office/powerpoint/2010/main" val="34334351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9293"/>
            <a:ext cx="7315200" cy="3728357"/>
          </a:xfrm>
          <a:solidFill>
            <a:schemeClr val="bg2"/>
          </a:solidFill>
        </p:spPr>
        <p:txBody>
          <a:bodyPr>
            <a:normAutofit/>
          </a:bodyPr>
          <a:lstStyle/>
          <a:p>
            <a:pPr algn="ctr"/>
            <a:r>
              <a:rPr lang="en-US" b="1" dirty="0">
                <a:solidFill>
                  <a:schemeClr val="tx1"/>
                </a:solidFill>
                <a:cs typeface="Arial" panose="020B0604020202020204" pitchFamily="34" charset="0"/>
              </a:rPr>
              <a:t>Jewish National Fund of</a:t>
            </a:r>
            <a:br>
              <a:rPr lang="en-US" b="1" dirty="0">
                <a:solidFill>
                  <a:schemeClr val="tx1"/>
                </a:solidFill>
                <a:cs typeface="Arial" panose="020B0604020202020204" pitchFamily="34" charset="0"/>
              </a:rPr>
            </a:br>
            <a:r>
              <a:rPr lang="en-US" b="1" dirty="0">
                <a:solidFill>
                  <a:schemeClr val="tx1"/>
                </a:solidFill>
                <a:cs typeface="Arial" panose="020B0604020202020204" pitchFamily="34" charset="0"/>
              </a:rPr>
              <a:t> </a:t>
            </a:r>
            <a:r>
              <a:rPr lang="en-US" b="1" dirty="0" smtClean="0">
                <a:solidFill>
                  <a:schemeClr val="tx1"/>
                </a:solidFill>
                <a:cs typeface="Arial" panose="020B0604020202020204" pitchFamily="34" charset="0"/>
              </a:rPr>
              <a:t>Westchester </a:t>
            </a:r>
            <a:r>
              <a:rPr lang="en-US" b="1" dirty="0">
                <a:solidFill>
                  <a:schemeClr val="tx1"/>
                </a:solidFill>
                <a:cs typeface="Arial" panose="020B0604020202020204" pitchFamily="34" charset="0"/>
              </a:rPr>
              <a:t>&amp; Southern </a:t>
            </a:r>
            <a:r>
              <a:rPr lang="en-US" b="1" dirty="0" smtClean="0">
                <a:solidFill>
                  <a:schemeClr val="tx1"/>
                </a:solidFill>
                <a:cs typeface="Arial" panose="020B0604020202020204" pitchFamily="34" charset="0"/>
              </a:rPr>
              <a:t>CT</a:t>
            </a:r>
            <a:r>
              <a:rPr lang="en-US" b="1" dirty="0">
                <a:solidFill>
                  <a:schemeClr val="tx1"/>
                </a:solidFill>
                <a:cs typeface="Arial" panose="020B0604020202020204" pitchFamily="34" charset="0"/>
              </a:rPr>
              <a:t> </a:t>
            </a:r>
            <a:r>
              <a:rPr lang="en-US" sz="2000" dirty="0" smtClean="0">
                <a:solidFill>
                  <a:schemeClr val="tx1"/>
                </a:solidFill>
                <a:cs typeface="Arial" panose="020B0604020202020204" pitchFamily="34" charset="0"/>
              </a:rPr>
              <a:t/>
            </a:r>
            <a:br>
              <a:rPr lang="en-US" sz="2000" dirty="0" smtClean="0">
                <a:solidFill>
                  <a:schemeClr val="tx1"/>
                </a:solidFill>
                <a:cs typeface="Arial" panose="020B0604020202020204" pitchFamily="34" charset="0"/>
              </a:rPr>
            </a:br>
            <a:r>
              <a:rPr lang="en-US" sz="2000" dirty="0">
                <a:solidFill>
                  <a:schemeClr val="tx1"/>
                </a:solidFill>
                <a:cs typeface="Arial" panose="020B0604020202020204" pitchFamily="34" charset="0"/>
              </a:rPr>
              <a:t/>
            </a:r>
            <a:br>
              <a:rPr lang="en-US" sz="2000" dirty="0">
                <a:solidFill>
                  <a:schemeClr val="tx1"/>
                </a:solidFill>
                <a:cs typeface="Arial" panose="020B0604020202020204" pitchFamily="34" charset="0"/>
              </a:rPr>
            </a:br>
            <a:r>
              <a:rPr lang="en-US" sz="2400" dirty="0">
                <a:solidFill>
                  <a:schemeClr val="tx1"/>
                </a:solidFill>
                <a:cs typeface="Arial" panose="020B0604020202020204" pitchFamily="34" charset="0"/>
              </a:rPr>
              <a:t>42 East 69th Street New York, NY 10021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Website: www.jnf.org</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Regional Director: Samara Rader</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 email: srader@jnf.org</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Phone</a:t>
            </a:r>
            <a:r>
              <a:rPr lang="en-US" sz="2400" dirty="0">
                <a:solidFill>
                  <a:schemeClr val="tx1"/>
                </a:solidFill>
                <a:cs typeface="Arial" panose="020B0604020202020204" pitchFamily="34" charset="0"/>
              </a:rPr>
              <a:t>: 212-879-9305 x510 Fax: </a:t>
            </a:r>
            <a:r>
              <a:rPr lang="en-US" sz="2400" dirty="0" smtClean="0">
                <a:solidFill>
                  <a:schemeClr val="tx1"/>
                </a:solidFill>
                <a:cs typeface="Arial" panose="020B0604020202020204" pitchFamily="34" charset="0"/>
              </a:rPr>
              <a:t>212-409-8548</a:t>
            </a:r>
            <a:r>
              <a:rPr lang="en-US" sz="2400" dirty="0">
                <a:solidFill>
                  <a:schemeClr val="tx1"/>
                </a:solidFill>
                <a:cs typeface="Arial" panose="020B0604020202020204" pitchFamily="34" charset="0"/>
              </a:rPr>
              <a:t>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Education Director: Carly Schlakman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Email: </a:t>
            </a:r>
            <a:r>
              <a:rPr lang="en-US" sz="2400" dirty="0" smtClean="0">
                <a:solidFill>
                  <a:schemeClr val="tx1"/>
                </a:solidFill>
                <a:cs typeface="Arial" panose="020B0604020202020204" pitchFamily="34" charset="0"/>
              </a:rPr>
              <a:t>cschlakman@jnf.org</a:t>
            </a:r>
            <a:r>
              <a:rPr lang="en-US" sz="2400" dirty="0">
                <a:solidFill>
                  <a:schemeClr val="tx1"/>
                </a:solidFill>
                <a:cs typeface="Arial" panose="020B0604020202020204" pitchFamily="34" charset="0"/>
              </a:rPr>
              <a:t>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Phone: 212-879-9305 x246</a:t>
            </a:r>
          </a:p>
        </p:txBody>
      </p:sp>
      <p:sp>
        <p:nvSpPr>
          <p:cNvPr id="3" name="Rectangle 2"/>
          <p:cNvSpPr/>
          <p:nvPr/>
        </p:nvSpPr>
        <p:spPr>
          <a:xfrm>
            <a:off x="325415" y="4349694"/>
            <a:ext cx="6626529" cy="6101670"/>
          </a:xfrm>
          <a:prstGeom prst="rect">
            <a:avLst/>
          </a:prstGeom>
        </p:spPr>
        <p:txBody>
          <a:bodyPr wrap="square">
            <a:spAutoFit/>
          </a:bodyPr>
          <a:lstStyle/>
          <a:p>
            <a:pPr algn="just"/>
            <a:r>
              <a:rPr lang="en-US" sz="2000" b="1" dirty="0">
                <a:solidFill>
                  <a:schemeClr val="bg1"/>
                </a:solidFill>
                <a:ea typeface="Arial" panose="020B0604020202020204" pitchFamily="34" charset="0"/>
                <a:cs typeface="Arial" panose="020B0604020202020204" pitchFamily="34" charset="0"/>
              </a:rPr>
              <a:t>JEWISH NATIONAL FUND (JNF) </a:t>
            </a:r>
            <a:r>
              <a:rPr lang="en-US" sz="2000" dirty="0">
                <a:solidFill>
                  <a:schemeClr val="bg1"/>
                </a:solidFill>
                <a:ea typeface="Arial" panose="020B0604020202020204" pitchFamily="34" charset="0"/>
                <a:cs typeface="Arial" panose="020B0604020202020204" pitchFamily="34" charset="0"/>
              </a:rPr>
              <a:t>began in</a:t>
            </a:r>
            <a:r>
              <a:rPr lang="en-US" sz="2000" b="1" dirty="0">
                <a:solidFill>
                  <a:schemeClr val="bg1"/>
                </a:solidFill>
                <a:ea typeface="Arial" panose="020B0604020202020204" pitchFamily="34" charset="0"/>
                <a:cs typeface="Arial" panose="020B0604020202020204" pitchFamily="34" charset="0"/>
              </a:rPr>
              <a:t> </a:t>
            </a:r>
            <a:r>
              <a:rPr lang="en-US" sz="2000" dirty="0">
                <a:solidFill>
                  <a:schemeClr val="bg1"/>
                </a:solidFill>
                <a:ea typeface="Arial" panose="020B0604020202020204" pitchFamily="34" charset="0"/>
                <a:cs typeface="Arial" panose="020B0604020202020204" pitchFamily="34" charset="0"/>
              </a:rPr>
              <a:t>1901 as a dream and vision to reestablish a homeland in Israel for Jewish people everywhere. Jews the world over collected coins in iconic JNF Blue Boxes, purchasing land and planting trees until ultimately, their dream of a Jewish homeland was a reality. JNF gives all generations of Jews a unique voice in building a prosperous future for the land of Israel and its people.</a:t>
            </a:r>
            <a:endParaRPr lang="en-US" sz="1050" dirty="0">
              <a:solidFill>
                <a:schemeClr val="bg1"/>
              </a:solidFill>
              <a:ea typeface="Times New Roman" panose="02020603050405020304" pitchFamily="18" charset="0"/>
              <a:cs typeface="Arial" panose="020B0604020202020204" pitchFamily="34" charset="0"/>
            </a:endParaRPr>
          </a:p>
          <a:p>
            <a:r>
              <a:rPr lang="en-US" sz="1050" dirty="0">
                <a:solidFill>
                  <a:schemeClr val="bg1"/>
                </a:solidFill>
                <a:ea typeface="Times New Roman" panose="02020603050405020304" pitchFamily="18" charset="0"/>
                <a:cs typeface="Arial" panose="020B0604020202020204" pitchFamily="34" charset="0"/>
              </a:rPr>
              <a:t> </a:t>
            </a:r>
          </a:p>
          <a:p>
            <a:pPr algn="just"/>
            <a:r>
              <a:rPr lang="en-US" sz="2000" dirty="0">
                <a:solidFill>
                  <a:schemeClr val="bg1"/>
                </a:solidFill>
                <a:ea typeface="Arial" panose="020B0604020202020204" pitchFamily="34" charset="0"/>
                <a:cs typeface="Arial" panose="020B0604020202020204" pitchFamily="34" charset="0"/>
              </a:rPr>
              <a:t>JNF embodies both heart and action; our work is varied in scope but singular in benefit. We strive to bring an enhanced quality of life to all of Israel’s residents, and translate these advancements to the world beyond. JNF is greening the desert with millions of trees, building thousands of parks, creating new communities and cities for generations of Israelis to call home, bolstering Israel’s water supply, helping develop innovative arid-agriculture techniques, and educating both young and old about the founding and importance of Israel and Zionism. </a:t>
            </a:r>
            <a:r>
              <a:rPr lang="en-US" sz="2000" b="1" dirty="0">
                <a:solidFill>
                  <a:schemeClr val="bg1"/>
                </a:solidFill>
                <a:ea typeface="Arial" panose="020B0604020202020204" pitchFamily="34" charset="0"/>
                <a:cs typeface="Arial" panose="020B0604020202020204" pitchFamily="34" charset="0"/>
              </a:rPr>
              <a:t>JNF is a</a:t>
            </a:r>
            <a:r>
              <a:rPr lang="en-US" sz="2000" dirty="0">
                <a:solidFill>
                  <a:schemeClr val="bg1"/>
                </a:solidFill>
                <a:ea typeface="Arial" panose="020B0604020202020204" pitchFamily="34" charset="0"/>
                <a:cs typeface="Arial" panose="020B0604020202020204" pitchFamily="34" charset="0"/>
              </a:rPr>
              <a:t> </a:t>
            </a:r>
            <a:r>
              <a:rPr lang="en-US" sz="2000" b="1" dirty="0">
                <a:solidFill>
                  <a:schemeClr val="bg1"/>
                </a:solidFill>
                <a:ea typeface="Arial" panose="020B0604020202020204" pitchFamily="34" charset="0"/>
                <a:cs typeface="Arial" panose="020B0604020202020204" pitchFamily="34" charset="0"/>
              </a:rPr>
              <a:t>registered 501(c)(3) organization and United Nations NGO, which continuously earns top ratings from charity overseers.</a:t>
            </a:r>
            <a:endParaRPr lang="en-US" sz="2000" dirty="0">
              <a:solidFill>
                <a:schemeClr val="bg1"/>
              </a:solidFill>
              <a:effectLst/>
              <a:ea typeface="Times New Roman" panose="02020603050405020304" pitchFamily="18" charset="0"/>
              <a:cs typeface="Arial" panose="020B0604020202020204" pitchFamily="34" charset="0"/>
            </a:endParaRPr>
          </a:p>
        </p:txBody>
      </p:sp>
      <p:sp>
        <p:nvSpPr>
          <p:cNvPr id="4" name="Rectangle 3"/>
          <p:cNvSpPr/>
          <p:nvPr/>
        </p:nvSpPr>
        <p:spPr>
          <a:xfrm>
            <a:off x="2906287" y="10990638"/>
            <a:ext cx="1377365" cy="369332"/>
          </a:xfrm>
          <a:prstGeom prst="rect">
            <a:avLst/>
          </a:prstGeom>
        </p:spPr>
        <p:txBody>
          <a:bodyPr wrap="none">
            <a:spAutoFit/>
          </a:bodyPr>
          <a:lstStyle/>
          <a:p>
            <a:r>
              <a:rPr lang="en-US" dirty="0">
                <a:latin typeface="Arial" panose="020B0604020202020204" pitchFamily="34" charset="0"/>
                <a:cs typeface="Arial" panose="020B0604020202020204" pitchFamily="34" charset="0"/>
                <a:hlinkClick r:id="rId2"/>
              </a:rPr>
              <a:t>www.jnf.org</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322" y="11313912"/>
            <a:ext cx="2278556" cy="1487688"/>
          </a:xfrm>
          <a:prstGeom prst="rect">
            <a:avLst/>
          </a:prstGeom>
        </p:spPr>
      </p:pic>
    </p:spTree>
    <p:extLst>
      <p:ext uri="{BB962C8B-B14F-4D97-AF65-F5344CB8AC3E}">
        <p14:creationId xmlns:p14="http://schemas.microsoft.com/office/powerpoint/2010/main" val="7707188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The Jewish Theological Seminary</a:t>
            </a:r>
            <a:r>
              <a:rPr lang="en-US" sz="2000" dirty="0">
                <a:solidFill>
                  <a:schemeClr val="tx1"/>
                </a:solidFill>
              </a:rPr>
              <a:t/>
            </a:r>
            <a:br>
              <a:rPr lang="en-US" sz="2000" dirty="0">
                <a:solidFill>
                  <a:schemeClr val="tx1"/>
                </a:solidFill>
              </a:rPr>
            </a:br>
            <a:r>
              <a:rPr lang="en-US" sz="2000" dirty="0">
                <a:solidFill>
                  <a:schemeClr val="tx1"/>
                </a:solidFill>
              </a:rPr>
              <a:t> </a:t>
            </a:r>
            <a:br>
              <a:rPr lang="en-US" sz="2000" dirty="0">
                <a:solidFill>
                  <a:schemeClr val="tx1"/>
                </a:solidFill>
              </a:rPr>
            </a:br>
            <a:r>
              <a:rPr lang="en-US" sz="2400" dirty="0">
                <a:solidFill>
                  <a:schemeClr val="tx1"/>
                </a:solidFill>
              </a:rPr>
              <a:t>3080 </a:t>
            </a:r>
            <a:r>
              <a:rPr lang="en-US" sz="2400" dirty="0" smtClean="0">
                <a:solidFill>
                  <a:schemeClr val="tx1"/>
                </a:solidFill>
              </a:rPr>
              <a:t>Broadway</a:t>
            </a:r>
            <a:br>
              <a:rPr lang="en-US" sz="2400" dirty="0" smtClean="0">
                <a:solidFill>
                  <a:schemeClr val="tx1"/>
                </a:solidFill>
              </a:rPr>
            </a:br>
            <a:r>
              <a:rPr lang="en-US" sz="2400" dirty="0" smtClean="0">
                <a:solidFill>
                  <a:schemeClr val="tx1"/>
                </a:solidFill>
              </a:rPr>
              <a:t> </a:t>
            </a:r>
            <a:r>
              <a:rPr lang="en-US" sz="2400" dirty="0">
                <a:solidFill>
                  <a:schemeClr val="tx1"/>
                </a:solidFill>
              </a:rPr>
              <a:t>New York, NY </a:t>
            </a:r>
            <a:r>
              <a:rPr lang="en-US" sz="2400" dirty="0" smtClean="0">
                <a:solidFill>
                  <a:schemeClr val="tx1"/>
                </a:solidFill>
              </a:rPr>
              <a:t>10027</a:t>
            </a:r>
            <a:br>
              <a:rPr lang="en-US" sz="2400" dirty="0" smtClean="0">
                <a:solidFill>
                  <a:schemeClr val="tx1"/>
                </a:solidFill>
              </a:rPr>
            </a:br>
            <a:r>
              <a:rPr lang="en-US" sz="2400" dirty="0" smtClean="0">
                <a:solidFill>
                  <a:schemeClr val="tx1"/>
                </a:solidFill>
              </a:rPr>
              <a:t> </a:t>
            </a:r>
            <a:r>
              <a:rPr lang="en-US" sz="2400" dirty="0">
                <a:solidFill>
                  <a:schemeClr val="tx1"/>
                </a:solidFill>
              </a:rPr>
              <a:t>Phone: </a:t>
            </a:r>
            <a:r>
              <a:rPr lang="en-US" sz="2400" dirty="0" smtClean="0">
                <a:solidFill>
                  <a:schemeClr val="tx1"/>
                </a:solidFill>
              </a:rPr>
              <a:t>212-678-8056</a:t>
            </a:r>
            <a:br>
              <a:rPr lang="en-US" sz="2400" dirty="0" smtClean="0">
                <a:solidFill>
                  <a:schemeClr val="tx1"/>
                </a:solidFill>
              </a:rPr>
            </a:br>
            <a:r>
              <a:rPr lang="en-US" sz="2400" dirty="0" smtClean="0">
                <a:solidFill>
                  <a:schemeClr val="tx1"/>
                </a:solidFill>
              </a:rPr>
              <a:t> </a:t>
            </a:r>
            <a:r>
              <a:rPr lang="en-US" sz="2400" dirty="0">
                <a:solidFill>
                  <a:schemeClr val="tx1"/>
                </a:solidFill>
              </a:rPr>
              <a:t>Fax: 212-678-8941 </a:t>
            </a:r>
            <a:r>
              <a:rPr lang="en-US" sz="2400" dirty="0" smtClean="0">
                <a:solidFill>
                  <a:schemeClr val="tx1"/>
                </a:solidFill>
              </a:rPr>
              <a:t/>
            </a:r>
            <a:br>
              <a:rPr lang="en-US" sz="2400" dirty="0" smtClean="0">
                <a:solidFill>
                  <a:schemeClr val="tx1"/>
                </a:solidFill>
              </a:rPr>
            </a:br>
            <a:r>
              <a:rPr lang="en-US" sz="2400" dirty="0" smtClean="0">
                <a:solidFill>
                  <a:schemeClr val="tx1"/>
                </a:solidFill>
              </a:rPr>
              <a:t>Website</a:t>
            </a:r>
            <a:r>
              <a:rPr lang="en-US" sz="2400" dirty="0">
                <a:solidFill>
                  <a:schemeClr val="tx1"/>
                </a:solidFill>
              </a:rPr>
              <a:t>: www.jtsa.edu</a:t>
            </a:r>
            <a:br>
              <a:rPr lang="en-US" sz="2400" dirty="0">
                <a:solidFill>
                  <a:schemeClr val="tx1"/>
                </a:solidFill>
              </a:rPr>
            </a:br>
            <a:r>
              <a:rPr lang="en-US" sz="2400" dirty="0" smtClean="0">
                <a:solidFill>
                  <a:schemeClr val="tx1"/>
                </a:solidFill>
              </a:rPr>
              <a:t>Major Gifts officer: Susan Zedeck</a:t>
            </a:r>
            <a:r>
              <a:rPr lang="en-US" sz="2400" dirty="0">
                <a:solidFill>
                  <a:schemeClr val="tx1"/>
                </a:solidFill>
              </a:rPr>
              <a:t/>
            </a:r>
            <a:br>
              <a:rPr lang="en-US" sz="2400" dirty="0">
                <a:solidFill>
                  <a:schemeClr val="tx1"/>
                </a:solidFill>
              </a:rPr>
            </a:br>
            <a:r>
              <a:rPr lang="en-US" sz="2400" dirty="0">
                <a:solidFill>
                  <a:schemeClr val="tx1"/>
                </a:solidFill>
              </a:rPr>
              <a:t> </a:t>
            </a:r>
            <a:r>
              <a:rPr lang="en-US" sz="2400" dirty="0" smtClean="0">
                <a:solidFill>
                  <a:schemeClr val="tx1"/>
                </a:solidFill>
              </a:rPr>
              <a:t>E-Mail</a:t>
            </a:r>
            <a:r>
              <a:rPr lang="en-US" sz="2400" dirty="0">
                <a:solidFill>
                  <a:schemeClr val="tx1"/>
                </a:solidFill>
              </a:rPr>
              <a:t>: </a:t>
            </a:r>
            <a:r>
              <a:rPr lang="en-US" sz="2400" dirty="0" smtClean="0">
                <a:solidFill>
                  <a:schemeClr val="tx1"/>
                </a:solidFill>
              </a:rPr>
              <a:t>Suzedeck@jtsa,edu</a:t>
            </a:r>
            <a:r>
              <a:rPr lang="en-US" sz="2400" dirty="0">
                <a:solidFill>
                  <a:schemeClr val="tx1"/>
                </a:solidFill>
              </a:rPr>
              <a:t/>
            </a:r>
            <a:br>
              <a:rPr lang="en-US" sz="2400" dirty="0">
                <a:solidFill>
                  <a:schemeClr val="tx1"/>
                </a:solidFill>
              </a:rPr>
            </a:br>
            <a:r>
              <a:rPr lang="en-US" sz="2400" dirty="0" smtClean="0">
                <a:solidFill>
                  <a:schemeClr val="tx1"/>
                </a:solidFill>
              </a:rPr>
              <a:t>Directory of Planned Giving: </a:t>
            </a:r>
            <a:r>
              <a:rPr lang="en-US" sz="2400" dirty="0">
                <a:solidFill>
                  <a:schemeClr val="tx1"/>
                </a:solidFill>
              </a:rPr>
              <a:t>Lucy </a:t>
            </a:r>
            <a:r>
              <a:rPr lang="en-US" sz="2400" dirty="0" smtClean="0">
                <a:solidFill>
                  <a:schemeClr val="tx1"/>
                </a:solidFill>
              </a:rPr>
              <a:t>Posner</a:t>
            </a:r>
            <a:r>
              <a:rPr lang="en-US" sz="2400" dirty="0">
                <a:solidFill>
                  <a:schemeClr val="tx1"/>
                </a:solidFill>
              </a:rPr>
              <a:t/>
            </a:r>
            <a:br>
              <a:rPr lang="en-US" sz="2400" dirty="0">
                <a:solidFill>
                  <a:schemeClr val="tx1"/>
                </a:solidFill>
              </a:rPr>
            </a:br>
            <a:r>
              <a:rPr lang="en-US" sz="2400" dirty="0">
                <a:solidFill>
                  <a:schemeClr val="tx1"/>
                </a:solidFill>
              </a:rPr>
              <a:t>E-Mail: plannedgiving@jtsa.edu</a:t>
            </a:r>
          </a:p>
        </p:txBody>
      </p:sp>
      <p:sp>
        <p:nvSpPr>
          <p:cNvPr id="3" name="Rectangle 2"/>
          <p:cNvSpPr/>
          <p:nvPr/>
        </p:nvSpPr>
        <p:spPr>
          <a:xfrm>
            <a:off x="1892474" y="12432268"/>
            <a:ext cx="3886200"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313151" y="5029520"/>
            <a:ext cx="6727729" cy="6263253"/>
          </a:xfrm>
          <a:prstGeom prst="rect">
            <a:avLst/>
          </a:prstGeom>
        </p:spPr>
        <p:txBody>
          <a:bodyPr wrap="square">
            <a:spAutoFit/>
          </a:bodyPr>
          <a:lstStyle/>
          <a:p>
            <a:pPr algn="just">
              <a:lnSpc>
                <a:spcPts val="2100"/>
              </a:lnSpc>
            </a:pPr>
            <a:r>
              <a:rPr lang="en-US" sz="2000" dirty="0">
                <a:solidFill>
                  <a:schemeClr val="bg1"/>
                </a:solidFill>
                <a:ea typeface="Arial" panose="020B0604020202020204" pitchFamily="34" charset="0"/>
              </a:rPr>
              <a:t>The Jewish Theological Seminary of America is a preeminent institution of Jewish higher education that integrates rigorous academic scholarship and teaching with a commitment to strengthening Jewish tradition, Jewish lives, and Jewish communities.</a:t>
            </a:r>
            <a:endParaRPr lang="en-US" sz="2000" dirty="0">
              <a:solidFill>
                <a:schemeClr val="bg1"/>
              </a:solidFill>
              <a:ea typeface="Times New Roman" panose="02020603050405020304" pitchFamily="18" charset="0"/>
            </a:endParaRPr>
          </a:p>
          <a:p>
            <a:pPr>
              <a:lnSpc>
                <a:spcPts val="2100"/>
              </a:lnSpc>
            </a:pPr>
            <a:r>
              <a:rPr lang="en-US" sz="2000" dirty="0">
                <a:solidFill>
                  <a:schemeClr val="bg1"/>
                </a:solidFill>
                <a:ea typeface="Times New Roman" panose="02020603050405020304" pitchFamily="18" charset="0"/>
              </a:rPr>
              <a:t> </a:t>
            </a:r>
          </a:p>
          <a:p>
            <a:pPr algn="just">
              <a:lnSpc>
                <a:spcPts val="2100"/>
              </a:lnSpc>
            </a:pPr>
            <a:r>
              <a:rPr lang="en-US" sz="2000" dirty="0">
                <a:solidFill>
                  <a:schemeClr val="bg1"/>
                </a:solidFill>
                <a:ea typeface="Arial" panose="020B0604020202020204" pitchFamily="34" charset="0"/>
              </a:rPr>
              <a:t>JTS articulates a vision of Judaism that is learned and passionate, pluralist and authentic, traditional and egalitarian; one that is thoroughly grounded in Jewish texts, history, and practices, and fully engaged with the societies and cultures of the present. Our vision joins faith with inquiry; the covenant of our ancestors with the creative insights of today; intense involvement in the society and State of Israel with devotion to the flowering of Judaism throughout the world; service to the Jewish community, as well as to all of the communities of which Jews are a part: our society, our country, and our world.</a:t>
            </a:r>
            <a:endParaRPr lang="en-US" sz="2000" dirty="0">
              <a:solidFill>
                <a:schemeClr val="bg1"/>
              </a:solidFill>
              <a:ea typeface="Times New Roman" panose="02020603050405020304" pitchFamily="18" charset="0"/>
            </a:endParaRPr>
          </a:p>
          <a:p>
            <a:pPr>
              <a:lnSpc>
                <a:spcPts val="2100"/>
              </a:lnSpc>
            </a:pPr>
            <a:r>
              <a:rPr lang="en-US" sz="2000" dirty="0">
                <a:solidFill>
                  <a:schemeClr val="bg1"/>
                </a:solidFill>
                <a:ea typeface="Times New Roman" panose="02020603050405020304" pitchFamily="18" charset="0"/>
              </a:rPr>
              <a:t> </a:t>
            </a:r>
          </a:p>
          <a:p>
            <a:pPr algn="just">
              <a:lnSpc>
                <a:spcPts val="2100"/>
              </a:lnSpc>
            </a:pPr>
            <a:r>
              <a:rPr lang="en-US" sz="2000" dirty="0">
                <a:solidFill>
                  <a:schemeClr val="bg1"/>
                </a:solidFill>
                <a:ea typeface="Arial" panose="020B0604020202020204" pitchFamily="34" charset="0"/>
              </a:rPr>
              <a:t>JTS serves North American Jewry by educating intellectual and spiritual leaders for Conservative Judaism and the vital religious center, training rabbis, cantors, scholars, educators, communal professionals, and lay activists who are inspired by our vision of Torah and dedicated to assisting in its realization.</a:t>
            </a:r>
            <a:endParaRPr lang="en-US" sz="2000" dirty="0">
              <a:solidFill>
                <a:schemeClr val="bg1"/>
              </a:solidFill>
              <a:ea typeface="Times New Roman" panose="02020603050405020304" pitchFamily="18" charset="0"/>
            </a:endParaRPr>
          </a:p>
          <a:p>
            <a:r>
              <a:rPr lang="en-US" sz="1600" dirty="0">
                <a:solidFill>
                  <a:schemeClr val="bg1"/>
                </a:solidFill>
                <a:latin typeface="Times New Roman" panose="02020603050405020304" pitchFamily="18" charset="0"/>
                <a:ea typeface="Times New Roman" panose="02020603050405020304" pitchFamily="18" charset="0"/>
              </a:rPr>
              <a:t> </a:t>
            </a:r>
            <a:endParaRPr lang="en-US" sz="1600" dirty="0">
              <a:solidFill>
                <a:schemeClr val="bg1"/>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3630" y="11605591"/>
            <a:ext cx="2720340" cy="741718"/>
          </a:xfrm>
          <a:prstGeom prst="rect">
            <a:avLst/>
          </a:prstGeom>
        </p:spPr>
      </p:pic>
      <p:sp>
        <p:nvSpPr>
          <p:cNvPr id="6" name="Rectangle 5"/>
          <p:cNvSpPr/>
          <p:nvPr/>
        </p:nvSpPr>
        <p:spPr>
          <a:xfrm>
            <a:off x="2792173" y="11108174"/>
            <a:ext cx="1705980" cy="677108"/>
          </a:xfrm>
          <a:prstGeom prst="rect">
            <a:avLst/>
          </a:prstGeom>
        </p:spPr>
        <p:txBody>
          <a:bodyPr wrap="none">
            <a:spAutoFit/>
          </a:bodyPr>
          <a:lstStyle/>
          <a:p>
            <a:r>
              <a:rPr lang="en-US" sz="2000" dirty="0" smtClean="0">
                <a:hlinkClick r:id="rId3"/>
              </a:rPr>
              <a:t>www.jtsa.edu</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19500171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Justice Brandeis </a:t>
            </a:r>
            <a:r>
              <a:rPr lang="en-US" b="1" dirty="0" smtClean="0">
                <a:solidFill>
                  <a:schemeClr val="tx1"/>
                </a:solidFill>
              </a:rPr>
              <a:t>Westchester </a:t>
            </a:r>
            <a:r>
              <a:rPr lang="en-US" b="1" dirty="0">
                <a:solidFill>
                  <a:schemeClr val="tx1"/>
                </a:solidFill>
              </a:rPr>
              <a:t>Law Society</a:t>
            </a:r>
            <a:r>
              <a:rPr lang="en-US" dirty="0">
                <a:solidFill>
                  <a:schemeClr val="tx1"/>
                </a:solidFill>
              </a:rPr>
              <a:t/>
            </a:r>
            <a:br>
              <a:rPr lang="en-US" dirty="0">
                <a:solidFill>
                  <a:schemeClr val="tx1"/>
                </a:solidFill>
              </a:rPr>
            </a:br>
            <a:r>
              <a:rPr lang="en-US" dirty="0">
                <a:solidFill>
                  <a:schemeClr val="tx1"/>
                </a:solidFill>
              </a:rPr>
              <a:t> </a:t>
            </a:r>
            <a:br>
              <a:rPr lang="en-US" dirty="0">
                <a:solidFill>
                  <a:schemeClr val="tx1"/>
                </a:solidFill>
              </a:rPr>
            </a:br>
            <a:r>
              <a:rPr lang="en-US" sz="2400" dirty="0">
                <a:solidFill>
                  <a:schemeClr val="tx1"/>
                </a:solidFill>
              </a:rPr>
              <a:t>c/o Miller Zeiderman &amp; Wiederkehr, LLP </a:t>
            </a:r>
            <a:r>
              <a:rPr lang="en-US" sz="2400" dirty="0" smtClean="0">
                <a:solidFill>
                  <a:schemeClr val="tx1"/>
                </a:solidFill>
              </a:rPr>
              <a:t/>
            </a:r>
            <a:br>
              <a:rPr lang="en-US" sz="2400" dirty="0" smtClean="0">
                <a:solidFill>
                  <a:schemeClr val="tx1"/>
                </a:solidFill>
              </a:rPr>
            </a:br>
            <a:r>
              <a:rPr lang="en-US" sz="2400" dirty="0" smtClean="0">
                <a:solidFill>
                  <a:schemeClr val="tx1"/>
                </a:solidFill>
              </a:rPr>
              <a:t>140 </a:t>
            </a:r>
            <a:r>
              <a:rPr lang="en-US" sz="2400" dirty="0">
                <a:solidFill>
                  <a:schemeClr val="tx1"/>
                </a:solidFill>
              </a:rPr>
              <a:t>Grand Street, 5th </a:t>
            </a:r>
            <a:r>
              <a:rPr lang="en-US" sz="2400" dirty="0" smtClean="0">
                <a:solidFill>
                  <a:schemeClr val="tx1"/>
                </a:solidFill>
              </a:rPr>
              <a:t>Floor</a:t>
            </a:r>
            <a:r>
              <a:rPr lang="en-US" sz="2400" dirty="0">
                <a:solidFill>
                  <a:schemeClr val="tx1"/>
                </a:solidFill>
              </a:rPr>
              <a:t> </a:t>
            </a:r>
            <a:br>
              <a:rPr lang="en-US" sz="2400" dirty="0">
                <a:solidFill>
                  <a:schemeClr val="tx1"/>
                </a:solidFill>
              </a:rPr>
            </a:br>
            <a:r>
              <a:rPr lang="en-US" sz="2400" dirty="0">
                <a:solidFill>
                  <a:schemeClr val="tx1"/>
                </a:solidFill>
              </a:rPr>
              <a:t>White Plains, NY 10601 </a:t>
            </a:r>
            <a:r>
              <a:rPr lang="en-US" sz="2400" dirty="0" smtClean="0">
                <a:solidFill>
                  <a:schemeClr val="tx1"/>
                </a:solidFill>
              </a:rPr>
              <a:t/>
            </a:r>
            <a:br>
              <a:rPr lang="en-US" sz="2400" dirty="0" smtClean="0">
                <a:solidFill>
                  <a:schemeClr val="tx1"/>
                </a:solidFill>
              </a:rPr>
            </a:br>
            <a:r>
              <a:rPr lang="en-US" sz="2400" dirty="0" smtClean="0">
                <a:solidFill>
                  <a:schemeClr val="tx1"/>
                </a:solidFill>
              </a:rPr>
              <a:t>Phone</a:t>
            </a:r>
            <a:r>
              <a:rPr lang="en-US" sz="2400" dirty="0">
                <a:solidFill>
                  <a:schemeClr val="tx1"/>
                </a:solidFill>
              </a:rPr>
              <a:t>: 914-824-5322 </a:t>
            </a:r>
            <a:r>
              <a:rPr lang="en-US" sz="2400" dirty="0" smtClean="0">
                <a:solidFill>
                  <a:schemeClr val="tx1"/>
                </a:solidFill>
              </a:rPr>
              <a:t/>
            </a:r>
            <a:br>
              <a:rPr lang="en-US" sz="2400" dirty="0" smtClean="0">
                <a:solidFill>
                  <a:schemeClr val="tx1"/>
                </a:solidFill>
              </a:rPr>
            </a:br>
            <a:r>
              <a:rPr lang="en-US" sz="2400" dirty="0" smtClean="0">
                <a:solidFill>
                  <a:schemeClr val="tx1"/>
                </a:solidFill>
              </a:rPr>
              <a:t>Website</a:t>
            </a:r>
            <a:r>
              <a:rPr lang="en-US" sz="2400" dirty="0">
                <a:solidFill>
                  <a:schemeClr val="tx1"/>
                </a:solidFill>
              </a:rPr>
              <a:t>: www.jbls.org </a:t>
            </a:r>
            <a:r>
              <a:rPr lang="en-US" sz="2400" dirty="0" smtClean="0">
                <a:solidFill>
                  <a:schemeClr val="tx1"/>
                </a:solidFill>
              </a:rPr>
              <a:t/>
            </a:r>
            <a:br>
              <a:rPr lang="en-US" sz="2400" dirty="0" smtClean="0">
                <a:solidFill>
                  <a:schemeClr val="tx1"/>
                </a:solidFill>
              </a:rPr>
            </a:br>
            <a:r>
              <a:rPr lang="en-US" sz="2400" dirty="0" smtClean="0">
                <a:solidFill>
                  <a:schemeClr val="tx1"/>
                </a:solidFill>
              </a:rPr>
              <a:t>President</a:t>
            </a:r>
            <a:r>
              <a:rPr lang="en-US" sz="2400" dirty="0">
                <a:solidFill>
                  <a:schemeClr val="tx1"/>
                </a:solidFill>
              </a:rPr>
              <a:t>: Hon. Jeffrey A. Cohen</a:t>
            </a:r>
          </a:p>
        </p:txBody>
      </p:sp>
      <p:sp>
        <p:nvSpPr>
          <p:cNvPr id="3" name="Rectangle 2"/>
          <p:cNvSpPr/>
          <p:nvPr/>
        </p:nvSpPr>
        <p:spPr>
          <a:xfrm>
            <a:off x="1905000" y="12277810"/>
            <a:ext cx="3840480"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3012448" y="10422374"/>
            <a:ext cx="1543756" cy="677108"/>
          </a:xfrm>
          <a:prstGeom prst="rect">
            <a:avLst/>
          </a:prstGeom>
        </p:spPr>
        <p:txBody>
          <a:bodyPr wrap="none">
            <a:spAutoFit/>
          </a:bodyPr>
          <a:lstStyle/>
          <a:p>
            <a:r>
              <a:rPr lang="en-US" sz="2000" dirty="0" smtClean="0">
                <a:hlinkClick r:id="rId2"/>
              </a:rPr>
              <a:t>www.jbls.org</a:t>
            </a:r>
            <a:endParaRPr lang="en-US" sz="2000"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120" y="10910170"/>
            <a:ext cx="4468556" cy="1224262"/>
          </a:xfrm>
          <a:prstGeom prst="rect">
            <a:avLst/>
          </a:prstGeom>
        </p:spPr>
      </p:pic>
      <p:sp>
        <p:nvSpPr>
          <p:cNvPr id="6" name="Rectangle 5"/>
          <p:cNvSpPr/>
          <p:nvPr/>
        </p:nvSpPr>
        <p:spPr>
          <a:xfrm>
            <a:off x="413359" y="5270697"/>
            <a:ext cx="6414161" cy="3766416"/>
          </a:xfrm>
          <a:prstGeom prst="rect">
            <a:avLst/>
          </a:prstGeom>
        </p:spPr>
        <p:txBody>
          <a:bodyPr wrap="square">
            <a:spAutoFit/>
          </a:bodyPr>
          <a:lstStyle/>
          <a:p>
            <a:pPr marL="12700" marR="0" algn="just">
              <a:lnSpc>
                <a:spcPct val="109000"/>
              </a:lnSpc>
              <a:spcBef>
                <a:spcPts val="0"/>
              </a:spcBef>
              <a:spcAft>
                <a:spcPts val="0"/>
              </a:spcAft>
            </a:pPr>
            <a:r>
              <a:rPr lang="en-US" sz="2000" dirty="0">
                <a:solidFill>
                  <a:schemeClr val="bg1"/>
                </a:solidFill>
                <a:ea typeface="Arial" panose="020B0604020202020204" pitchFamily="34" charset="0"/>
              </a:rPr>
              <a:t>The Justice Brandeis Law Society is an association of attorneys who are interested in maintaining ties with the Jewish people. The Society was created to provide a social vehicle to network, encourage civility and build camaraderie among attorneys while celebrating their Jewish heritage and Jewish values in the law. The Society’s members seek to combine aspects of their lives unique to being both attorneys and Jews. The Society, in furtherance of these purposes, shall serve as a forum for the advocation and education of issues and topics of mutual interest and concern to its members.</a:t>
            </a:r>
            <a:endParaRPr lang="en-US" sz="20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31565075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46462"/>
            <a:ext cx="7315200" cy="4902359"/>
          </a:xfrm>
          <a:solidFill>
            <a:schemeClr val="bg2"/>
          </a:solidFill>
        </p:spPr>
        <p:txBody>
          <a:bodyPr>
            <a:noAutofit/>
          </a:bodyPr>
          <a:lstStyle/>
          <a:p>
            <a:pPr algn="ctr"/>
            <a:r>
              <a:rPr lang="en-US" b="1" dirty="0">
                <a:solidFill>
                  <a:schemeClr val="tx1"/>
                </a:solidFill>
              </a:rPr>
              <a:t>Keshet</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NY Office</a:t>
            </a:r>
            <a:br>
              <a:rPr lang="en-US" sz="2400" dirty="0">
                <a:solidFill>
                  <a:schemeClr val="tx1"/>
                </a:solidFill>
              </a:rPr>
            </a:br>
            <a:r>
              <a:rPr lang="en-US" sz="2400" dirty="0">
                <a:solidFill>
                  <a:schemeClr val="tx1"/>
                </a:solidFill>
              </a:rPr>
              <a:t>368 9</a:t>
            </a:r>
            <a:r>
              <a:rPr lang="en-US" sz="2400" baseline="30000" dirty="0">
                <a:solidFill>
                  <a:schemeClr val="tx1"/>
                </a:solidFill>
              </a:rPr>
              <a:t>th</a:t>
            </a:r>
            <a:r>
              <a:rPr lang="en-US" sz="2400" dirty="0">
                <a:solidFill>
                  <a:schemeClr val="tx1"/>
                </a:solidFill>
              </a:rPr>
              <a:t> Avenue</a:t>
            </a:r>
            <a:br>
              <a:rPr lang="en-US" sz="2400" dirty="0">
                <a:solidFill>
                  <a:schemeClr val="tx1"/>
                </a:solidFill>
              </a:rPr>
            </a:br>
            <a:r>
              <a:rPr lang="en-US" sz="2400" dirty="0">
                <a:solidFill>
                  <a:schemeClr val="tx1"/>
                </a:solidFill>
              </a:rPr>
              <a:t>New York, NY 10001</a:t>
            </a:r>
            <a:br>
              <a:rPr lang="en-US" sz="2400" dirty="0">
                <a:solidFill>
                  <a:schemeClr val="tx1"/>
                </a:solidFill>
              </a:rPr>
            </a:br>
            <a:r>
              <a:rPr lang="en-US" sz="2400" dirty="0">
                <a:solidFill>
                  <a:schemeClr val="tx1"/>
                </a:solidFill>
              </a:rPr>
              <a:t>Website: www.keshetonline.org</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President and CEO: Idit Klein</a:t>
            </a:r>
            <a:br>
              <a:rPr lang="en-US" sz="2400" dirty="0">
                <a:solidFill>
                  <a:schemeClr val="tx1"/>
                </a:solidFill>
              </a:rPr>
            </a:br>
            <a:r>
              <a:rPr lang="en-US" sz="2400" dirty="0">
                <a:solidFill>
                  <a:schemeClr val="tx1"/>
                </a:solidFill>
              </a:rPr>
              <a:t>Director of Education and Training:  Rabbi Micah Buck-Yael</a:t>
            </a:r>
            <a:br>
              <a:rPr lang="en-US" sz="2400" dirty="0">
                <a:solidFill>
                  <a:schemeClr val="tx1"/>
                </a:solidFill>
              </a:rPr>
            </a:br>
            <a:r>
              <a:rPr lang="en-US" sz="2400" dirty="0">
                <a:solidFill>
                  <a:schemeClr val="tx1"/>
                </a:solidFill>
              </a:rPr>
              <a:t>NY Education and Training Manager: </a:t>
            </a:r>
            <a:r>
              <a:rPr lang="en-US" sz="2400" dirty="0" smtClean="0">
                <a:solidFill>
                  <a:schemeClr val="tx1"/>
                </a:solidFill>
              </a:rPr>
              <a:t/>
            </a:r>
            <a:br>
              <a:rPr lang="en-US" sz="2400" dirty="0" smtClean="0">
                <a:solidFill>
                  <a:schemeClr val="tx1"/>
                </a:solidFill>
              </a:rPr>
            </a:br>
            <a:r>
              <a:rPr lang="en-US" sz="2400" dirty="0" smtClean="0">
                <a:solidFill>
                  <a:schemeClr val="tx1"/>
                </a:solidFill>
              </a:rPr>
              <a:t>Rakhel</a:t>
            </a:r>
            <a:r>
              <a:rPr lang="en-US" sz="2400" dirty="0">
                <a:solidFill>
                  <a:schemeClr val="tx1"/>
                </a:solidFill>
              </a:rPr>
              <a:t>. Silverman</a:t>
            </a:r>
            <a:br>
              <a:rPr lang="en-US" sz="2400" dirty="0">
                <a:solidFill>
                  <a:schemeClr val="tx1"/>
                </a:solidFill>
              </a:rPr>
            </a:br>
            <a:r>
              <a:rPr lang="en-US" sz="2400" dirty="0">
                <a:solidFill>
                  <a:schemeClr val="tx1"/>
                </a:solidFill>
              </a:rPr>
              <a:t>Email:  </a:t>
            </a:r>
            <a:r>
              <a:rPr lang="en-US" sz="2400" dirty="0" smtClean="0">
                <a:solidFill>
                  <a:schemeClr val="tx1"/>
                </a:solidFill>
              </a:rPr>
              <a:t>Rakhel.Silverman@Keshetoline.org</a:t>
            </a:r>
            <a:r>
              <a:rPr lang="en-US" sz="2400" dirty="0">
                <a:solidFill>
                  <a:schemeClr val="tx1"/>
                </a:solidFill>
              </a:rPr>
              <a:t/>
            </a:r>
            <a:br>
              <a:rPr lang="en-US" sz="2400" dirty="0">
                <a:solidFill>
                  <a:schemeClr val="tx1"/>
                </a:solidFill>
              </a:rPr>
            </a:br>
            <a:r>
              <a:rPr lang="en-US" sz="2400" dirty="0">
                <a:solidFill>
                  <a:schemeClr val="tx1"/>
                </a:solidFill>
              </a:rPr>
              <a:t>Phone 617-402-2794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782" y="11110586"/>
            <a:ext cx="3804782" cy="1691014"/>
          </a:xfrm>
          <a:prstGeom prst="rect">
            <a:avLst/>
          </a:prstGeom>
        </p:spPr>
      </p:pic>
      <p:sp>
        <p:nvSpPr>
          <p:cNvPr id="4" name="Rectangle 3"/>
          <p:cNvSpPr/>
          <p:nvPr/>
        </p:nvSpPr>
        <p:spPr>
          <a:xfrm>
            <a:off x="2531387" y="10512353"/>
            <a:ext cx="2404826" cy="646331"/>
          </a:xfrm>
          <a:prstGeom prst="rect">
            <a:avLst/>
          </a:prstGeom>
        </p:spPr>
        <p:txBody>
          <a:bodyPr wrap="none">
            <a:spAutoFit/>
          </a:bodyPr>
          <a:lstStyle/>
          <a:p>
            <a:r>
              <a:rPr lang="en-US" dirty="0" smtClean="0">
                <a:hlinkClick r:id="rId3"/>
              </a:rPr>
              <a:t>www.keshetonline.org/</a:t>
            </a:r>
            <a:endParaRPr lang="en-US" dirty="0" smtClean="0"/>
          </a:p>
          <a:p>
            <a:endParaRPr lang="en-US" dirty="0"/>
          </a:p>
        </p:txBody>
      </p:sp>
      <p:sp>
        <p:nvSpPr>
          <p:cNvPr id="5" name="Rectangle 4"/>
          <p:cNvSpPr/>
          <p:nvPr/>
        </p:nvSpPr>
        <p:spPr>
          <a:xfrm>
            <a:off x="513567" y="5601833"/>
            <a:ext cx="6200384" cy="2397579"/>
          </a:xfrm>
          <a:prstGeom prst="rect">
            <a:avLst/>
          </a:prstGeom>
        </p:spPr>
        <p:txBody>
          <a:bodyPr wrap="square">
            <a:spAutoFit/>
          </a:bodyPr>
          <a:lstStyle/>
          <a:p>
            <a:pPr algn="just">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Keshet works for the full equality of all </a:t>
            </a:r>
            <a:r>
              <a:rPr lang="en-US"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LGBTQ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Jews and </a:t>
            </a:r>
            <a:r>
              <a:rPr lang="en-US"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their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families in Jewish </a:t>
            </a:r>
            <a:r>
              <a:rPr lang="en-US"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life. We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strengthen Jewish communities</a:t>
            </a:r>
            <a:r>
              <a:rPr lang="en-US"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equip Jewish organizations with the skills and knowledge to build LGBTQ-affirming communities, create spaces in which all queer Jewish youth feel seen and valued and advance LGBTQ rights nationwide.</a:t>
            </a:r>
          </a:p>
        </p:txBody>
      </p:sp>
    </p:spTree>
    <p:extLst>
      <p:ext uri="{BB962C8B-B14F-4D97-AF65-F5344CB8AC3E}">
        <p14:creationId xmlns:p14="http://schemas.microsoft.com/office/powerpoint/2010/main" val="30419958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2"/>
            <a:ext cx="7315200" cy="4907369"/>
          </a:xfrm>
          <a:solidFill>
            <a:schemeClr val="bg2"/>
          </a:solidFill>
        </p:spPr>
        <p:txBody>
          <a:bodyPr>
            <a:normAutofit fontScale="90000"/>
          </a:bodyPr>
          <a:lstStyle/>
          <a:p>
            <a:pPr algn="ctr"/>
            <a:r>
              <a:rPr lang="it-IT" b="1" dirty="0" smtClean="0">
                <a:solidFill>
                  <a:schemeClr val="tx1"/>
                </a:solidFill>
                <a:latin typeface="+mn-lt"/>
                <a:cs typeface="Arial" panose="020B0604020202020204" pitchFamily="34" charset="0"/>
              </a:rPr>
              <a:t/>
            </a:r>
            <a:br>
              <a:rPr lang="it-IT" b="1" dirty="0" smtClean="0">
                <a:solidFill>
                  <a:schemeClr val="tx1"/>
                </a:solidFill>
                <a:latin typeface="+mn-lt"/>
                <a:cs typeface="Arial" panose="020B0604020202020204" pitchFamily="34" charset="0"/>
              </a:rPr>
            </a:br>
            <a:r>
              <a:rPr lang="it-IT" sz="3600" b="1" dirty="0" smtClean="0">
                <a:solidFill>
                  <a:schemeClr val="tx1"/>
                </a:solidFill>
                <a:latin typeface="+mn-lt"/>
                <a:cs typeface="Arial" panose="020B0604020202020204" pitchFamily="34" charset="0"/>
              </a:rPr>
              <a:t>Kol </a:t>
            </a:r>
            <a:r>
              <a:rPr lang="it-IT" sz="3600" b="1" dirty="0">
                <a:solidFill>
                  <a:schemeClr val="tx1"/>
                </a:solidFill>
                <a:latin typeface="+mn-lt"/>
                <a:cs typeface="Arial" panose="020B0604020202020204" pitchFamily="34" charset="0"/>
              </a:rPr>
              <a:t>Hazzanim</a:t>
            </a:r>
            <a:r>
              <a:rPr lang="it-IT" sz="3600" b="1" dirty="0" smtClean="0">
                <a:solidFill>
                  <a:schemeClr val="tx1"/>
                </a:solidFill>
                <a:latin typeface="+mn-lt"/>
                <a:cs typeface="Arial" panose="020B0604020202020204" pitchFamily="34" charset="0"/>
              </a:rPr>
              <a:t>:</a:t>
            </a:r>
            <a:r>
              <a:rPr lang="en-US" sz="3600" dirty="0">
                <a:solidFill>
                  <a:schemeClr val="tx1"/>
                </a:solidFill>
                <a:latin typeface="+mn-lt"/>
                <a:cs typeface="Arial" panose="020B0604020202020204" pitchFamily="34" charset="0"/>
              </a:rPr>
              <a:t/>
            </a:r>
            <a:br>
              <a:rPr lang="en-US" sz="3600" dirty="0">
                <a:solidFill>
                  <a:schemeClr val="tx1"/>
                </a:solidFill>
                <a:latin typeface="+mn-lt"/>
                <a:cs typeface="Arial" panose="020B0604020202020204" pitchFamily="34" charset="0"/>
              </a:rPr>
            </a:br>
            <a:r>
              <a:rPr lang="en-US" sz="3600" b="1" dirty="0">
                <a:solidFill>
                  <a:schemeClr val="tx1"/>
                </a:solidFill>
                <a:latin typeface="+mn-lt"/>
                <a:cs typeface="Arial" panose="020B0604020202020204" pitchFamily="34" charset="0"/>
              </a:rPr>
              <a:t>Westchester Community of </a:t>
            </a:r>
            <a:r>
              <a:rPr lang="en-US" sz="3600" b="1" dirty="0" smtClean="0">
                <a:solidFill>
                  <a:schemeClr val="tx1"/>
                </a:solidFill>
                <a:latin typeface="+mn-lt"/>
                <a:cs typeface="Arial" panose="020B0604020202020204" pitchFamily="34" charset="0"/>
              </a:rPr>
              <a:t>Cantors</a:t>
            </a:r>
            <a:r>
              <a:rPr lang="en-US" sz="2000" b="1" dirty="0" smtClean="0">
                <a:solidFill>
                  <a:schemeClr val="tx1"/>
                </a:solidFill>
                <a:latin typeface="+mn-lt"/>
                <a:cs typeface="Arial" panose="020B0604020202020204" pitchFamily="34" charset="0"/>
              </a:rPr>
              <a:t/>
            </a:r>
            <a:br>
              <a:rPr lang="en-US" sz="2000" b="1" dirty="0" smtClean="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c/o Temple Beth Shalom</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740 North Broadway</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Hastings-on-Hudson, NY 10706</a:t>
            </a:r>
            <a:br>
              <a:rPr lang="en-US" sz="2700" dirty="0">
                <a:solidFill>
                  <a:schemeClr val="tx1"/>
                </a:solidFill>
                <a:latin typeface="+mn-lt"/>
                <a:cs typeface="Arial" panose="020B0604020202020204" pitchFamily="34" charset="0"/>
              </a:rPr>
            </a:br>
            <a:r>
              <a:rPr lang="it-IT" sz="2700" dirty="0">
                <a:solidFill>
                  <a:schemeClr val="tx1"/>
                </a:solidFill>
                <a:latin typeface="+mn-lt"/>
                <a:cs typeface="Arial" panose="020B0604020202020204" pitchFamily="34" charset="0"/>
              </a:rPr>
              <a:t>Phone: 914-</a:t>
            </a:r>
            <a:r>
              <a:rPr lang="en-US" sz="2700" dirty="0">
                <a:solidFill>
                  <a:schemeClr val="tx1"/>
                </a:solidFill>
                <a:latin typeface="+mn-lt"/>
                <a:cs typeface="Arial" panose="020B0604020202020204" pitchFamily="34" charset="0"/>
              </a:rPr>
              <a:t>479-5360</a:t>
            </a:r>
            <a:br>
              <a:rPr lang="en-US" sz="2700" dirty="0">
                <a:solidFill>
                  <a:schemeClr val="tx1"/>
                </a:solidFill>
                <a:latin typeface="+mn-lt"/>
                <a:cs typeface="Arial" panose="020B0604020202020204" pitchFamily="34" charset="0"/>
              </a:rPr>
            </a:br>
            <a:r>
              <a:rPr lang="de-DE" sz="2700" dirty="0">
                <a:solidFill>
                  <a:schemeClr val="tx1"/>
                </a:solidFill>
                <a:latin typeface="+mn-lt"/>
                <a:cs typeface="Arial" panose="020B0604020202020204" pitchFamily="34" charset="0"/>
              </a:rPr>
              <a:t>E-Mail: </a:t>
            </a:r>
            <a:r>
              <a:rPr lang="en-US" sz="2700" dirty="0">
                <a:solidFill>
                  <a:schemeClr val="tx1"/>
                </a:solidFill>
                <a:latin typeface="+mn-lt"/>
                <a:cs typeface="Arial" panose="020B0604020202020204" pitchFamily="34" charset="0"/>
              </a:rPr>
              <a:t>info@kolhazzanim.org</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President: Cantor Robin Joseph</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Executive V.P. Cantor Ethan Goldberg</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Recording Secretary: Cantor Lilah Sugarman</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Corresponding Secretary: </a:t>
            </a:r>
            <a:r>
              <a:rPr lang="es-ES_tradnl" sz="2700" dirty="0">
                <a:solidFill>
                  <a:schemeClr val="tx1"/>
                </a:solidFill>
                <a:latin typeface="+mn-lt"/>
                <a:cs typeface="Arial" panose="020B0604020202020204" pitchFamily="34" charset="0"/>
              </a:rPr>
              <a:t>Cantor </a:t>
            </a:r>
            <a:r>
              <a:rPr lang="en-US" sz="2700" dirty="0">
                <a:solidFill>
                  <a:schemeClr val="tx1"/>
                </a:solidFill>
                <a:latin typeface="+mn-lt"/>
                <a:cs typeface="Arial" panose="020B0604020202020204" pitchFamily="34" charset="0"/>
              </a:rPr>
              <a:t>Miranda Beckenstein</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Treasurer: Cantor Fredda Mendelson</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endParaRPr lang="en-US" sz="2000" dirty="0">
              <a:solidFill>
                <a:schemeClr val="tx1"/>
              </a:solidFill>
              <a:latin typeface="+mn-lt"/>
              <a:cs typeface="Arial" panose="020B0604020202020204" pitchFamily="34" charset="0"/>
            </a:endParaRPr>
          </a:p>
        </p:txBody>
      </p:sp>
      <p:sp>
        <p:nvSpPr>
          <p:cNvPr id="3" name="Rectangle 2"/>
          <p:cNvSpPr/>
          <p:nvPr/>
        </p:nvSpPr>
        <p:spPr>
          <a:xfrm>
            <a:off x="752475" y="6284789"/>
            <a:ext cx="5962650" cy="3477875"/>
          </a:xfrm>
          <a:prstGeom prst="rect">
            <a:avLst/>
          </a:prstGeom>
        </p:spPr>
        <p:txBody>
          <a:bodyPr wrap="square">
            <a:spAutoFit/>
          </a:bodyPr>
          <a:lstStyle/>
          <a:p>
            <a:pPr marR="12700" algn="just"/>
            <a:r>
              <a:rPr lang="en-US" sz="2000" dirty="0">
                <a:solidFill>
                  <a:srgbClr val="000000"/>
                </a:solidFill>
                <a:uFill>
                  <a:solidFill>
                    <a:srgbClr val="000000"/>
                  </a:solidFill>
                </a:uFill>
                <a:ea typeface="Arial Unicode MS"/>
                <a:cs typeface="Arial Unicode MS"/>
              </a:rPr>
              <a:t>Kol Hazzanim: Westchester Community of Cantors is an organization made up of the Cantors both serving congregations and institutions as well as cantors living in the WJC catchment area. We are a trans-denominational group that serves the county’s cantorial needs as well as being a source of professional development, growth, and nurturing for each other as individuals and as professional clergy. We are here to provide both spiritual guidance and musical expertise to Westchester’s Jewish population and the greater community.</a:t>
            </a:r>
            <a:endParaRPr lang="en-US" sz="2000" dirty="0">
              <a:solidFill>
                <a:srgbClr val="000000"/>
              </a:solidFill>
              <a:effectLst/>
              <a:uFill>
                <a:solidFill>
                  <a:srgbClr val="000000"/>
                </a:solidFill>
              </a:uFill>
              <a:ea typeface="Arial Unicode MS"/>
              <a:cs typeface="Arial Unicode M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11728071"/>
            <a:ext cx="3981450" cy="785332"/>
          </a:xfrm>
          <a:prstGeom prst="rect">
            <a:avLst/>
          </a:prstGeom>
        </p:spPr>
      </p:pic>
    </p:spTree>
    <p:extLst>
      <p:ext uri="{BB962C8B-B14F-4D97-AF65-F5344CB8AC3E}">
        <p14:creationId xmlns:p14="http://schemas.microsoft.com/office/powerpoint/2010/main" val="26803257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3042557"/>
          </a:xfrm>
          <a:solidFill>
            <a:schemeClr val="bg2"/>
          </a:solidFill>
        </p:spPr>
        <p:txBody>
          <a:bodyPr>
            <a:normAutofit/>
          </a:bodyPr>
          <a:lstStyle/>
          <a:p>
            <a:pPr algn="ctr"/>
            <a:r>
              <a:rPr lang="en-US" b="1" dirty="0">
                <a:solidFill>
                  <a:schemeClr val="tx1"/>
                </a:solidFill>
                <a:latin typeface="+mn-lt"/>
                <a:cs typeface="Arial" panose="020B0604020202020204" pitchFamily="34" charset="0"/>
              </a:rPr>
              <a:t>Kol Rinah, The Jewish Chorale of </a:t>
            </a:r>
            <a:r>
              <a:rPr lang="en-US" b="1" dirty="0" smtClean="0">
                <a:solidFill>
                  <a:schemeClr val="tx1"/>
                </a:solidFill>
                <a:latin typeface="+mn-lt"/>
                <a:cs typeface="Arial" panose="020B0604020202020204" pitchFamily="34" charset="0"/>
              </a:rPr>
              <a:t>Westchester</a:t>
            </a:r>
            <a:br>
              <a:rPr lang="en-US" b="1" dirty="0" smtClean="0">
                <a:solidFill>
                  <a:schemeClr val="tx1"/>
                </a:solidFill>
                <a:latin typeface="+mn-lt"/>
                <a:cs typeface="Arial" panose="020B0604020202020204" pitchFamily="34" charset="0"/>
              </a:rPr>
            </a:br>
            <a:r>
              <a:rPr lang="en-US" sz="2200" dirty="0">
                <a:solidFill>
                  <a:schemeClr val="tx1"/>
                </a:solidFill>
                <a:latin typeface="+mn-lt"/>
                <a:cs typeface="Arial" panose="020B0604020202020204" pitchFamily="34" charset="0"/>
              </a:rPr>
              <a:t/>
            </a:r>
            <a:br>
              <a:rPr lang="en-US" sz="22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Musical Director: Benjamin Gruder</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a:t>
            </a:r>
            <a:r>
              <a:rPr lang="en-US" sz="2000" dirty="0" smtClean="0">
                <a:solidFill>
                  <a:schemeClr val="tx1"/>
                </a:solidFill>
                <a:latin typeface="+mn-lt"/>
                <a:cs typeface="Arial" panose="020B0604020202020204" pitchFamily="34" charset="0"/>
              </a:rPr>
              <a:t>Manager</a:t>
            </a:r>
            <a:r>
              <a:rPr lang="en-US" sz="2000" dirty="0">
                <a:solidFill>
                  <a:schemeClr val="tx1"/>
                </a:solidFill>
                <a:latin typeface="+mn-lt"/>
                <a:cs typeface="Arial" panose="020B0604020202020204" pitchFamily="34" charset="0"/>
              </a:rPr>
              <a:t>: Wendy Segal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a:t>
            </a:r>
            <a:r>
              <a:rPr lang="en-US" sz="2000" dirty="0" smtClean="0">
                <a:solidFill>
                  <a:schemeClr val="tx1"/>
                </a:solidFill>
                <a:latin typeface="+mn-lt"/>
                <a:cs typeface="Arial" panose="020B0604020202020204" pitchFamily="34" charset="0"/>
              </a:rPr>
              <a:t>Wendy </a:t>
            </a:r>
            <a:r>
              <a:rPr lang="en-US" sz="2000" dirty="0">
                <a:solidFill>
                  <a:schemeClr val="tx1"/>
                </a:solidFill>
                <a:latin typeface="+mn-lt"/>
                <a:cs typeface="Arial" panose="020B0604020202020204" pitchFamily="34" charset="0"/>
              </a:rPr>
              <a:t>Segal: 914-243-9059</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a:t>
            </a:r>
            <a:r>
              <a:rPr lang="en-US" sz="2000" dirty="0" smtClean="0">
                <a:solidFill>
                  <a:schemeClr val="tx1"/>
                </a:solidFill>
                <a:latin typeface="+mn-lt"/>
                <a:cs typeface="Arial" panose="020B0604020202020204" pitchFamily="34" charset="0"/>
              </a:rPr>
              <a:t>E-Mail</a:t>
            </a:r>
            <a:r>
              <a:rPr lang="en-US" sz="2000" dirty="0">
                <a:solidFill>
                  <a:schemeClr val="tx1"/>
                </a:solidFill>
                <a:latin typeface="+mn-lt"/>
                <a:cs typeface="Arial" panose="020B0604020202020204" pitchFamily="34" charset="0"/>
              </a:rPr>
              <a:t>: segalfam@optonline.net</a:t>
            </a:r>
            <a:r>
              <a:rPr lang="en-US" dirty="0"/>
              <a:t/>
            </a:r>
            <a:br>
              <a:rPr lang="en-US" dirty="0"/>
            </a:br>
            <a:endParaRPr lang="en-US" sz="2200" dirty="0">
              <a:solidFill>
                <a:schemeClr val="tx1"/>
              </a:solidFill>
            </a:endParaRPr>
          </a:p>
        </p:txBody>
      </p:sp>
      <p:sp>
        <p:nvSpPr>
          <p:cNvPr id="3" name="Rectangle 2"/>
          <p:cNvSpPr/>
          <p:nvPr/>
        </p:nvSpPr>
        <p:spPr>
          <a:xfrm>
            <a:off x="419100" y="4221985"/>
            <a:ext cx="6477000" cy="6432530"/>
          </a:xfrm>
          <a:prstGeom prst="rect">
            <a:avLst/>
          </a:prstGeom>
        </p:spPr>
        <p:txBody>
          <a:bodyPr wrap="square">
            <a:spAutoFit/>
          </a:bodyPr>
          <a:lstStyle/>
          <a:p>
            <a:pPr algn="just">
              <a:lnSpc>
                <a:spcPct val="108000"/>
              </a:lnSpc>
            </a:pPr>
            <a:r>
              <a:rPr lang="en-US" sz="2000" dirty="0">
                <a:solidFill>
                  <a:schemeClr val="bg1"/>
                </a:solidFill>
                <a:ea typeface="Arial" panose="020B0604020202020204" pitchFamily="34" charset="0"/>
                <a:cs typeface="Arial" panose="020B0604020202020204" pitchFamily="34" charset="0"/>
              </a:rPr>
              <a:t>Kol Rinah, which means “joyous voice,” is the Jewish Chorale of Westchester. Our mission is to bring the beauty and richness of Jewish choral music to as wide an audience as possible, to help inject cultural vibrancy into the community, and to be a unifying force by bringing people from many different backgrounds together to be touched by our music. The chorale was founded in April of 2001 and is currently made up of 25+ singers from Metropolitan New York and Connecticut</a:t>
            </a:r>
            <a:r>
              <a:rPr lang="en-US" sz="2000" dirty="0" smtClean="0">
                <a:solidFill>
                  <a:schemeClr val="bg1"/>
                </a:solidFill>
                <a:ea typeface="Arial" panose="020B0604020202020204" pitchFamily="34" charset="0"/>
                <a:cs typeface="Arial" panose="020B0604020202020204" pitchFamily="34" charset="0"/>
              </a:rPr>
              <a:t>.</a:t>
            </a:r>
          </a:p>
          <a:p>
            <a:pPr algn="just">
              <a:lnSpc>
                <a:spcPct val="108000"/>
              </a:lnSpc>
            </a:pPr>
            <a:endParaRPr lang="en-US" sz="2000" dirty="0">
              <a:solidFill>
                <a:schemeClr val="bg1"/>
              </a:solidFill>
              <a:ea typeface="Times New Roman" panose="02020603050405020304" pitchFamily="18" charset="0"/>
              <a:cs typeface="Arial" panose="020B0604020202020204" pitchFamily="34" charset="0"/>
            </a:endParaRPr>
          </a:p>
          <a:p>
            <a:pPr algn="just">
              <a:lnSpc>
                <a:spcPct val="108000"/>
              </a:lnSpc>
            </a:pPr>
            <a:r>
              <a:rPr lang="en-US" sz="2000" dirty="0">
                <a:solidFill>
                  <a:schemeClr val="bg1"/>
                </a:solidFill>
                <a:ea typeface="Arial" panose="020B0604020202020204" pitchFamily="34" charset="0"/>
                <a:cs typeface="Arial" panose="020B0604020202020204" pitchFamily="34" charset="0"/>
              </a:rPr>
              <a:t>New singers in all voice </a:t>
            </a:r>
            <a:r>
              <a:rPr lang="en-US" sz="2000" dirty="0" smtClean="0">
                <a:solidFill>
                  <a:schemeClr val="bg1"/>
                </a:solidFill>
                <a:ea typeface="Arial" panose="020B0604020202020204" pitchFamily="34" charset="0"/>
                <a:cs typeface="Arial" panose="020B0604020202020204" pitchFamily="34" charset="0"/>
              </a:rPr>
              <a:t>parts </a:t>
            </a:r>
            <a:r>
              <a:rPr lang="en-US" sz="2000" dirty="0">
                <a:solidFill>
                  <a:schemeClr val="bg1"/>
                </a:solidFill>
                <a:ea typeface="Arial" panose="020B0604020202020204" pitchFamily="34" charset="0"/>
                <a:cs typeface="Arial" panose="020B0604020202020204" pitchFamily="34" charset="0"/>
              </a:rPr>
              <a:t>are always welcome and are auditioned by our director. There is a membership fee per semester. We begin each semester with an Open House which is free and open to the public, and we encourage any interested singers to come. You don’t have to be Jewish to sing with us!  Please email for rehearsal location and time.</a:t>
            </a:r>
            <a:endParaRPr lang="en-US" sz="2000" dirty="0">
              <a:solidFill>
                <a:schemeClr val="bg1"/>
              </a:solidFill>
              <a:ea typeface="Times New Roman" panose="02020603050405020304" pitchFamily="18" charset="0"/>
              <a:cs typeface="Arial" panose="020B0604020202020204" pitchFamily="34" charset="0"/>
            </a:endParaRPr>
          </a:p>
          <a:p>
            <a:pPr algn="just">
              <a:lnSpc>
                <a:spcPct val="72000"/>
              </a:lnSpc>
            </a:pPr>
            <a:r>
              <a:rPr lang="en-US" sz="2000" dirty="0">
                <a:solidFill>
                  <a:schemeClr val="bg1"/>
                </a:solidFill>
                <a:ea typeface="Arial" panose="020B0604020202020204" pitchFamily="34" charset="0"/>
                <a:cs typeface="Arial" panose="020B0604020202020204" pitchFamily="34" charset="0"/>
              </a:rPr>
              <a:t> </a:t>
            </a:r>
            <a:endParaRPr lang="en-US" sz="2000" dirty="0">
              <a:solidFill>
                <a:schemeClr val="bg1"/>
              </a:solidFill>
              <a:ea typeface="Times New Roman" panose="02020603050405020304" pitchFamily="18" charset="0"/>
              <a:cs typeface="Arial" panose="020B0604020202020204" pitchFamily="34" charset="0"/>
            </a:endParaRPr>
          </a:p>
          <a:p>
            <a:pPr algn="just">
              <a:lnSpc>
                <a:spcPct val="102000"/>
              </a:lnSpc>
            </a:pPr>
            <a:r>
              <a:rPr lang="en-US" sz="2000" dirty="0">
                <a:solidFill>
                  <a:schemeClr val="bg1"/>
                </a:solidFill>
                <a:ea typeface="Arial" panose="020B0604020202020204" pitchFamily="34" charset="0"/>
                <a:cs typeface="Arial" panose="020B0604020202020204" pitchFamily="34" charset="0"/>
              </a:rPr>
              <a:t>Kol Rinah would be happy to perform at your synagogue or cultural event. Please contact us for more information.</a:t>
            </a:r>
            <a:endParaRPr lang="en-US" sz="2000" dirty="0">
              <a:solidFill>
                <a:schemeClr val="bg1"/>
              </a:solidFill>
              <a:ea typeface="Times New Roman" panose="02020603050405020304" pitchFamily="18" charset="0"/>
              <a:cs typeface="Arial" panose="020B0604020202020204" pitchFamily="34" charset="0"/>
            </a:endParaRPr>
          </a:p>
          <a:p>
            <a:pPr>
              <a:lnSpc>
                <a:spcPct val="80000"/>
              </a:lnSpc>
            </a:pPr>
            <a:r>
              <a:rPr lang="en-US" sz="1400" dirty="0">
                <a:solidFill>
                  <a:schemeClr val="bg1"/>
                </a:solidFill>
                <a:latin typeface="Arial" panose="020B0604020202020204" pitchFamily="34" charset="0"/>
                <a:ea typeface="Arial" panose="020B0604020202020204" pitchFamily="34" charset="0"/>
              </a:rPr>
              <a:t> </a:t>
            </a:r>
            <a:endParaRPr lang="en-US" sz="1400" dirty="0">
              <a:solidFill>
                <a:schemeClr val="bg1"/>
              </a:solidFill>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700" y="11775634"/>
            <a:ext cx="2675382" cy="881948"/>
          </a:xfrm>
          <a:prstGeom prst="rect">
            <a:avLst/>
          </a:prstGeom>
        </p:spPr>
      </p:pic>
      <p:sp>
        <p:nvSpPr>
          <p:cNvPr id="5" name="Rectangle 4"/>
          <p:cNvSpPr/>
          <p:nvPr/>
        </p:nvSpPr>
        <p:spPr>
          <a:xfrm>
            <a:off x="2447870" y="11283434"/>
            <a:ext cx="2762359" cy="646331"/>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hlinkClick r:id="rId3"/>
              </a:rPr>
              <a:t>www.kolrinahchorale.org</a:t>
            </a:r>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endParaRPr>
          </a:p>
        </p:txBody>
      </p:sp>
    </p:spTree>
    <p:extLst>
      <p:ext uri="{BB962C8B-B14F-4D97-AF65-F5344CB8AC3E}">
        <p14:creationId xmlns:p14="http://schemas.microsoft.com/office/powerpoint/2010/main" val="553229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857265"/>
          </a:xfrm>
          <a:solidFill>
            <a:schemeClr val="bg2"/>
          </a:solidFill>
        </p:spPr>
        <p:txBody>
          <a:bodyPr>
            <a:normAutofit fontScale="90000"/>
          </a:bodyPr>
          <a:lstStyle/>
          <a:p>
            <a:pPr algn="ctr"/>
            <a:r>
              <a:rPr lang="en-US" sz="3600" b="1" dirty="0">
                <a:solidFill>
                  <a:schemeClr val="tx1"/>
                </a:solidFill>
              </a:rPr>
              <a:t>Larchmont Temple</a:t>
            </a:r>
            <a:r>
              <a:rPr lang="en-US" sz="2700" dirty="0">
                <a:solidFill>
                  <a:schemeClr val="tx1"/>
                </a:solidFill>
              </a:rPr>
              <a:t/>
            </a:r>
            <a:br>
              <a:rPr lang="en-US" sz="2700" dirty="0">
                <a:solidFill>
                  <a:schemeClr val="tx1"/>
                </a:solidFill>
              </a:rPr>
            </a:br>
            <a:r>
              <a:rPr lang="en-US" sz="2700" dirty="0">
                <a:solidFill>
                  <a:schemeClr val="tx1"/>
                </a:solidFill>
              </a:rPr>
              <a:t>Reform</a:t>
            </a:r>
            <a:br>
              <a:rPr lang="en-US" sz="27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75 Larchmont Avenue</a:t>
            </a:r>
            <a:br>
              <a:rPr lang="en-US" sz="2700" dirty="0">
                <a:solidFill>
                  <a:schemeClr val="tx1"/>
                </a:solidFill>
              </a:rPr>
            </a:br>
            <a:r>
              <a:rPr lang="en-US" sz="2700" dirty="0" smtClean="0">
                <a:solidFill>
                  <a:schemeClr val="tx1"/>
                </a:solidFill>
              </a:rPr>
              <a:t>Larchmont</a:t>
            </a:r>
            <a:r>
              <a:rPr lang="en-US" sz="2700" dirty="0">
                <a:solidFill>
                  <a:schemeClr val="tx1"/>
                </a:solidFill>
              </a:rPr>
              <a:t>, NY 10538</a:t>
            </a:r>
            <a:br>
              <a:rPr lang="en-US" sz="2700" dirty="0">
                <a:solidFill>
                  <a:schemeClr val="tx1"/>
                </a:solidFill>
              </a:rPr>
            </a:br>
            <a:r>
              <a:rPr lang="en-US" sz="2700" dirty="0" smtClean="0">
                <a:solidFill>
                  <a:schemeClr val="tx1"/>
                </a:solidFill>
              </a:rPr>
              <a:t>Phone</a:t>
            </a:r>
            <a:r>
              <a:rPr lang="en-US" sz="2700" dirty="0">
                <a:solidFill>
                  <a:schemeClr val="tx1"/>
                </a:solidFill>
              </a:rPr>
              <a:t>: 914-834-6120</a:t>
            </a:r>
            <a:br>
              <a:rPr lang="en-US" sz="2700" dirty="0">
                <a:solidFill>
                  <a:schemeClr val="tx1"/>
                </a:solidFill>
              </a:rPr>
            </a:br>
            <a:r>
              <a:rPr lang="en-US" sz="2700" dirty="0" smtClean="0">
                <a:solidFill>
                  <a:schemeClr val="tx1"/>
                </a:solidFill>
              </a:rPr>
              <a:t>Fax</a:t>
            </a:r>
            <a:r>
              <a:rPr lang="en-US" sz="2700" dirty="0">
                <a:solidFill>
                  <a:schemeClr val="tx1"/>
                </a:solidFill>
              </a:rPr>
              <a:t>: 914-834-6503</a:t>
            </a:r>
            <a:r>
              <a:rPr lang="en-US" sz="2700" dirty="0">
                <a:solidFill>
                  <a:schemeClr val="bg1"/>
                </a:solidFill>
              </a:rPr>
              <a:t/>
            </a:r>
            <a:br>
              <a:rPr lang="en-US" sz="2700" dirty="0">
                <a:solidFill>
                  <a:schemeClr val="bg1"/>
                </a:solidFill>
              </a:rPr>
            </a:br>
            <a:r>
              <a:rPr lang="en-US" sz="2700" dirty="0" smtClean="0">
                <a:solidFill>
                  <a:schemeClr val="tx1"/>
                </a:solidFill>
              </a:rPr>
              <a:t>Website</a:t>
            </a:r>
            <a:r>
              <a:rPr lang="en-US" sz="2700" dirty="0">
                <a:solidFill>
                  <a:schemeClr val="tx1"/>
                </a:solidFill>
              </a:rPr>
              <a:t>: www.larchmonttemple.org</a:t>
            </a:r>
            <a:br>
              <a:rPr lang="en-US" sz="2700" dirty="0">
                <a:solidFill>
                  <a:schemeClr val="tx1"/>
                </a:solidFill>
              </a:rPr>
            </a:br>
            <a:r>
              <a:rPr lang="en-US" sz="2700" dirty="0" smtClean="0">
                <a:solidFill>
                  <a:schemeClr val="tx1"/>
                </a:solidFill>
              </a:rPr>
              <a:t>Rabbi</a:t>
            </a:r>
            <a:r>
              <a:rPr lang="en-US" sz="2700" dirty="0">
                <a:solidFill>
                  <a:schemeClr val="tx1"/>
                </a:solidFill>
              </a:rPr>
              <a:t>: Jeffrey J. Sirkman</a:t>
            </a:r>
            <a:br>
              <a:rPr lang="en-US" sz="2700" dirty="0">
                <a:solidFill>
                  <a:schemeClr val="tx1"/>
                </a:solidFill>
              </a:rPr>
            </a:br>
            <a:r>
              <a:rPr lang="en-US" sz="2700" dirty="0" smtClean="0">
                <a:solidFill>
                  <a:schemeClr val="tx1"/>
                </a:solidFill>
              </a:rPr>
              <a:t>Associate </a:t>
            </a:r>
            <a:r>
              <a:rPr lang="en-US" sz="2700" dirty="0">
                <a:solidFill>
                  <a:schemeClr val="tx1"/>
                </a:solidFill>
              </a:rPr>
              <a:t>Rabbi: Leora Frankel</a:t>
            </a:r>
            <a:br>
              <a:rPr lang="en-US" sz="2700" dirty="0">
                <a:solidFill>
                  <a:schemeClr val="tx1"/>
                </a:solidFill>
              </a:rPr>
            </a:br>
            <a:r>
              <a:rPr lang="en-US" sz="2700" dirty="0" smtClean="0">
                <a:solidFill>
                  <a:schemeClr val="tx1"/>
                </a:solidFill>
              </a:rPr>
              <a:t>Cantor</a:t>
            </a:r>
            <a:r>
              <a:rPr lang="en-US" sz="2700" dirty="0">
                <a:solidFill>
                  <a:schemeClr val="tx1"/>
                </a:solidFill>
              </a:rPr>
              <a:t>: Tracey Scher</a:t>
            </a:r>
            <a:br>
              <a:rPr lang="en-US" sz="2700" dirty="0">
                <a:solidFill>
                  <a:schemeClr val="tx1"/>
                </a:solidFill>
              </a:rPr>
            </a:br>
            <a:r>
              <a:rPr lang="en-US" sz="2700" dirty="0" smtClean="0">
                <a:solidFill>
                  <a:schemeClr val="tx1"/>
                </a:solidFill>
              </a:rPr>
              <a:t>Director </a:t>
            </a:r>
            <a:r>
              <a:rPr lang="en-US" sz="2700" dirty="0">
                <a:solidFill>
                  <a:schemeClr val="tx1"/>
                </a:solidFill>
              </a:rPr>
              <a:t>of Education, Family &amp; Youth:</a:t>
            </a:r>
            <a:br>
              <a:rPr lang="en-US" sz="2700" dirty="0">
                <a:solidFill>
                  <a:schemeClr val="tx1"/>
                </a:solidFill>
              </a:rPr>
            </a:br>
            <a:r>
              <a:rPr lang="en-US" sz="2700" dirty="0" smtClean="0">
                <a:solidFill>
                  <a:schemeClr val="tx1"/>
                </a:solidFill>
              </a:rPr>
              <a:t>Rabbi </a:t>
            </a:r>
            <a:r>
              <a:rPr lang="en-US" sz="2700" dirty="0">
                <a:solidFill>
                  <a:schemeClr val="tx1"/>
                </a:solidFill>
              </a:rPr>
              <a:t>Eve </a:t>
            </a:r>
            <a:r>
              <a:rPr lang="en-US" sz="2700" dirty="0" smtClean="0">
                <a:solidFill>
                  <a:schemeClr val="tx1"/>
                </a:solidFill>
              </a:rPr>
              <a:t>Rudin</a:t>
            </a:r>
            <a:r>
              <a:rPr lang="en-US" sz="2700" dirty="0">
                <a:solidFill>
                  <a:schemeClr val="tx1"/>
                </a:solidFill>
              </a:rPr>
              <a:t> </a:t>
            </a:r>
            <a:r>
              <a:rPr lang="en-US" sz="2700" dirty="0" smtClean="0">
                <a:solidFill>
                  <a:schemeClr val="tx1"/>
                </a:solidFill>
              </a:rPr>
              <a:t/>
            </a:r>
            <a:br>
              <a:rPr lang="en-US" sz="2700" dirty="0" smtClean="0">
                <a:solidFill>
                  <a:schemeClr val="tx1"/>
                </a:solidFill>
              </a:rPr>
            </a:br>
            <a:r>
              <a:rPr lang="en-US" sz="2700" dirty="0" smtClean="0">
                <a:solidFill>
                  <a:schemeClr val="tx1"/>
                </a:solidFill>
              </a:rPr>
              <a:t>Executive </a:t>
            </a:r>
            <a:r>
              <a:rPr lang="en-US" sz="2700" dirty="0">
                <a:solidFill>
                  <a:schemeClr val="tx1"/>
                </a:solidFill>
              </a:rPr>
              <a:t>Director: Jane Sable-Friedman</a:t>
            </a:r>
            <a:r>
              <a:rPr lang="en-US" dirty="0"/>
              <a:t/>
            </a:r>
            <a:br>
              <a:rPr lang="en-US" dirty="0"/>
            </a:br>
            <a:endParaRPr lang="en-US" sz="2200" dirty="0">
              <a:solidFill>
                <a:schemeClr val="tx1"/>
              </a:solidFill>
            </a:endParaRPr>
          </a:p>
        </p:txBody>
      </p:sp>
      <p:sp>
        <p:nvSpPr>
          <p:cNvPr id="3" name="Rectangle 2"/>
          <p:cNvSpPr/>
          <p:nvPr/>
        </p:nvSpPr>
        <p:spPr>
          <a:xfrm>
            <a:off x="673274" y="5967390"/>
            <a:ext cx="5943600" cy="1938992"/>
          </a:xfrm>
          <a:prstGeom prst="rect">
            <a:avLst/>
          </a:prstGeom>
        </p:spPr>
        <p:txBody>
          <a:bodyPr wrap="square">
            <a:spAutoFit/>
          </a:bodyPr>
          <a:lstStyle/>
          <a:p>
            <a:pPr algn="just"/>
            <a:r>
              <a:rPr lang="en-US" sz="2000" dirty="0">
                <a:solidFill>
                  <a:schemeClr val="bg1"/>
                </a:solidFill>
                <a:ea typeface="Arial" panose="020B0604020202020204" pitchFamily="34" charset="0"/>
              </a:rPr>
              <a:t>Larchmont Temple is a vibrant Reform congregation, with a commitment to lifelong learning and dedication to spiritual searching - seeking God’s presence through sharing Shabbat and holidays, reaching out through mitzvot to others in need, and working together to create a covenantal community that feels like home.</a:t>
            </a:r>
            <a:endParaRPr lang="en-US" sz="2000" dirty="0">
              <a:solidFill>
                <a:schemeClr val="bg1"/>
              </a:solidFill>
              <a:effectLst/>
              <a:ea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549" y="11624830"/>
            <a:ext cx="3476625" cy="948170"/>
          </a:xfrm>
          <a:prstGeom prst="rect">
            <a:avLst/>
          </a:prstGeom>
        </p:spPr>
      </p:pic>
      <p:sp>
        <p:nvSpPr>
          <p:cNvPr id="5" name="Rectangle 4"/>
          <p:cNvSpPr/>
          <p:nvPr/>
        </p:nvSpPr>
        <p:spPr>
          <a:xfrm>
            <a:off x="2276475" y="10377785"/>
            <a:ext cx="2762250" cy="369332"/>
          </a:xfrm>
          <a:prstGeom prst="rect">
            <a:avLst/>
          </a:prstGeom>
        </p:spPr>
        <p:txBody>
          <a:bodyPr wrap="square">
            <a:spAutoFit/>
          </a:bodyPr>
          <a:lstStyle/>
          <a:p>
            <a:pPr algn="ctr"/>
            <a:r>
              <a:rPr lang="en-US" dirty="0" smtClean="0">
                <a:solidFill>
                  <a:schemeClr val="bg1"/>
                </a:solidFill>
                <a:hlinkClick r:id="rId3"/>
              </a:rPr>
              <a:t>www.larchmonttemple.org</a:t>
            </a:r>
            <a:endParaRPr lang="en-US" dirty="0" smtClean="0">
              <a:solidFill>
                <a:schemeClr val="bg1"/>
              </a:solidFill>
            </a:endParaRPr>
          </a:p>
        </p:txBody>
      </p:sp>
    </p:spTree>
    <p:extLst>
      <p:ext uri="{BB962C8B-B14F-4D97-AF65-F5344CB8AC3E}">
        <p14:creationId xmlns:p14="http://schemas.microsoft.com/office/powerpoint/2010/main" val="27890051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00415"/>
            <a:ext cx="7315200" cy="6475957"/>
          </a:xfrm>
          <a:solidFill>
            <a:schemeClr val="bg2"/>
          </a:solidFill>
        </p:spPr>
        <p:txBody>
          <a:bodyPr>
            <a:normAutofit fontScale="90000"/>
          </a:bodyPr>
          <a:lstStyle/>
          <a:p>
            <a:pPr algn="ctr"/>
            <a:r>
              <a:rPr lang="en-US" sz="3600" b="1" dirty="0">
                <a:solidFill>
                  <a:schemeClr val="tx1"/>
                </a:solidFill>
              </a:rPr>
              <a:t>The Leffell </a:t>
            </a:r>
            <a:r>
              <a:rPr lang="en-US" sz="3600" b="1" dirty="0" smtClean="0">
                <a:solidFill>
                  <a:schemeClr val="tx1"/>
                </a:solidFill>
              </a:rPr>
              <a:t>School</a:t>
            </a:r>
            <a:r>
              <a:rPr lang="en-US" b="1" dirty="0" smtClean="0">
                <a:solidFill>
                  <a:schemeClr val="tx1"/>
                </a:solidFill>
              </a:rPr>
              <a:t/>
            </a:r>
            <a:br>
              <a:rPr lang="en-US" b="1" dirty="0" smtClean="0">
                <a:solidFill>
                  <a:schemeClr val="tx1"/>
                </a:solidFill>
              </a:rPr>
            </a:br>
            <a:r>
              <a:rPr lang="en-US" sz="2200" dirty="0">
                <a:solidFill>
                  <a:schemeClr val="tx1"/>
                </a:solidFill>
              </a:rPr>
              <a:t/>
            </a:r>
            <a:br>
              <a:rPr lang="en-US" sz="2200" dirty="0">
                <a:solidFill>
                  <a:schemeClr val="tx1"/>
                </a:solidFill>
              </a:rPr>
            </a:br>
            <a:r>
              <a:rPr lang="en-US" sz="2700" dirty="0">
                <a:solidFill>
                  <a:schemeClr val="tx1"/>
                </a:solidFill>
              </a:rPr>
              <a:t>Website: </a:t>
            </a:r>
            <a:r>
              <a:rPr lang="en-US" sz="2700" dirty="0" smtClean="0">
                <a:solidFill>
                  <a:schemeClr val="tx1"/>
                </a:solidFill>
              </a:rPr>
              <a:t>leffellschool.org</a:t>
            </a:r>
            <a:r>
              <a:rPr lang="en-US" sz="2700" dirty="0">
                <a:solidFill>
                  <a:schemeClr val="tx1"/>
                </a:solidFill>
              </a:rPr>
              <a:t/>
            </a:r>
            <a:br>
              <a:rPr lang="en-US" sz="2700" dirty="0">
                <a:solidFill>
                  <a:schemeClr val="tx1"/>
                </a:solidFill>
              </a:rPr>
            </a:br>
            <a:r>
              <a:rPr lang="en-US" sz="2700" dirty="0">
                <a:solidFill>
                  <a:schemeClr val="tx1"/>
                </a:solidFill>
              </a:rPr>
              <a:t>E-Mail: </a:t>
            </a:r>
            <a:r>
              <a:rPr lang="en-US" sz="2700" dirty="0" smtClean="0">
                <a:solidFill>
                  <a:schemeClr val="tx1"/>
                </a:solidFill>
              </a:rPr>
              <a:t>mcreanza@leffellschool.org</a:t>
            </a:r>
            <a:r>
              <a:rPr lang="en-US" sz="2700" dirty="0">
                <a:solidFill>
                  <a:schemeClr val="tx1"/>
                </a:solidFill>
              </a:rPr>
              <a:t/>
            </a:r>
            <a:br>
              <a:rPr lang="en-US" sz="2700" dirty="0">
                <a:solidFill>
                  <a:schemeClr val="tx1"/>
                </a:solidFill>
              </a:rPr>
            </a:br>
            <a:r>
              <a:rPr lang="en-US" sz="2700" dirty="0">
                <a:solidFill>
                  <a:schemeClr val="tx1"/>
                </a:solidFill>
              </a:rPr>
              <a:t>Head of School: Dr. Michael Kay</a:t>
            </a:r>
            <a:br>
              <a:rPr lang="en-US" sz="2700" dirty="0">
                <a:solidFill>
                  <a:schemeClr val="tx1"/>
                </a:solidFill>
              </a:rPr>
            </a:br>
            <a:r>
              <a:rPr lang="en-US" sz="2700" dirty="0">
                <a:solidFill>
                  <a:schemeClr val="tx1"/>
                </a:solidFill>
              </a:rPr>
              <a:t> </a:t>
            </a:r>
            <a:br>
              <a:rPr lang="en-US" sz="2700" dirty="0">
                <a:solidFill>
                  <a:schemeClr val="tx1"/>
                </a:solidFill>
              </a:rPr>
            </a:br>
            <a:r>
              <a:rPr lang="en-US" sz="2700" b="1" dirty="0">
                <a:solidFill>
                  <a:schemeClr val="tx1"/>
                </a:solidFill>
              </a:rPr>
              <a:t>Upper School Campus (Grades 6-12</a:t>
            </a:r>
            <a:r>
              <a:rPr lang="en-US" sz="2700" b="1" dirty="0" smtClean="0">
                <a:solidFill>
                  <a:schemeClr val="tx1"/>
                </a:solidFill>
              </a:rPr>
              <a:t>)</a:t>
            </a:r>
            <a:r>
              <a:rPr lang="en-US" sz="2700" dirty="0">
                <a:solidFill>
                  <a:schemeClr val="tx1"/>
                </a:solidFill>
              </a:rPr>
              <a:t/>
            </a:r>
            <a:br>
              <a:rPr lang="en-US" sz="2700" dirty="0">
                <a:solidFill>
                  <a:schemeClr val="tx1"/>
                </a:solidFill>
              </a:rPr>
            </a:br>
            <a:r>
              <a:rPr lang="en-US" sz="2700" dirty="0">
                <a:solidFill>
                  <a:schemeClr val="tx1"/>
                </a:solidFill>
              </a:rPr>
              <a:t>555 West Hartsdale </a:t>
            </a:r>
            <a:r>
              <a:rPr lang="en-US" sz="2700" dirty="0" smtClean="0">
                <a:solidFill>
                  <a:schemeClr val="tx1"/>
                </a:solidFill>
              </a:rPr>
              <a:t>Avenue, Hartsdale</a:t>
            </a:r>
            <a:r>
              <a:rPr lang="en-US" sz="2700" dirty="0">
                <a:solidFill>
                  <a:schemeClr val="tx1"/>
                </a:solidFill>
              </a:rPr>
              <a:t>, NY </a:t>
            </a:r>
            <a:r>
              <a:rPr lang="en-US" sz="2700" dirty="0" smtClean="0">
                <a:solidFill>
                  <a:schemeClr val="tx1"/>
                </a:solidFill>
              </a:rPr>
              <a:t>10530</a:t>
            </a:r>
            <a:r>
              <a:rPr lang="en-US" sz="2700" dirty="0">
                <a:solidFill>
                  <a:schemeClr val="tx1"/>
                </a:solidFill>
              </a:rPr>
              <a:t/>
            </a:r>
            <a:br>
              <a:rPr lang="en-US" sz="2700" dirty="0">
                <a:solidFill>
                  <a:schemeClr val="tx1"/>
                </a:solidFill>
              </a:rPr>
            </a:br>
            <a:r>
              <a:rPr lang="en-US" sz="2700" dirty="0">
                <a:solidFill>
                  <a:schemeClr val="tx1"/>
                </a:solidFill>
              </a:rPr>
              <a:t>Phone: </a:t>
            </a:r>
            <a:r>
              <a:rPr lang="en-US" sz="2700" dirty="0" smtClean="0">
                <a:solidFill>
                  <a:schemeClr val="tx1"/>
                </a:solidFill>
              </a:rPr>
              <a:t>914-948-8333</a:t>
            </a:r>
            <a:r>
              <a:rPr lang="en-US" sz="2700" dirty="0">
                <a:solidFill>
                  <a:schemeClr val="tx1"/>
                </a:solidFill>
              </a:rPr>
              <a:t/>
            </a:r>
            <a:br>
              <a:rPr lang="en-US" sz="2700" dirty="0">
                <a:solidFill>
                  <a:schemeClr val="tx1"/>
                </a:solidFill>
              </a:rPr>
            </a:br>
            <a:r>
              <a:rPr lang="en-US" sz="2700" dirty="0">
                <a:solidFill>
                  <a:schemeClr val="tx1"/>
                </a:solidFill>
              </a:rPr>
              <a:t>Fax: 914-948-7979</a:t>
            </a:r>
            <a:br>
              <a:rPr lang="en-US" sz="27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High School Principal: Mr. Eric </a:t>
            </a:r>
            <a:r>
              <a:rPr lang="en-US" sz="2700" dirty="0" smtClean="0">
                <a:solidFill>
                  <a:schemeClr val="tx1"/>
                </a:solidFill>
              </a:rPr>
              <a:t>Bassin</a:t>
            </a:r>
            <a:r>
              <a:rPr lang="en-US" sz="2700" dirty="0">
                <a:solidFill>
                  <a:schemeClr val="tx1"/>
                </a:solidFill>
              </a:rPr>
              <a:t/>
            </a:r>
            <a:br>
              <a:rPr lang="en-US" sz="2700" dirty="0">
                <a:solidFill>
                  <a:schemeClr val="tx1"/>
                </a:solidFill>
              </a:rPr>
            </a:br>
            <a:r>
              <a:rPr lang="en-US" sz="2700" dirty="0">
                <a:solidFill>
                  <a:schemeClr val="tx1"/>
                </a:solidFill>
              </a:rPr>
              <a:t>Middle School Principal: Mrs. Amy </a:t>
            </a:r>
            <a:r>
              <a:rPr lang="en-US" sz="2700" dirty="0" smtClean="0">
                <a:solidFill>
                  <a:schemeClr val="tx1"/>
                </a:solidFill>
              </a:rPr>
              <a:t>Holtzer</a:t>
            </a:r>
            <a:r>
              <a:rPr lang="en-US" sz="2700" dirty="0">
                <a:solidFill>
                  <a:schemeClr val="tx1"/>
                </a:solidFill>
              </a:rPr>
              <a:t/>
            </a:r>
            <a:br>
              <a:rPr lang="en-US" sz="2700" dirty="0">
                <a:solidFill>
                  <a:schemeClr val="tx1"/>
                </a:solidFill>
              </a:rPr>
            </a:br>
            <a:r>
              <a:rPr lang="en-US" sz="2700" dirty="0" smtClean="0">
                <a:solidFill>
                  <a:schemeClr val="tx1"/>
                </a:solidFill>
              </a:rPr>
              <a:t/>
            </a:r>
            <a:br>
              <a:rPr lang="en-US" sz="2700" dirty="0" smtClean="0">
                <a:solidFill>
                  <a:schemeClr val="tx1"/>
                </a:solidFill>
              </a:rPr>
            </a:br>
            <a:r>
              <a:rPr lang="en-US" sz="2700" b="1" dirty="0" smtClean="0">
                <a:solidFill>
                  <a:schemeClr val="tx1"/>
                </a:solidFill>
              </a:rPr>
              <a:t>Lower </a:t>
            </a:r>
            <a:r>
              <a:rPr lang="en-US" sz="2700" b="1" dirty="0">
                <a:solidFill>
                  <a:schemeClr val="tx1"/>
                </a:solidFill>
              </a:rPr>
              <a:t>School Campus (K-5</a:t>
            </a:r>
            <a:r>
              <a:rPr lang="en-US" sz="2700" b="1" dirty="0" smtClean="0">
                <a:solidFill>
                  <a:schemeClr val="tx1"/>
                </a:solidFill>
              </a:rPr>
              <a:t>)</a:t>
            </a:r>
            <a:r>
              <a:rPr lang="en-US" sz="2700" dirty="0">
                <a:solidFill>
                  <a:schemeClr val="tx1"/>
                </a:solidFill>
              </a:rPr>
              <a:t/>
            </a:r>
            <a:br>
              <a:rPr lang="en-US" sz="2700" dirty="0">
                <a:solidFill>
                  <a:schemeClr val="tx1"/>
                </a:solidFill>
              </a:rPr>
            </a:br>
            <a:r>
              <a:rPr lang="en-US" sz="2700" dirty="0">
                <a:solidFill>
                  <a:schemeClr val="tx1"/>
                </a:solidFill>
              </a:rPr>
              <a:t>30 Dellwood Road White Plains, NY 10605 </a:t>
            </a:r>
            <a:r>
              <a:rPr lang="en-US" sz="2700" dirty="0" smtClean="0">
                <a:solidFill>
                  <a:schemeClr val="tx1"/>
                </a:solidFill>
              </a:rPr>
              <a:t/>
            </a:r>
            <a:br>
              <a:rPr lang="en-US" sz="2700" dirty="0" smtClean="0">
                <a:solidFill>
                  <a:schemeClr val="tx1"/>
                </a:solidFill>
              </a:rPr>
            </a:br>
            <a:r>
              <a:rPr lang="en-US" sz="2700" dirty="0" smtClean="0">
                <a:solidFill>
                  <a:schemeClr val="tx1"/>
                </a:solidFill>
              </a:rPr>
              <a:t>Phone</a:t>
            </a:r>
            <a:r>
              <a:rPr lang="en-US" sz="2700" dirty="0">
                <a:solidFill>
                  <a:schemeClr val="tx1"/>
                </a:solidFill>
              </a:rPr>
              <a:t>: </a:t>
            </a:r>
            <a:r>
              <a:rPr lang="en-US" sz="2700" dirty="0" smtClean="0">
                <a:solidFill>
                  <a:schemeClr val="tx1"/>
                </a:solidFill>
              </a:rPr>
              <a:t>914-948-3111</a:t>
            </a:r>
            <a:br>
              <a:rPr lang="en-US" sz="2700" dirty="0" smtClean="0">
                <a:solidFill>
                  <a:schemeClr val="tx1"/>
                </a:solidFill>
              </a:rPr>
            </a:br>
            <a:r>
              <a:rPr lang="en-US" sz="2700" dirty="0" smtClean="0">
                <a:solidFill>
                  <a:schemeClr val="tx1"/>
                </a:solidFill>
              </a:rPr>
              <a:t>Fax</a:t>
            </a:r>
            <a:r>
              <a:rPr lang="en-US" sz="2700" dirty="0">
                <a:solidFill>
                  <a:schemeClr val="tx1"/>
                </a:solidFill>
              </a:rPr>
              <a:t>: 914-948-4356 </a:t>
            </a:r>
            <a:r>
              <a:rPr lang="en-US" sz="2700" dirty="0" smtClean="0">
                <a:solidFill>
                  <a:schemeClr val="tx1"/>
                </a:solidFill>
              </a:rPr>
              <a:t/>
            </a:r>
            <a:br>
              <a:rPr lang="en-US" sz="2700" dirty="0" smtClean="0">
                <a:solidFill>
                  <a:schemeClr val="tx1"/>
                </a:solidFill>
              </a:rPr>
            </a:br>
            <a:r>
              <a:rPr lang="en-US" sz="2700" dirty="0" smtClean="0">
                <a:solidFill>
                  <a:schemeClr val="tx1"/>
                </a:solidFill>
              </a:rPr>
              <a:t>Principal</a:t>
            </a:r>
            <a:r>
              <a:rPr lang="en-US" sz="2700" dirty="0">
                <a:solidFill>
                  <a:schemeClr val="tx1"/>
                </a:solidFill>
              </a:rPr>
              <a:t>: Mrs. Ilanit Hoory</a:t>
            </a:r>
            <a:r>
              <a:rPr lang="en-US" dirty="0">
                <a:solidFill>
                  <a:schemeClr val="tx1"/>
                </a:solidFill>
              </a:rPr>
              <a:t/>
            </a:r>
            <a:br>
              <a:rPr lang="en-US" dirty="0">
                <a:solidFill>
                  <a:schemeClr val="tx1"/>
                </a:solidFill>
              </a:rPr>
            </a:br>
            <a:endParaRPr lang="en-US" sz="2200" dirty="0">
              <a:solidFill>
                <a:schemeClr val="tx1"/>
              </a:solidFill>
            </a:endParaRPr>
          </a:p>
        </p:txBody>
      </p:sp>
      <p:sp>
        <p:nvSpPr>
          <p:cNvPr id="3" name="Rectangle 2"/>
          <p:cNvSpPr/>
          <p:nvPr/>
        </p:nvSpPr>
        <p:spPr>
          <a:xfrm>
            <a:off x="376825" y="7303718"/>
            <a:ext cx="6713949" cy="3939540"/>
          </a:xfrm>
          <a:prstGeom prst="rect">
            <a:avLst/>
          </a:prstGeom>
        </p:spPr>
        <p:txBody>
          <a:bodyPr wrap="square">
            <a:spAutoFit/>
          </a:bodyPr>
          <a:lstStyle/>
          <a:p>
            <a:pPr algn="just">
              <a:lnSpc>
                <a:spcPts val="2000"/>
              </a:lnSpc>
            </a:pPr>
            <a:r>
              <a:rPr lang="en-US" sz="2000" dirty="0">
                <a:solidFill>
                  <a:schemeClr val="bg1"/>
                </a:solidFill>
                <a:ea typeface="Times New Roman" panose="02020603050405020304" pitchFamily="18" charset="0"/>
              </a:rPr>
              <a:t>The Leffell School, a Kindergarten through 12</a:t>
            </a:r>
            <a:r>
              <a:rPr lang="en-US" sz="2000" baseline="30000" dirty="0">
                <a:solidFill>
                  <a:schemeClr val="bg1"/>
                </a:solidFill>
                <a:ea typeface="Times New Roman" panose="02020603050405020304" pitchFamily="18" charset="0"/>
              </a:rPr>
              <a:t>th</a:t>
            </a:r>
            <a:r>
              <a:rPr lang="en-US" sz="2000" dirty="0">
                <a:solidFill>
                  <a:schemeClr val="bg1"/>
                </a:solidFill>
                <a:ea typeface="Times New Roman" panose="02020603050405020304" pitchFamily="18" charset="0"/>
              </a:rPr>
              <a:t> grade independent Jewish day school, is set apart by our comprehensive, intellectually rigorous dual curriculum that empowers and cultivates each student in mind, body, and soul. Through the teaching of Jewish values, critical thinking, and openness to new ideas, we inspire our students to achieve academic and personal excellence, preparing them for college and the ever-changing world beyond.</a:t>
            </a:r>
          </a:p>
          <a:p>
            <a:pPr algn="just">
              <a:lnSpc>
                <a:spcPts val="2000"/>
              </a:lnSpc>
            </a:pPr>
            <a:r>
              <a:rPr lang="en-US" sz="2000" dirty="0">
                <a:solidFill>
                  <a:schemeClr val="bg1"/>
                </a:solidFill>
                <a:ea typeface="Times New Roman" panose="02020603050405020304" pitchFamily="18" charset="0"/>
              </a:rPr>
              <a:t> </a:t>
            </a:r>
          </a:p>
          <a:p>
            <a:pPr algn="just">
              <a:lnSpc>
                <a:spcPts val="2000"/>
              </a:lnSpc>
            </a:pPr>
            <a:r>
              <a:rPr lang="en-US" sz="2000" dirty="0">
                <a:solidFill>
                  <a:schemeClr val="bg1"/>
                </a:solidFill>
                <a:ea typeface="Times New Roman" panose="02020603050405020304" pitchFamily="18" charset="0"/>
              </a:rPr>
              <a:t>We are </a:t>
            </a:r>
            <a:r>
              <a:rPr lang="en-US" sz="2000" i="1" dirty="0">
                <a:solidFill>
                  <a:schemeClr val="bg1"/>
                </a:solidFill>
                <a:ea typeface="Times New Roman" panose="02020603050405020304" pitchFamily="18" charset="0"/>
              </a:rPr>
              <a:t>a kehilah</a:t>
            </a:r>
            <a:r>
              <a:rPr lang="en-US" sz="2000" dirty="0">
                <a:solidFill>
                  <a:schemeClr val="bg1"/>
                </a:solidFill>
                <a:ea typeface="Times New Roman" panose="02020603050405020304" pitchFamily="18" charset="0"/>
              </a:rPr>
              <a:t>, a caring community that fosters the joyous practice of Jewish life. We instill in our graduates the confidence to navigate life’s journey with a strong moral compass and apply their passions, knowledge, and skills to the betterment of the Jewish people, the United States, Israel, and the world.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1196" y="11607891"/>
            <a:ext cx="2045208" cy="1088136"/>
          </a:xfrm>
          <a:prstGeom prst="rect">
            <a:avLst/>
          </a:prstGeom>
        </p:spPr>
      </p:pic>
      <p:sp>
        <p:nvSpPr>
          <p:cNvPr id="6" name="Rectangle 5"/>
          <p:cNvSpPr/>
          <p:nvPr/>
        </p:nvSpPr>
        <p:spPr>
          <a:xfrm>
            <a:off x="2598072" y="11160399"/>
            <a:ext cx="2271456" cy="369332"/>
          </a:xfrm>
          <a:prstGeom prst="rect">
            <a:avLst/>
          </a:prstGeom>
        </p:spPr>
        <p:txBody>
          <a:bodyPr wrap="none">
            <a:spAutoFit/>
          </a:bodyPr>
          <a:lstStyle/>
          <a:p>
            <a:r>
              <a:rPr lang="en-US" dirty="0" smtClean="0">
                <a:solidFill>
                  <a:schemeClr val="bg1"/>
                </a:solidFill>
                <a:hlinkClick r:id="rId3"/>
              </a:rPr>
              <a:t>www.leffellschool.org</a:t>
            </a:r>
            <a:endParaRPr lang="en-US" dirty="0" smtClean="0">
              <a:solidFill>
                <a:schemeClr val="bg1"/>
              </a:solidFill>
            </a:endParaRPr>
          </a:p>
        </p:txBody>
      </p:sp>
    </p:spTree>
    <p:extLst>
      <p:ext uri="{BB962C8B-B14F-4D97-AF65-F5344CB8AC3E}">
        <p14:creationId xmlns:p14="http://schemas.microsoft.com/office/powerpoint/2010/main" val="728978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3503990"/>
          </a:xfrm>
          <a:solidFill>
            <a:schemeClr val="bg2"/>
          </a:solidFill>
        </p:spPr>
        <p:txBody>
          <a:bodyPr>
            <a:normAutofit fontScale="90000"/>
          </a:bodyPr>
          <a:lstStyle/>
          <a:p>
            <a:pPr algn="ctr"/>
            <a:r>
              <a:rPr lang="en-US" sz="3600" b="1" dirty="0" smtClean="0">
                <a:solidFill>
                  <a:schemeClr val="tx1"/>
                </a:solidFill>
                <a:latin typeface="+mn-lt"/>
                <a:cs typeface="Arial" panose="020B0604020202020204" pitchFamily="34" charset="0"/>
              </a:rPr>
              <a:t/>
            </a:r>
            <a:br>
              <a:rPr lang="en-US" sz="3600" b="1" dirty="0" smtClean="0">
                <a:solidFill>
                  <a:schemeClr val="tx1"/>
                </a:solidFill>
                <a:latin typeface="+mn-lt"/>
                <a:cs typeface="Arial" panose="020B0604020202020204" pitchFamily="34" charset="0"/>
              </a:rPr>
            </a:br>
            <a:r>
              <a:rPr lang="en-US" sz="3600" b="1" dirty="0" smtClean="0">
                <a:solidFill>
                  <a:schemeClr val="tx1"/>
                </a:solidFill>
                <a:latin typeface="+mn-lt"/>
                <a:cs typeface="Arial" panose="020B0604020202020204" pitchFamily="34" charset="0"/>
              </a:rPr>
              <a:t>Lincoln </a:t>
            </a:r>
            <a:r>
              <a:rPr lang="en-US" sz="3600" b="1" dirty="0">
                <a:solidFill>
                  <a:schemeClr val="tx1"/>
                </a:solidFill>
                <a:latin typeface="+mn-lt"/>
                <a:cs typeface="Arial" panose="020B0604020202020204" pitchFamily="34" charset="0"/>
              </a:rPr>
              <a:t>Park Jewish Center - Yonkers</a:t>
            </a:r>
            <a:r>
              <a:rPr lang="en-US" sz="2200" dirty="0">
                <a:solidFill>
                  <a:schemeClr val="tx1"/>
                </a:solidFill>
                <a:latin typeface="+mn-lt"/>
                <a:cs typeface="Arial" panose="020B0604020202020204" pitchFamily="34" charset="0"/>
              </a:rPr>
              <a:t/>
            </a:r>
            <a:br>
              <a:rPr lang="en-US" sz="22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Modern </a:t>
            </a:r>
            <a:r>
              <a:rPr lang="en-US" sz="2700" dirty="0">
                <a:solidFill>
                  <a:schemeClr val="tx1"/>
                </a:solidFill>
                <a:latin typeface="+mn-lt"/>
                <a:cs typeface="Arial" panose="020B0604020202020204" pitchFamily="34" charset="0"/>
              </a:rPr>
              <a:t>Orthodox</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 </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311 Central Park Avenue </a:t>
            </a:r>
            <a:r>
              <a:rPr lang="en-US" sz="2700" dirty="0" smtClean="0">
                <a:solidFill>
                  <a:schemeClr val="tx1"/>
                </a:solidFill>
                <a:latin typeface="+mn-lt"/>
                <a:cs typeface="Arial" panose="020B0604020202020204" pitchFamily="34" charset="0"/>
              </a:rPr>
              <a:t/>
            </a:r>
            <a:br>
              <a:rPr lang="en-US" sz="2700" dirty="0" smtClean="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Yonkers,New </a:t>
            </a:r>
            <a:r>
              <a:rPr lang="en-US" sz="2700" dirty="0">
                <a:solidFill>
                  <a:schemeClr val="tx1"/>
                </a:solidFill>
                <a:latin typeface="+mn-lt"/>
                <a:cs typeface="Arial" panose="020B0604020202020204" pitchFamily="34" charset="0"/>
              </a:rPr>
              <a:t>York 10704 </a:t>
            </a:r>
            <a:r>
              <a:rPr lang="en-US" sz="2700" dirty="0" smtClean="0">
                <a:solidFill>
                  <a:schemeClr val="tx1"/>
                </a:solidFill>
                <a:latin typeface="+mn-lt"/>
                <a:cs typeface="Arial" panose="020B0604020202020204" pitchFamily="34" charset="0"/>
              </a:rPr>
              <a:t/>
            </a:r>
            <a:br>
              <a:rPr lang="en-US" sz="2700" dirty="0" smtClean="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Phone</a:t>
            </a:r>
            <a:r>
              <a:rPr lang="en-US" sz="2700" dirty="0">
                <a:solidFill>
                  <a:schemeClr val="tx1"/>
                </a:solidFill>
                <a:latin typeface="+mn-lt"/>
                <a:cs typeface="Arial" panose="020B0604020202020204" pitchFamily="34" charset="0"/>
              </a:rPr>
              <a:t>: 914-965-7119 </a:t>
            </a:r>
            <a:r>
              <a:rPr lang="en-US" sz="2700" dirty="0" smtClean="0">
                <a:solidFill>
                  <a:schemeClr val="tx1"/>
                </a:solidFill>
                <a:latin typeface="+mn-lt"/>
                <a:cs typeface="Arial" panose="020B0604020202020204" pitchFamily="34" charset="0"/>
              </a:rPr>
              <a:t/>
            </a:r>
            <a:br>
              <a:rPr lang="en-US" sz="2700" dirty="0" smtClean="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Fax</a:t>
            </a:r>
            <a:r>
              <a:rPr lang="en-US" sz="2700" dirty="0">
                <a:solidFill>
                  <a:schemeClr val="tx1"/>
                </a:solidFill>
                <a:latin typeface="+mn-lt"/>
                <a:cs typeface="Arial" panose="020B0604020202020204" pitchFamily="34" charset="0"/>
              </a:rPr>
              <a:t>: 914-965-7557 </a:t>
            </a:r>
            <a:r>
              <a:rPr lang="en-US" sz="2700" dirty="0" smtClean="0">
                <a:solidFill>
                  <a:schemeClr val="tx1"/>
                </a:solidFill>
                <a:latin typeface="+mn-lt"/>
                <a:cs typeface="Arial" panose="020B0604020202020204" pitchFamily="34" charset="0"/>
              </a:rPr>
              <a:t/>
            </a:r>
            <a:br>
              <a:rPr lang="en-US" sz="2700" dirty="0" smtClean="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Website: www.LPJC.org</a:t>
            </a:r>
            <a:r>
              <a:rPr lang="en-US" sz="2700" dirty="0">
                <a:solidFill>
                  <a:schemeClr val="tx1"/>
                </a:solidFill>
                <a:latin typeface="+mn-lt"/>
                <a:cs typeface="Arial" panose="020B0604020202020204" pitchFamily="34" charset="0"/>
              </a:rPr>
              <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E-Mail</a:t>
            </a:r>
            <a:r>
              <a:rPr lang="en-US" sz="2700" dirty="0">
                <a:solidFill>
                  <a:schemeClr val="tx1"/>
                </a:solidFill>
                <a:latin typeface="+mn-lt"/>
                <a:cs typeface="Arial" panose="020B0604020202020204" pitchFamily="34" charset="0"/>
              </a:rPr>
              <a:t>: lpjcoffice@optonline.net</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Rabbi</a:t>
            </a:r>
            <a:r>
              <a:rPr lang="en-US" sz="2700" dirty="0">
                <a:solidFill>
                  <a:schemeClr val="tx1"/>
                </a:solidFill>
                <a:latin typeface="+mn-lt"/>
                <a:cs typeface="Arial" panose="020B0604020202020204" pitchFamily="34" charset="0"/>
              </a:rPr>
              <a:t>: Levi Welton</a:t>
            </a:r>
            <a:r>
              <a:rPr lang="en-US" dirty="0">
                <a:solidFill>
                  <a:schemeClr val="tx1"/>
                </a:solidFill>
                <a:latin typeface="+mn-lt"/>
                <a:cs typeface="Arial" panose="020B0604020202020204" pitchFamily="34" charset="0"/>
              </a:rPr>
              <a:t/>
            </a:r>
            <a:br>
              <a:rPr lang="en-US" dirty="0">
                <a:solidFill>
                  <a:schemeClr val="tx1"/>
                </a:solidFill>
                <a:latin typeface="+mn-lt"/>
                <a:cs typeface="Arial" panose="020B0604020202020204" pitchFamily="34" charset="0"/>
              </a:rPr>
            </a:br>
            <a:endParaRPr lang="en-US" sz="2200" dirty="0">
              <a:solidFill>
                <a:schemeClr val="tx1"/>
              </a:solidFill>
              <a:latin typeface="+mn-lt"/>
              <a:cs typeface="Arial" panose="020B0604020202020204" pitchFamily="34" charset="0"/>
            </a:endParaRPr>
          </a:p>
        </p:txBody>
      </p:sp>
      <p:sp>
        <p:nvSpPr>
          <p:cNvPr id="3" name="Rectangle 2"/>
          <p:cNvSpPr/>
          <p:nvPr/>
        </p:nvSpPr>
        <p:spPr>
          <a:xfrm>
            <a:off x="338667" y="4502783"/>
            <a:ext cx="6604000" cy="6555641"/>
          </a:xfrm>
          <a:prstGeom prst="rect">
            <a:avLst/>
          </a:prstGeom>
        </p:spPr>
        <p:txBody>
          <a:bodyPr wrap="square">
            <a:spAutoFit/>
          </a:bodyPr>
          <a:lstStyle/>
          <a:p>
            <a:pPr algn="just"/>
            <a:r>
              <a:rPr lang="en-US" sz="2000" dirty="0">
                <a:solidFill>
                  <a:schemeClr val="bg1"/>
                </a:solidFill>
                <a:ea typeface="Arial" panose="020B0604020202020204" pitchFamily="34" charset="0"/>
                <a:cs typeface="Arial" panose="020B0604020202020204" pitchFamily="34" charset="0"/>
              </a:rPr>
              <a:t>This congregation is in the midst of a revival of spirit in its programs, activities and growth. In the past several years, new families have joined our congregation. Our services are vibrant, filled with song and joy, and our learning programs and social activities are dynamic and unequaled. With the guidance and leadership of our new Rabbi Levi Welton, LPJC will be scheduling monthly speakers and programs discussing varied topics on Judaism and our relationship with the Yonkers and Westchester community.</a:t>
            </a:r>
            <a:endParaRPr lang="en-US" sz="2000" dirty="0">
              <a:solidFill>
                <a:schemeClr val="bg1"/>
              </a:solidFill>
              <a:ea typeface="Times New Roman" panose="02020603050405020304" pitchFamily="18" charset="0"/>
              <a:cs typeface="Arial" panose="020B0604020202020204" pitchFamily="34" charset="0"/>
            </a:endParaRPr>
          </a:p>
          <a:p>
            <a:r>
              <a:rPr lang="en-US" sz="2000" dirty="0">
                <a:solidFill>
                  <a:schemeClr val="bg1"/>
                </a:solidFill>
                <a:ea typeface="Times New Roman" panose="02020603050405020304" pitchFamily="18" charset="0"/>
                <a:cs typeface="Arial" panose="020B0604020202020204" pitchFamily="34" charset="0"/>
              </a:rPr>
              <a:t> </a:t>
            </a:r>
          </a:p>
          <a:p>
            <a:pPr algn="just"/>
            <a:r>
              <a:rPr lang="en-US" sz="2000" dirty="0">
                <a:solidFill>
                  <a:schemeClr val="bg1"/>
                </a:solidFill>
                <a:ea typeface="Arial" panose="020B0604020202020204" pitchFamily="34" charset="0"/>
                <a:cs typeface="Arial" panose="020B0604020202020204" pitchFamily="34" charset="0"/>
              </a:rPr>
              <a:t>The congregation has built an Eruv in the Lincoln Park area of Yonkers, which has prompted Jewish families to rediscover this lovely, crime-free, family-oriented residential area of Yonkers, and calling it Hamakom (Home). Our congregation is diverse in its racial, ethnic and socio-economic backgrounds, and we include all levels of observance and Jewish knowledge. For this reason, we have been referred to as “an un-orthodox congregation.” We are proud of the “heimishe” and welcoming spirit we have created thus far and look forward to welcoming you, as well!</a:t>
            </a:r>
            <a:endParaRPr lang="en-US" sz="2000" dirty="0">
              <a:solidFill>
                <a:schemeClr val="bg1"/>
              </a:solidFill>
              <a:ea typeface="Times New Roman" panose="02020603050405020304" pitchFamily="18" charset="0"/>
              <a:cs typeface="Arial" panose="020B0604020202020204" pitchFamily="34" charset="0"/>
            </a:endParaRPr>
          </a:p>
          <a:p>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p:txBody>
      </p:sp>
      <p:sp>
        <p:nvSpPr>
          <p:cNvPr id="4" name="Rectangle 3"/>
          <p:cNvSpPr/>
          <p:nvPr/>
        </p:nvSpPr>
        <p:spPr>
          <a:xfrm>
            <a:off x="2993821" y="10949813"/>
            <a:ext cx="1479957" cy="646331"/>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hlinkClick r:id="rId2"/>
              </a:rPr>
              <a:t>www.lpjc.org</a:t>
            </a:r>
            <a:endParaRPr lang="en-US" dirty="0" smtClean="0">
              <a:solidFill>
                <a:schemeClr val="bg1"/>
              </a:solidFill>
              <a:latin typeface="Arial" panose="020B060402020202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389" y="11436264"/>
            <a:ext cx="3533125" cy="1167240"/>
          </a:xfrm>
          <a:prstGeom prst="rect">
            <a:avLst/>
          </a:prstGeom>
        </p:spPr>
      </p:pic>
    </p:spTree>
    <p:extLst>
      <p:ext uri="{BB962C8B-B14F-4D97-AF65-F5344CB8AC3E}">
        <p14:creationId xmlns:p14="http://schemas.microsoft.com/office/powerpoint/2010/main" val="3290468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7315200" cy="3864279"/>
          </a:xfrm>
          <a:solidFill>
            <a:schemeClr val="bg2"/>
          </a:solidFill>
        </p:spPr>
        <p:txBody>
          <a:bodyPr>
            <a:normAutofit fontScale="90000"/>
          </a:bodyPr>
          <a:lstStyle/>
          <a:p>
            <a:pPr algn="ctr">
              <a:lnSpc>
                <a:spcPct val="100000"/>
              </a:lnSpc>
            </a:pPr>
            <a:r>
              <a:rPr lang="en-US" sz="3600" b="1" dirty="0">
                <a:solidFill>
                  <a:schemeClr val="tx1"/>
                </a:solidFill>
              </a:rPr>
              <a:t>American Friends of  </a:t>
            </a: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Magen </a:t>
            </a:r>
            <a:r>
              <a:rPr lang="en-US" sz="3600" b="1" dirty="0">
                <a:solidFill>
                  <a:schemeClr val="tx1"/>
                </a:solidFill>
              </a:rPr>
              <a:t>David Adom</a:t>
            </a:r>
            <a:r>
              <a:rPr lang="en-US" sz="2000" dirty="0">
                <a:solidFill>
                  <a:schemeClr val="tx1"/>
                </a:solidFill>
              </a:rPr>
              <a:t/>
            </a:r>
            <a:br>
              <a:rPr lang="en-US" sz="20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20 West 36</a:t>
            </a:r>
            <a:r>
              <a:rPr lang="en-US" sz="2700" baseline="30000" dirty="0">
                <a:solidFill>
                  <a:schemeClr val="tx1"/>
                </a:solidFill>
              </a:rPr>
              <a:t>th</a:t>
            </a:r>
            <a:r>
              <a:rPr lang="en-US" sz="2700" dirty="0">
                <a:solidFill>
                  <a:schemeClr val="tx1"/>
                </a:solidFill>
              </a:rPr>
              <a:t> Street – Suite 1100</a:t>
            </a:r>
            <a:br>
              <a:rPr lang="en-US" sz="2700" dirty="0">
                <a:solidFill>
                  <a:schemeClr val="tx1"/>
                </a:solidFill>
              </a:rPr>
            </a:br>
            <a:r>
              <a:rPr lang="en-US" sz="2700" dirty="0">
                <a:solidFill>
                  <a:schemeClr val="tx1"/>
                </a:solidFill>
              </a:rPr>
              <a:t>Phone 212-757-1627</a:t>
            </a:r>
            <a:br>
              <a:rPr lang="en-US" sz="2700" dirty="0">
                <a:solidFill>
                  <a:schemeClr val="tx1"/>
                </a:solidFill>
              </a:rPr>
            </a:br>
            <a:r>
              <a:rPr lang="en-US" sz="2700" dirty="0">
                <a:solidFill>
                  <a:schemeClr val="tx1"/>
                </a:solidFill>
              </a:rPr>
              <a:t> </a:t>
            </a:r>
            <a:r>
              <a:rPr lang="en-US" sz="2700" dirty="0" smtClean="0">
                <a:solidFill>
                  <a:schemeClr val="tx1"/>
                </a:solidFill>
              </a:rPr>
              <a:t>Fax</a:t>
            </a:r>
            <a:r>
              <a:rPr lang="en-US" sz="2700" dirty="0">
                <a:solidFill>
                  <a:schemeClr val="tx1"/>
                </a:solidFill>
              </a:rPr>
              <a:t>: 212-757-4662</a:t>
            </a:r>
            <a:br>
              <a:rPr lang="en-US" sz="2700" dirty="0">
                <a:solidFill>
                  <a:schemeClr val="tx1"/>
                </a:solidFill>
              </a:rPr>
            </a:br>
            <a:r>
              <a:rPr lang="en-US" sz="2700" dirty="0">
                <a:solidFill>
                  <a:schemeClr val="tx1"/>
                </a:solidFill>
              </a:rPr>
              <a:t> </a:t>
            </a:r>
            <a:r>
              <a:rPr lang="en-US" sz="2700" dirty="0" smtClean="0">
                <a:solidFill>
                  <a:schemeClr val="tx1"/>
                </a:solidFill>
              </a:rPr>
              <a:t>Website</a:t>
            </a:r>
            <a:r>
              <a:rPr lang="en-US" sz="2700" dirty="0">
                <a:solidFill>
                  <a:schemeClr val="tx1"/>
                </a:solidFill>
              </a:rPr>
              <a:t>: www.afmda.org</a:t>
            </a:r>
            <a:br>
              <a:rPr lang="en-US" sz="2700" dirty="0">
                <a:solidFill>
                  <a:schemeClr val="tx1"/>
                </a:solidFill>
              </a:rPr>
            </a:br>
            <a:r>
              <a:rPr lang="en-US" sz="2700" dirty="0">
                <a:solidFill>
                  <a:schemeClr val="tx1"/>
                </a:solidFill>
              </a:rPr>
              <a:t> </a:t>
            </a:r>
            <a:r>
              <a:rPr lang="en-US" sz="2700" dirty="0" smtClean="0">
                <a:solidFill>
                  <a:schemeClr val="tx1"/>
                </a:solidFill>
              </a:rPr>
              <a:t>Director </a:t>
            </a:r>
            <a:r>
              <a:rPr lang="en-US" sz="2700" dirty="0">
                <a:solidFill>
                  <a:schemeClr val="tx1"/>
                </a:solidFill>
              </a:rPr>
              <a:t>of Strategic Philanthropy: Cindy Cutler</a:t>
            </a:r>
            <a:br>
              <a:rPr lang="en-US" sz="2700" dirty="0">
                <a:solidFill>
                  <a:schemeClr val="tx1"/>
                </a:solidFill>
              </a:rPr>
            </a:br>
            <a:r>
              <a:rPr lang="en-US" sz="2700" dirty="0">
                <a:solidFill>
                  <a:schemeClr val="tx1"/>
                </a:solidFill>
              </a:rPr>
              <a:t> </a:t>
            </a:r>
            <a:r>
              <a:rPr lang="en-US" sz="2700" dirty="0" smtClean="0">
                <a:solidFill>
                  <a:schemeClr val="tx1"/>
                </a:solidFill>
              </a:rPr>
              <a:t>Email</a:t>
            </a:r>
            <a:r>
              <a:rPr lang="en-US" sz="2700" dirty="0">
                <a:solidFill>
                  <a:schemeClr val="tx1"/>
                </a:solidFill>
              </a:rPr>
              <a:t>: Northeast@afmda.org</a:t>
            </a:r>
            <a:r>
              <a:rPr lang="en-US" sz="2200" dirty="0"/>
              <a:t/>
            </a:r>
            <a:br>
              <a:rPr lang="en-US" sz="2200" dirty="0"/>
            </a:br>
            <a:endParaRPr lang="en-US" sz="2200" dirty="0">
              <a:solidFill>
                <a:schemeClr val="tx1"/>
              </a:solidFill>
            </a:endParaRPr>
          </a:p>
        </p:txBody>
      </p:sp>
      <p:sp>
        <p:nvSpPr>
          <p:cNvPr id="3" name="Rectangle 2"/>
          <p:cNvSpPr/>
          <p:nvPr/>
        </p:nvSpPr>
        <p:spPr>
          <a:xfrm>
            <a:off x="313266" y="4511281"/>
            <a:ext cx="6841067" cy="6247864"/>
          </a:xfrm>
          <a:prstGeom prst="rect">
            <a:avLst/>
          </a:prstGeom>
        </p:spPr>
        <p:txBody>
          <a:bodyPr wrap="square">
            <a:spAutoFit/>
          </a:bodyPr>
          <a:lstStyle/>
          <a:p>
            <a:pPr algn="just"/>
            <a:r>
              <a:rPr lang="en-US" sz="2000" dirty="0">
                <a:solidFill>
                  <a:schemeClr val="bg1"/>
                </a:solidFill>
                <a:ea typeface="Calibri" panose="020F0502020204030204" pitchFamily="34" charset="0"/>
              </a:rPr>
              <a:t>AFMDA is the US representative of Magen David Adom (MDA), Israel’s national ambulance, blood-services, and disaster-relief organization. MDA serves as emergency medical first-responders for the state’s more than 9.3 million people and is responsible for collecting, testing, and distributing 100% of Israel’s national blood supply, </a:t>
            </a:r>
            <a:r>
              <a:rPr lang="en-US" sz="2000" dirty="0" smtClean="0">
                <a:solidFill>
                  <a:schemeClr val="bg1"/>
                </a:solidFill>
                <a:ea typeface="Calibri" panose="020F0502020204030204" pitchFamily="34" charset="0"/>
              </a:rPr>
              <a:t>including </a:t>
            </a:r>
            <a:r>
              <a:rPr lang="en-US" sz="2000" dirty="0">
                <a:solidFill>
                  <a:schemeClr val="bg1"/>
                </a:solidFill>
                <a:ea typeface="Calibri" panose="020F0502020204030204" pitchFamily="34" charset="0"/>
              </a:rPr>
              <a:t>the blood needed by the Israel Defense Forces. MDA has more than 180 emergency medical stations and 11 dispatch </a:t>
            </a:r>
            <a:r>
              <a:rPr lang="en-US" sz="2000" dirty="0" smtClean="0">
                <a:solidFill>
                  <a:schemeClr val="bg1"/>
                </a:solidFill>
                <a:ea typeface="Calibri" panose="020F0502020204030204" pitchFamily="34" charset="0"/>
              </a:rPr>
              <a:t>centers </a:t>
            </a:r>
            <a:r>
              <a:rPr lang="en-US" sz="2000" dirty="0">
                <a:solidFill>
                  <a:schemeClr val="bg1"/>
                </a:solidFill>
                <a:ea typeface="Calibri" panose="020F0502020204030204" pitchFamily="34" charset="0"/>
              </a:rPr>
              <a:t>where trained EMTs field more than 5,000,000 calls a year.</a:t>
            </a:r>
          </a:p>
          <a:p>
            <a:pPr algn="just"/>
            <a:r>
              <a:rPr lang="en-US" sz="2000" dirty="0" smtClean="0">
                <a:solidFill>
                  <a:schemeClr val="bg1"/>
                </a:solidFill>
                <a:ea typeface="Calibri" panose="020F0502020204030204" pitchFamily="34" charset="0"/>
              </a:rPr>
              <a:t>Contributions </a:t>
            </a:r>
            <a:r>
              <a:rPr lang="en-US" sz="2000" dirty="0">
                <a:solidFill>
                  <a:schemeClr val="bg1"/>
                </a:solidFill>
                <a:ea typeface="Calibri" panose="020F0502020204030204" pitchFamily="34" charset="0"/>
              </a:rPr>
              <a:t>are utilized for the following: (1) to supply and equip ambulances, bloodmobiles, and mobile intensive care unit ambulances serving all hospitals and communities throughout Israel; (2) to provide supplies and equipment for the MDA Marcus National Blood Services Center; (3) to provide funds to train paramedics, EMTs, laboratory technicians, and phlebotomists; (4) to build, expand or renovate MDA emergency medical stations in Israel, and (5) to collect donated umbilical cord blood following the birth of healthy children and then remove, test, and type the stem cells at the MDA Cord Blood Bank.</a:t>
            </a:r>
            <a:endParaRPr lang="en-US" sz="2000" dirty="0">
              <a:solidFill>
                <a:schemeClr val="bg1"/>
              </a:solidFill>
              <a:effectLst/>
              <a:ea typeface="Calibri" panose="020F0502020204030204" pitchFamily="34" charset="0"/>
            </a:endParaRPr>
          </a:p>
        </p:txBody>
      </p:sp>
      <p:sp>
        <p:nvSpPr>
          <p:cNvPr id="4" name="Rectangle 3"/>
          <p:cNvSpPr/>
          <p:nvPr/>
        </p:nvSpPr>
        <p:spPr>
          <a:xfrm>
            <a:off x="2503707" y="10669600"/>
            <a:ext cx="2383986" cy="646331"/>
          </a:xfrm>
          <a:prstGeom prst="rect">
            <a:avLst/>
          </a:prstGeom>
        </p:spPr>
        <p:txBody>
          <a:bodyPr wrap="none">
            <a:spAutoFit/>
          </a:bodyPr>
          <a:lstStyle/>
          <a:p>
            <a:r>
              <a:rPr lang="en-US" dirty="0" smtClean="0">
                <a:solidFill>
                  <a:schemeClr val="bg1"/>
                </a:solidFill>
                <a:hlinkClick r:id="rId2"/>
              </a:rPr>
              <a:t>Northeast@afmda.org</a:t>
            </a:r>
            <a:endParaRPr lang="en-US" dirty="0" smtClean="0">
              <a:solidFill>
                <a:schemeClr val="bg1"/>
              </a:solidFill>
            </a:endParaRPr>
          </a:p>
          <a:p>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5352" y="11430675"/>
            <a:ext cx="2520696" cy="1165015"/>
          </a:xfrm>
          <a:prstGeom prst="rect">
            <a:avLst/>
          </a:prstGeom>
        </p:spPr>
      </p:pic>
    </p:spTree>
    <p:extLst>
      <p:ext uri="{BB962C8B-B14F-4D97-AF65-F5344CB8AC3E}">
        <p14:creationId xmlns:p14="http://schemas.microsoft.com/office/powerpoint/2010/main" val="4614798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dirty="0"/>
              <a:t/>
            </a:r>
            <a:br>
              <a:rPr lang="en-US" dirty="0"/>
            </a:br>
            <a:r>
              <a:rPr lang="en-US" sz="3600" dirty="0"/>
              <a:t> </a:t>
            </a:r>
            <a:r>
              <a:rPr lang="en-US" sz="3600" b="1" dirty="0">
                <a:solidFill>
                  <a:schemeClr val="tx1"/>
                </a:solidFill>
              </a:rPr>
              <a:t>Magen David </a:t>
            </a:r>
            <a:r>
              <a:rPr lang="en-US" sz="3600" b="1" dirty="0" smtClean="0">
                <a:solidFill>
                  <a:schemeClr val="tx1"/>
                </a:solidFill>
              </a:rPr>
              <a:t>Sephardic</a:t>
            </a:r>
            <a:r>
              <a:rPr lang="en-US" sz="3600" dirty="0">
                <a:solidFill>
                  <a:schemeClr val="tx1"/>
                </a:solidFill>
              </a:rPr>
              <a:t/>
            </a:r>
            <a:br>
              <a:rPr lang="en-US" sz="3600" dirty="0">
                <a:solidFill>
                  <a:schemeClr val="tx1"/>
                </a:solidFill>
              </a:rPr>
            </a:br>
            <a:r>
              <a:rPr lang="en-US" sz="3600" b="1" dirty="0">
                <a:solidFill>
                  <a:schemeClr val="tx1"/>
                </a:solidFill>
              </a:rPr>
              <a:t>   Synagogue - New Rochelle</a:t>
            </a:r>
            <a:r>
              <a:rPr lang="en-US" dirty="0">
                <a:solidFill>
                  <a:schemeClr val="tx1"/>
                </a:solidFill>
              </a:rPr>
              <a:t/>
            </a:r>
            <a:br>
              <a:rPr lang="en-US" dirty="0">
                <a:solidFill>
                  <a:schemeClr val="tx1"/>
                </a:solidFill>
              </a:rPr>
            </a:br>
            <a:r>
              <a:rPr lang="en-US" sz="2700" dirty="0">
                <a:solidFill>
                  <a:schemeClr val="tx1"/>
                </a:solidFill>
              </a:rPr>
              <a:t>Orthodox</a:t>
            </a:r>
            <a:br>
              <a:rPr lang="en-US" sz="27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1225 Weaver Street </a:t>
            </a:r>
            <a:r>
              <a:rPr lang="en-US" sz="2700" dirty="0" smtClean="0">
                <a:solidFill>
                  <a:schemeClr val="tx1"/>
                </a:solidFill>
              </a:rPr>
              <a:t/>
            </a:r>
            <a:br>
              <a:rPr lang="en-US" sz="2700" dirty="0" smtClean="0">
                <a:solidFill>
                  <a:schemeClr val="tx1"/>
                </a:solidFill>
              </a:rPr>
            </a:br>
            <a:r>
              <a:rPr lang="en-US" sz="2700" dirty="0" smtClean="0">
                <a:solidFill>
                  <a:schemeClr val="tx1"/>
                </a:solidFill>
              </a:rPr>
              <a:t>New </a:t>
            </a:r>
            <a:r>
              <a:rPr lang="en-US" sz="2700" dirty="0">
                <a:solidFill>
                  <a:schemeClr val="tx1"/>
                </a:solidFill>
              </a:rPr>
              <a:t>Rochelle, NY 10804 </a:t>
            </a:r>
            <a:r>
              <a:rPr lang="en-US" sz="2700" dirty="0" smtClean="0">
                <a:solidFill>
                  <a:schemeClr val="tx1"/>
                </a:solidFill>
              </a:rPr>
              <a:t/>
            </a:r>
            <a:br>
              <a:rPr lang="en-US" sz="2700" dirty="0" smtClean="0">
                <a:solidFill>
                  <a:schemeClr val="tx1"/>
                </a:solidFill>
              </a:rPr>
            </a:br>
            <a:r>
              <a:rPr lang="en-US" sz="2700" dirty="0" smtClean="0">
                <a:solidFill>
                  <a:schemeClr val="tx1"/>
                </a:solidFill>
              </a:rPr>
              <a:t>Phone: 914-633-3728</a:t>
            </a:r>
            <a:r>
              <a:rPr lang="en-US" sz="2700" dirty="0">
                <a:solidFill>
                  <a:schemeClr val="tx1"/>
                </a:solidFill>
              </a:rPr>
              <a:t> </a:t>
            </a:r>
            <a:br>
              <a:rPr lang="en-US" sz="2700" dirty="0">
                <a:solidFill>
                  <a:schemeClr val="tx1"/>
                </a:solidFill>
              </a:rPr>
            </a:br>
            <a:r>
              <a:rPr lang="en-US" sz="2700" dirty="0">
                <a:solidFill>
                  <a:schemeClr val="tx1"/>
                </a:solidFill>
              </a:rPr>
              <a:t>E-Mail: info@magendavidscarsdale.com</a:t>
            </a:r>
            <a:r>
              <a:rPr lang="en-US" dirty="0"/>
              <a:t/>
            </a:r>
            <a:br>
              <a:rPr lang="en-US" dirty="0"/>
            </a:br>
            <a:r>
              <a:rPr lang="en-US" dirty="0"/>
              <a:t>Rabbi: Mitchell Serels</a:t>
            </a:r>
          </a:p>
        </p:txBody>
      </p:sp>
      <p:sp>
        <p:nvSpPr>
          <p:cNvPr id="4" name="Rectangle 3"/>
          <p:cNvSpPr/>
          <p:nvPr/>
        </p:nvSpPr>
        <p:spPr>
          <a:xfrm>
            <a:off x="678180" y="5300354"/>
            <a:ext cx="6111240" cy="3339184"/>
          </a:xfrm>
          <a:prstGeom prst="rect">
            <a:avLst/>
          </a:prstGeom>
        </p:spPr>
        <p:txBody>
          <a:bodyPr wrap="square">
            <a:spAutoFit/>
          </a:bodyPr>
          <a:lstStyle/>
          <a:p>
            <a:pPr marL="25400" marR="0" algn="just">
              <a:lnSpc>
                <a:spcPct val="107000"/>
              </a:lnSpc>
              <a:spcBef>
                <a:spcPts val="0"/>
              </a:spcBef>
              <a:spcAft>
                <a:spcPts val="0"/>
              </a:spcAft>
            </a:pPr>
            <a:r>
              <a:rPr lang="en-US" dirty="0">
                <a:solidFill>
                  <a:schemeClr val="bg1"/>
                </a:solidFill>
                <a:ea typeface="Arial" panose="020B0604020202020204" pitchFamily="34" charset="0"/>
              </a:rPr>
              <a:t>Magen David is dedicated to the preservation of Sephardic tradition in a warm atmosphere dedicated to the Halakha. There is a strong family orientation in a multi-cultural and multi- lingual environment. There are a number of classes given by our rabbi who was knighted by the King of Spain. Ashkenazi members are well integrated into the community, which is Westchester’s only Sephardic Synagogue. Youth programs are on Shabbat morning. Classes are given in Mishna (Monday), Humash (Friday morning) and Talmud (Saturday afternoon). There is also a teen room. The sanctuary has been refurnished to recall the Sephardic synagogues of old.</a:t>
            </a:r>
            <a:endParaRPr lang="en-US" sz="20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29936361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5984"/>
            <a:ext cx="7315200" cy="2806337"/>
          </a:xfrm>
          <a:solidFill>
            <a:schemeClr val="bg2"/>
          </a:solidFill>
        </p:spPr>
        <p:txBody>
          <a:bodyPr>
            <a:noAutofit/>
          </a:bodyPr>
          <a:lstStyle/>
          <a:p>
            <a:pPr algn="ctr"/>
            <a:r>
              <a:rPr lang="en-US" b="1" dirty="0">
                <a:solidFill>
                  <a:schemeClr val="tx1"/>
                </a:solidFill>
              </a:rPr>
              <a:t>Mishkan Ha’am </a:t>
            </a:r>
            <a:r>
              <a:rPr lang="en-US" b="1" dirty="0" smtClean="0">
                <a:solidFill>
                  <a:schemeClr val="tx1"/>
                </a:solidFill>
              </a:rPr>
              <a:t>-Hastings-on-Hudson</a:t>
            </a:r>
            <a:r>
              <a:rPr lang="en-US" sz="2000" dirty="0">
                <a:solidFill>
                  <a:schemeClr val="tx1"/>
                </a:solidFill>
              </a:rPr>
              <a:t/>
            </a:r>
            <a:br>
              <a:rPr lang="en-US" sz="2000" dirty="0">
                <a:solidFill>
                  <a:schemeClr val="tx1"/>
                </a:solidFill>
              </a:rPr>
            </a:br>
            <a:r>
              <a:rPr lang="en-US" sz="2000" dirty="0">
                <a:solidFill>
                  <a:schemeClr val="tx1"/>
                </a:solidFill>
              </a:rPr>
              <a:t> </a:t>
            </a:r>
            <a:br>
              <a:rPr lang="en-US" sz="2000" dirty="0">
                <a:solidFill>
                  <a:schemeClr val="tx1"/>
                </a:solidFill>
              </a:rPr>
            </a:br>
            <a:r>
              <a:rPr lang="en-US" sz="2400" dirty="0" smtClean="0">
                <a:solidFill>
                  <a:schemeClr val="tx1"/>
                </a:solidFill>
              </a:rPr>
              <a:t>Reconstructionist</a:t>
            </a:r>
            <a:r>
              <a:rPr lang="en-US" sz="2400" dirty="0">
                <a:solidFill>
                  <a:schemeClr val="tx1"/>
                </a:solidFill>
              </a:rPr>
              <a:t/>
            </a:r>
            <a:br>
              <a:rPr lang="en-US" sz="2400" dirty="0">
                <a:solidFill>
                  <a:schemeClr val="tx1"/>
                </a:solidFill>
              </a:rPr>
            </a:br>
            <a:r>
              <a:rPr lang="en-US" sz="2400" dirty="0">
                <a:solidFill>
                  <a:schemeClr val="tx1"/>
                </a:solidFill>
              </a:rPr>
              <a:t>Phone: </a:t>
            </a:r>
            <a:r>
              <a:rPr lang="en-US" sz="2400" dirty="0" smtClean="0">
                <a:solidFill>
                  <a:schemeClr val="tx1"/>
                </a:solidFill>
              </a:rPr>
              <a:t>914-222-5518</a:t>
            </a:r>
            <a:r>
              <a:rPr lang="en-US" sz="2400" dirty="0">
                <a:solidFill>
                  <a:schemeClr val="tx1"/>
                </a:solidFill>
              </a:rPr>
              <a:t/>
            </a:r>
            <a:br>
              <a:rPr lang="en-US" sz="2400" dirty="0">
                <a:solidFill>
                  <a:schemeClr val="tx1"/>
                </a:solidFill>
              </a:rPr>
            </a:br>
            <a:r>
              <a:rPr lang="en-US" sz="2400" dirty="0">
                <a:solidFill>
                  <a:schemeClr val="tx1"/>
                </a:solidFill>
              </a:rPr>
              <a:t>Website: </a:t>
            </a:r>
            <a:r>
              <a:rPr lang="en-US" sz="2400" dirty="0" smtClean="0">
                <a:solidFill>
                  <a:schemeClr val="tx1"/>
                </a:solidFill>
              </a:rPr>
              <a:t>www.mishkanhaam.org</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mishkanhaam@gmail.com</a:t>
            </a:r>
            <a:r>
              <a:rPr lang="en-US" sz="2400" dirty="0">
                <a:solidFill>
                  <a:schemeClr val="tx1"/>
                </a:solidFill>
              </a:rPr>
              <a:t/>
            </a:r>
            <a:br>
              <a:rPr lang="en-US" sz="2400" dirty="0">
                <a:solidFill>
                  <a:schemeClr val="tx1"/>
                </a:solidFill>
              </a:rPr>
            </a:br>
            <a:r>
              <a:rPr lang="en-US" sz="2400" dirty="0">
                <a:solidFill>
                  <a:schemeClr val="tx1"/>
                </a:solidFill>
              </a:rPr>
              <a:t>Rabbinic Leader: Solomon Hoffman </a:t>
            </a:r>
          </a:p>
        </p:txBody>
      </p:sp>
      <p:sp>
        <p:nvSpPr>
          <p:cNvPr id="4" name="Rectangle 3"/>
          <p:cNvSpPr/>
          <p:nvPr/>
        </p:nvSpPr>
        <p:spPr>
          <a:xfrm>
            <a:off x="212942" y="3316070"/>
            <a:ext cx="6803929" cy="8007961"/>
          </a:xfrm>
          <a:prstGeom prst="rect">
            <a:avLst/>
          </a:prstGeom>
        </p:spPr>
        <p:txBody>
          <a:bodyPr wrap="square">
            <a:spAutoFit/>
          </a:bodyPr>
          <a:lstStyle/>
          <a:p>
            <a:pPr algn="just">
              <a:lnSpc>
                <a:spcPts val="1400"/>
              </a:lnSpc>
            </a:pPr>
            <a:r>
              <a:rPr lang="en-US" dirty="0">
                <a:solidFill>
                  <a:schemeClr val="bg1"/>
                </a:solidFill>
              </a:rPr>
              <a:t>Our mission at Mishkan Ha’am is to create a warm, joyful, collaborative community within a framework of Reconstructionist Judaism. </a:t>
            </a:r>
            <a:endParaRPr lang="en-US" dirty="0" smtClean="0">
              <a:solidFill>
                <a:schemeClr val="bg1"/>
              </a:solidFill>
            </a:endParaRPr>
          </a:p>
          <a:p>
            <a:pPr algn="just">
              <a:lnSpc>
                <a:spcPts val="1400"/>
              </a:lnSpc>
            </a:pPr>
            <a:endParaRPr lang="en-US" dirty="0">
              <a:solidFill>
                <a:schemeClr val="bg1"/>
              </a:solidFill>
            </a:endParaRPr>
          </a:p>
          <a:p>
            <a:pPr algn="just">
              <a:lnSpc>
                <a:spcPts val="1400"/>
              </a:lnSpc>
            </a:pPr>
            <a:r>
              <a:rPr lang="en-US" dirty="0">
                <a:solidFill>
                  <a:schemeClr val="bg1"/>
                </a:solidFill>
              </a:rPr>
              <a:t>Mishkan Ha’am welcomes everyone who wants to share in what we offer, including people of any age, race, ethnicity, sexual orientation and gender identity, as individuals or in families of all configurations. Full participation is open to members of interfaith households, those with longstanding Jewish practice or no previous Jewish affiliation, and those certain of, questioning, or disbelieving in the existence of a divine presence. We know that diversity strengthens our community</a:t>
            </a:r>
            <a:r>
              <a:rPr lang="en-US" dirty="0" smtClean="0">
                <a:solidFill>
                  <a:schemeClr val="bg1"/>
                </a:solidFill>
              </a:rPr>
              <a:t>.</a:t>
            </a:r>
          </a:p>
          <a:p>
            <a:pPr algn="just">
              <a:lnSpc>
                <a:spcPts val="1400"/>
              </a:lnSpc>
            </a:pPr>
            <a:endParaRPr lang="en-US" dirty="0">
              <a:solidFill>
                <a:schemeClr val="bg1"/>
              </a:solidFill>
            </a:endParaRPr>
          </a:p>
          <a:p>
            <a:pPr algn="just">
              <a:lnSpc>
                <a:spcPts val="1400"/>
              </a:lnSpc>
            </a:pPr>
            <a:r>
              <a:rPr lang="en-US" dirty="0">
                <a:solidFill>
                  <a:schemeClr val="bg1"/>
                </a:solidFill>
              </a:rPr>
              <a:t>As a Reconstructionist community, Mishkan Ha’am integrates a deep respect for traditional Judaism with an active exploration of it in light of our own time. We believe in embracing tradition—rituals and ceremonies that link us to our predecessors and to other Jews—while wrestling with Jewish teachings and practices to find meaning and make choices and adaptations that allow them to evolve</a:t>
            </a:r>
            <a:r>
              <a:rPr lang="en-US" dirty="0" smtClean="0">
                <a:solidFill>
                  <a:schemeClr val="bg1"/>
                </a:solidFill>
              </a:rPr>
              <a:t>.</a:t>
            </a:r>
          </a:p>
          <a:p>
            <a:pPr algn="just">
              <a:lnSpc>
                <a:spcPts val="1400"/>
              </a:lnSpc>
            </a:pPr>
            <a:endParaRPr lang="en-US" dirty="0">
              <a:solidFill>
                <a:schemeClr val="bg1"/>
              </a:solidFill>
            </a:endParaRPr>
          </a:p>
          <a:p>
            <a:pPr algn="just">
              <a:lnSpc>
                <a:spcPts val="1400"/>
              </a:lnSpc>
            </a:pPr>
            <a:r>
              <a:rPr lang="en-US" dirty="0">
                <a:solidFill>
                  <a:schemeClr val="bg1"/>
                </a:solidFill>
              </a:rPr>
              <a:t>About half of our members live in southern Westchester County and half live in the Riverdale/Kingsbridge area of the Bronx. Our ongoing programs take place at our mishkan, located at 18 Farragut Avenue in Hastings-on-Hudson (within the First Reformed Church of Hastings). We also offer programs via zoom</a:t>
            </a:r>
            <a:r>
              <a:rPr lang="en-US" dirty="0" smtClean="0">
                <a:solidFill>
                  <a:schemeClr val="bg1"/>
                </a:solidFill>
              </a:rPr>
              <a:t>.</a:t>
            </a:r>
          </a:p>
          <a:p>
            <a:pPr algn="just">
              <a:lnSpc>
                <a:spcPts val="1400"/>
              </a:lnSpc>
            </a:pPr>
            <a:endParaRPr lang="en-US" dirty="0">
              <a:solidFill>
                <a:schemeClr val="bg1"/>
              </a:solidFill>
            </a:endParaRPr>
          </a:p>
          <a:p>
            <a:pPr algn="just">
              <a:lnSpc>
                <a:spcPts val="1400"/>
              </a:lnSpc>
            </a:pPr>
            <a:r>
              <a:rPr lang="en-US" dirty="0">
                <a:solidFill>
                  <a:schemeClr val="bg1"/>
                </a:solidFill>
              </a:rPr>
              <a:t>Led by Rabbinic Leader Solomon Hoffman, a student at the Reconstructionist Rabbinical College, we typically come together several weekends each month for creative and meaningful services and cultural, spiritual, and educational programs for adults and children.  We also gather as a community to celebrate the Jewish High Holidays and life cycle events. Our services and programs reflect the voices and interests of Mishkan Ha’am’s community members of all ages</a:t>
            </a:r>
            <a:r>
              <a:rPr lang="en-US" dirty="0" smtClean="0">
                <a:solidFill>
                  <a:schemeClr val="bg1"/>
                </a:solidFill>
              </a:rPr>
              <a:t>.</a:t>
            </a:r>
          </a:p>
          <a:p>
            <a:pPr algn="just">
              <a:lnSpc>
                <a:spcPts val="1400"/>
              </a:lnSpc>
            </a:pPr>
            <a:endParaRPr lang="en-US" dirty="0">
              <a:solidFill>
                <a:schemeClr val="bg1"/>
              </a:solidFill>
            </a:endParaRPr>
          </a:p>
          <a:p>
            <a:pPr algn="just">
              <a:lnSpc>
                <a:spcPts val="1400"/>
              </a:lnSpc>
            </a:pPr>
            <a:r>
              <a:rPr lang="en-US" dirty="0">
                <a:solidFill>
                  <a:schemeClr val="bg1"/>
                </a:solidFill>
              </a:rPr>
              <a:t>She’arim/Gateways, our innovative approach to Hebrew School, meets weekly and offers classes for children ranging in age from kindergarten to seventh grade. During the year in which families approach Bar/Bat Mitzvah, parents and young people together share in a unique group exploration in preparation for the milestone event</a:t>
            </a:r>
            <a:r>
              <a:rPr lang="en-US" dirty="0" smtClean="0">
                <a:solidFill>
                  <a:schemeClr val="bg1"/>
                </a:solidFill>
              </a:rPr>
              <a:t>.</a:t>
            </a:r>
          </a:p>
          <a:p>
            <a:pPr algn="just">
              <a:lnSpc>
                <a:spcPts val="1400"/>
              </a:lnSpc>
            </a:pPr>
            <a:endParaRPr lang="en-US" dirty="0">
              <a:solidFill>
                <a:schemeClr val="bg1"/>
              </a:solidFill>
            </a:endParaRPr>
          </a:p>
          <a:p>
            <a:pPr algn="just">
              <a:lnSpc>
                <a:spcPts val="1400"/>
              </a:lnSpc>
            </a:pPr>
            <a:r>
              <a:rPr lang="en-US" dirty="0">
                <a:solidFill>
                  <a:schemeClr val="bg1"/>
                </a:solidFill>
              </a:rPr>
              <a:t>Our Adult education program includes seminars, “brunch and learns,” in-depth Torah study, a Jewish/Israel-themed book group and interesting and sometimes difficult conversations.  Topics are generated by our members in accordance with their interests.  Our community comes together to undertake Tikkun Olam/Social action efforts to address local and more distant needs.</a:t>
            </a:r>
          </a:p>
        </p:txBody>
      </p:sp>
      <p:sp>
        <p:nvSpPr>
          <p:cNvPr id="5" name="Rectangle 4"/>
          <p:cNvSpPr/>
          <p:nvPr/>
        </p:nvSpPr>
        <p:spPr>
          <a:xfrm>
            <a:off x="2500289" y="11248211"/>
            <a:ext cx="2467022" cy="369332"/>
          </a:xfrm>
          <a:prstGeom prst="rect">
            <a:avLst/>
          </a:prstGeom>
        </p:spPr>
        <p:txBody>
          <a:bodyPr wrap="none">
            <a:spAutoFit/>
          </a:bodyPr>
          <a:lstStyle/>
          <a:p>
            <a:r>
              <a:rPr lang="en-US" dirty="0" smtClean="0">
                <a:hlinkClick r:id="rId2"/>
              </a:rPr>
              <a:t>www.mishkanhaam.org</a:t>
            </a: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0646" y="11624154"/>
            <a:ext cx="2152583" cy="1089764"/>
          </a:xfrm>
          <a:prstGeom prst="rect">
            <a:avLst/>
          </a:prstGeom>
        </p:spPr>
      </p:pic>
    </p:spTree>
    <p:extLst>
      <p:ext uri="{BB962C8B-B14F-4D97-AF65-F5344CB8AC3E}">
        <p14:creationId xmlns:p14="http://schemas.microsoft.com/office/powerpoint/2010/main" val="39564780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Mount Kisco Hebrew Congregation</a:t>
            </a:r>
            <a:r>
              <a:rPr lang="en-US" sz="2400" dirty="0">
                <a:solidFill>
                  <a:schemeClr val="tx1"/>
                </a:solidFill>
              </a:rPr>
              <a:t/>
            </a:r>
            <a:br>
              <a:rPr lang="en-US" sz="2400" dirty="0">
                <a:solidFill>
                  <a:schemeClr val="tx1"/>
                </a:solidFill>
              </a:rPr>
            </a:br>
            <a:r>
              <a:rPr lang="en-US" sz="2400" dirty="0">
                <a:solidFill>
                  <a:schemeClr val="tx1"/>
                </a:solidFill>
              </a:rPr>
              <a:t> </a:t>
            </a:r>
            <a:r>
              <a:rPr lang="en-US" sz="2400" dirty="0" smtClean="0">
                <a:solidFill>
                  <a:schemeClr val="tx1"/>
                </a:solidFill>
              </a:rPr>
              <a:t>Orthodox</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15 Stewart Place </a:t>
            </a:r>
            <a:r>
              <a:rPr lang="en-US" sz="2400" dirty="0" smtClean="0">
                <a:solidFill>
                  <a:schemeClr val="tx1"/>
                </a:solidFill>
              </a:rPr>
              <a:t/>
            </a:r>
            <a:br>
              <a:rPr lang="en-US" sz="2400" dirty="0" smtClean="0">
                <a:solidFill>
                  <a:schemeClr val="tx1"/>
                </a:solidFill>
              </a:rPr>
            </a:br>
            <a:r>
              <a:rPr lang="en-US" sz="2400" dirty="0" smtClean="0">
                <a:solidFill>
                  <a:schemeClr val="tx1"/>
                </a:solidFill>
              </a:rPr>
              <a:t>Mount </a:t>
            </a:r>
            <a:r>
              <a:rPr lang="en-US" sz="2400" dirty="0">
                <a:solidFill>
                  <a:schemeClr val="tx1"/>
                </a:solidFill>
              </a:rPr>
              <a:t>Kisco, NY 10549 </a:t>
            </a:r>
            <a:r>
              <a:rPr lang="en-US" sz="2400" dirty="0" smtClean="0">
                <a:solidFill>
                  <a:schemeClr val="tx1"/>
                </a:solidFill>
              </a:rPr>
              <a:t/>
            </a:r>
            <a:br>
              <a:rPr lang="en-US" sz="2400" dirty="0" smtClean="0">
                <a:solidFill>
                  <a:schemeClr val="tx1"/>
                </a:solidFill>
              </a:rPr>
            </a:br>
            <a:r>
              <a:rPr lang="en-US" sz="2400" dirty="0" smtClean="0">
                <a:solidFill>
                  <a:schemeClr val="tx1"/>
                </a:solidFill>
              </a:rPr>
              <a:t>Phone</a:t>
            </a:r>
            <a:r>
              <a:rPr lang="en-US" sz="2400" dirty="0">
                <a:solidFill>
                  <a:schemeClr val="tx1"/>
                </a:solidFill>
              </a:rPr>
              <a:t>: 914-242-7460 </a:t>
            </a:r>
            <a:r>
              <a:rPr lang="en-US" sz="2400" dirty="0" smtClean="0">
                <a:solidFill>
                  <a:schemeClr val="tx1"/>
                </a:solidFill>
              </a:rPr>
              <a:t/>
            </a:r>
            <a:br>
              <a:rPr lang="en-US" sz="2400" dirty="0" smtClean="0">
                <a:solidFill>
                  <a:schemeClr val="tx1"/>
                </a:solidFill>
              </a:rPr>
            </a:br>
            <a:r>
              <a:rPr lang="en-US" sz="2400" dirty="0" smtClean="0">
                <a:solidFill>
                  <a:schemeClr val="tx1"/>
                </a:solidFill>
              </a:rPr>
              <a:t>Fax</a:t>
            </a:r>
            <a:r>
              <a:rPr lang="en-US" sz="2400" dirty="0">
                <a:solidFill>
                  <a:schemeClr val="tx1"/>
                </a:solidFill>
              </a:rPr>
              <a:t>: 914-241-7101 </a:t>
            </a:r>
            <a:r>
              <a:rPr lang="en-US" sz="2400" dirty="0" smtClean="0">
                <a:solidFill>
                  <a:schemeClr val="tx1"/>
                </a:solidFill>
              </a:rPr>
              <a:t/>
            </a:r>
            <a:br>
              <a:rPr lang="en-US" sz="2400" dirty="0" smtClean="0">
                <a:solidFill>
                  <a:schemeClr val="tx1"/>
                </a:solidFill>
              </a:rPr>
            </a:br>
            <a:r>
              <a:rPr lang="en-US" sz="2400" dirty="0" smtClean="0">
                <a:solidFill>
                  <a:schemeClr val="tx1"/>
                </a:solidFill>
              </a:rPr>
              <a:t>Website</a:t>
            </a:r>
            <a:r>
              <a:rPr lang="en-US" sz="2400" dirty="0">
                <a:solidFill>
                  <a:schemeClr val="tx1"/>
                </a:solidFill>
              </a:rPr>
              <a:t>: www.mkhc.org</a:t>
            </a:r>
            <a:br>
              <a:rPr lang="en-US" sz="2400" dirty="0">
                <a:solidFill>
                  <a:schemeClr val="tx1"/>
                </a:solidFill>
              </a:rPr>
            </a:br>
            <a:r>
              <a:rPr lang="en-US" sz="2400" dirty="0">
                <a:solidFill>
                  <a:schemeClr val="tx1"/>
                </a:solidFill>
              </a:rPr>
              <a:t>E-Mail: office@mkhc.org</a:t>
            </a:r>
            <a:br>
              <a:rPr lang="en-US" sz="2400" dirty="0">
                <a:solidFill>
                  <a:schemeClr val="tx1"/>
                </a:solidFill>
              </a:rPr>
            </a:br>
            <a:r>
              <a:rPr lang="en-US" sz="2400" dirty="0">
                <a:solidFill>
                  <a:schemeClr val="tx1"/>
                </a:solidFill>
              </a:rPr>
              <a:t> </a:t>
            </a:r>
            <a:r>
              <a:rPr lang="en-US" sz="2400" dirty="0" smtClean="0">
                <a:solidFill>
                  <a:schemeClr val="tx1"/>
                </a:solidFill>
              </a:rPr>
              <a:t>Rabbi </a:t>
            </a:r>
            <a:r>
              <a:rPr lang="en-US" sz="2400" dirty="0">
                <a:solidFill>
                  <a:schemeClr val="tx1"/>
                </a:solidFill>
              </a:rPr>
              <a:t>Dov Greer &amp; Rebbetzin Sima Greer</a:t>
            </a:r>
          </a:p>
        </p:txBody>
      </p:sp>
      <p:sp>
        <p:nvSpPr>
          <p:cNvPr id="3" name="Rectangle 2"/>
          <p:cNvSpPr/>
          <p:nvPr/>
        </p:nvSpPr>
        <p:spPr>
          <a:xfrm>
            <a:off x="625643" y="5449587"/>
            <a:ext cx="5887452" cy="1938992"/>
          </a:xfrm>
          <a:prstGeom prst="rect">
            <a:avLst/>
          </a:prstGeom>
        </p:spPr>
        <p:txBody>
          <a:bodyPr wrap="square">
            <a:spAutoFit/>
          </a:bodyPr>
          <a:lstStyle/>
          <a:p>
            <a:pPr algn="just"/>
            <a:r>
              <a:rPr lang="en-US" sz="2000" dirty="0">
                <a:solidFill>
                  <a:schemeClr val="bg1"/>
                </a:solidFill>
              </a:rPr>
              <a:t>This growing congregation of 55 families welcomes Jews from all backgrounds to come worship and enjoy the spiritual setting for G-d. Regular educational classes are held for men and women of all ages. This is a congregation where one will find intimacy and warmth.</a:t>
            </a:r>
          </a:p>
        </p:txBody>
      </p:sp>
      <p:pic>
        <p:nvPicPr>
          <p:cNvPr id="1026" name="Picture 2" descr="Logo for Mount Kisco Hebrew Congreg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570" y="10607040"/>
            <a:ext cx="1508760" cy="15087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11459" y="9807159"/>
            <a:ext cx="1644681" cy="369332"/>
          </a:xfrm>
          <a:prstGeom prst="rect">
            <a:avLst/>
          </a:prstGeom>
        </p:spPr>
        <p:txBody>
          <a:bodyPr wrap="none">
            <a:spAutoFit/>
          </a:bodyPr>
          <a:lstStyle/>
          <a:p>
            <a:r>
              <a:rPr lang="en-US" dirty="0" smtClean="0">
                <a:hlinkClick r:id="rId3"/>
              </a:rPr>
              <a:t>www.mkhc.org</a:t>
            </a:r>
            <a:endParaRPr lang="en-US" dirty="0" smtClean="0"/>
          </a:p>
        </p:txBody>
      </p:sp>
      <p:sp>
        <p:nvSpPr>
          <p:cNvPr id="6" name="Rectangle 5"/>
          <p:cNvSpPr/>
          <p:nvPr/>
        </p:nvSpPr>
        <p:spPr>
          <a:xfrm>
            <a:off x="1828800" y="12204115"/>
            <a:ext cx="4160520" cy="369332"/>
          </a:xfrm>
          <a:prstGeom prst="rect">
            <a:avLst/>
          </a:prstGeom>
        </p:spPr>
        <p:txBody>
          <a:bodyPr wrap="square">
            <a:spAutoFit/>
          </a:bodyPr>
          <a:lstStyle/>
          <a:p>
            <a:pPr algn="ctr"/>
            <a:r>
              <a:rPr lang="en-US" i="1" dirty="0">
                <a:solidFill>
                  <a:srgbClr val="FF0000"/>
                </a:solidFill>
              </a:rPr>
              <a:t>Last updated in 2019-2021 Connect-ory </a:t>
            </a:r>
          </a:p>
        </p:txBody>
      </p:sp>
    </p:spTree>
    <p:extLst>
      <p:ext uri="{BB962C8B-B14F-4D97-AF65-F5344CB8AC3E}">
        <p14:creationId xmlns:p14="http://schemas.microsoft.com/office/powerpoint/2010/main" val="31193837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8337"/>
            <a:ext cx="7315200" cy="3352799"/>
          </a:xfrm>
          <a:solidFill>
            <a:schemeClr val="bg2"/>
          </a:solidFill>
        </p:spPr>
        <p:txBody>
          <a:bodyPr>
            <a:normAutofit/>
          </a:bodyPr>
          <a:lstStyle/>
          <a:p>
            <a:pPr algn="ctr"/>
            <a:r>
              <a:rPr lang="en-US" b="1" dirty="0">
                <a:solidFill>
                  <a:schemeClr val="tx1"/>
                </a:solidFill>
              </a:rPr>
              <a:t>Moving </a:t>
            </a:r>
            <a:r>
              <a:rPr lang="en-US" b="1" dirty="0" smtClean="0">
                <a:solidFill>
                  <a:schemeClr val="tx1"/>
                </a:solidFill>
              </a:rPr>
              <a:t>Traditions</a:t>
            </a:r>
            <a:r>
              <a:rPr lang="en-US" sz="1200" b="1" dirty="0" smtClean="0">
                <a:solidFill>
                  <a:schemeClr val="tx1"/>
                </a:solidFill>
              </a:rPr>
              <a:t/>
            </a:r>
            <a:br>
              <a:rPr lang="en-US" sz="1200" b="1" dirty="0" smtClean="0">
                <a:solidFill>
                  <a:schemeClr val="tx1"/>
                </a:solidFill>
              </a:rPr>
            </a:br>
            <a:r>
              <a:rPr lang="en-US" sz="1200" b="1" dirty="0" smtClean="0">
                <a:solidFill>
                  <a:schemeClr val="tx1"/>
                </a:solidFill>
              </a:rPr>
              <a:t/>
            </a:r>
            <a:br>
              <a:rPr lang="en-US" sz="1200" b="1" dirty="0" smtClean="0">
                <a:solidFill>
                  <a:schemeClr val="tx1"/>
                </a:solidFill>
              </a:rPr>
            </a:br>
            <a:r>
              <a:rPr lang="en-US" sz="1900" u="sng" dirty="0" smtClean="0">
                <a:solidFill>
                  <a:schemeClr val="tx1"/>
                </a:solidFill>
              </a:rPr>
              <a:t>New York Office</a:t>
            </a:r>
            <a:r>
              <a:rPr lang="en-US" sz="1900" dirty="0" smtClean="0">
                <a:solidFill>
                  <a:schemeClr val="tx1"/>
                </a:solidFill>
              </a:rPr>
              <a:t/>
            </a:r>
            <a:br>
              <a:rPr lang="en-US" sz="1900" dirty="0" smtClean="0">
                <a:solidFill>
                  <a:schemeClr val="tx1"/>
                </a:solidFill>
              </a:rPr>
            </a:br>
            <a:r>
              <a:rPr lang="en-US" sz="1900" dirty="0" smtClean="0">
                <a:solidFill>
                  <a:schemeClr val="tx1"/>
                </a:solidFill>
              </a:rPr>
              <a:t>Westchester, NY</a:t>
            </a:r>
            <a:br>
              <a:rPr lang="en-US" sz="1900" dirty="0" smtClean="0">
                <a:solidFill>
                  <a:schemeClr val="tx1"/>
                </a:solidFill>
              </a:rPr>
            </a:br>
            <a:r>
              <a:rPr lang="en-US" sz="1900" dirty="0" smtClean="0">
                <a:solidFill>
                  <a:schemeClr val="tx1"/>
                </a:solidFill>
              </a:rPr>
              <a:t>Phone: 914-420-3212</a:t>
            </a:r>
            <a:br>
              <a:rPr lang="en-US" sz="1900" dirty="0" smtClean="0">
                <a:solidFill>
                  <a:schemeClr val="tx1"/>
                </a:solidFill>
              </a:rPr>
            </a:br>
            <a:r>
              <a:rPr lang="en-US" sz="1900" dirty="0" smtClean="0">
                <a:solidFill>
                  <a:schemeClr val="tx1"/>
                </a:solidFill>
              </a:rPr>
              <a:t>E-Mail: sshapiro@movingtraditions.org</a:t>
            </a:r>
            <a:br>
              <a:rPr lang="en-US" sz="1900" dirty="0" smtClean="0">
                <a:solidFill>
                  <a:schemeClr val="tx1"/>
                </a:solidFill>
              </a:rPr>
            </a:br>
            <a:r>
              <a:rPr lang="en-US" sz="1900" dirty="0" smtClean="0">
                <a:solidFill>
                  <a:schemeClr val="tx1"/>
                </a:solidFill>
              </a:rPr>
              <a:t>Stacy Shapiro, Northeast Program Specialist</a:t>
            </a:r>
            <a:br>
              <a:rPr lang="en-US" sz="1900" dirty="0" smtClean="0">
                <a:solidFill>
                  <a:schemeClr val="tx1"/>
                </a:solidFill>
              </a:rPr>
            </a:br>
            <a:r>
              <a:rPr lang="en-US" sz="1900" dirty="0" smtClean="0">
                <a:solidFill>
                  <a:schemeClr val="tx1"/>
                </a:solidFill>
              </a:rPr>
              <a:t>website: www.movingtraditions.org</a:t>
            </a:r>
            <a:br>
              <a:rPr lang="en-US" sz="1900" dirty="0" smtClean="0">
                <a:solidFill>
                  <a:schemeClr val="tx1"/>
                </a:solidFill>
              </a:rPr>
            </a:br>
            <a:r>
              <a:rPr lang="en-US" sz="1900" u="sng" dirty="0" smtClean="0">
                <a:solidFill>
                  <a:schemeClr val="tx1"/>
                </a:solidFill>
              </a:rPr>
              <a:t>National Office</a:t>
            </a:r>
            <a:r>
              <a:rPr lang="en-US" sz="1900" dirty="0" smtClean="0">
                <a:solidFill>
                  <a:schemeClr val="tx1"/>
                </a:solidFill>
              </a:rPr>
              <a:t/>
            </a:r>
            <a:br>
              <a:rPr lang="en-US" sz="1900" dirty="0" smtClean="0">
                <a:solidFill>
                  <a:schemeClr val="tx1"/>
                </a:solidFill>
              </a:rPr>
            </a:br>
            <a:r>
              <a:rPr lang="en-US" sz="1900" dirty="0" smtClean="0">
                <a:solidFill>
                  <a:schemeClr val="tx1"/>
                </a:solidFill>
              </a:rPr>
              <a:t>8380 Old York Road - Suite 4300 Elkins Park, PA 19027 Phone: 215-887-4511 Fax: 215-887-4510</a:t>
            </a:r>
            <a:br>
              <a:rPr lang="en-US" sz="1900" dirty="0" smtClean="0">
                <a:solidFill>
                  <a:schemeClr val="tx1"/>
                </a:solidFill>
              </a:rPr>
            </a:br>
            <a:r>
              <a:rPr lang="en-US" sz="1900" dirty="0" smtClean="0">
                <a:solidFill>
                  <a:schemeClr val="tx1"/>
                </a:solidFill>
              </a:rPr>
              <a:t>E-Mail:info@movingtraditions.org </a:t>
            </a:r>
            <a:endParaRPr lang="en-US" sz="1900" dirty="0">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5200" y="11920320"/>
            <a:ext cx="2203450" cy="717320"/>
          </a:xfrm>
          <a:prstGeom prst="rect">
            <a:avLst/>
          </a:prstGeom>
        </p:spPr>
      </p:pic>
      <p:sp>
        <p:nvSpPr>
          <p:cNvPr id="4" name="Rectangle 3"/>
          <p:cNvSpPr/>
          <p:nvPr/>
        </p:nvSpPr>
        <p:spPr>
          <a:xfrm>
            <a:off x="0" y="3544443"/>
            <a:ext cx="7239000" cy="8171468"/>
          </a:xfrm>
          <a:prstGeom prst="rect">
            <a:avLst/>
          </a:prstGeom>
        </p:spPr>
        <p:txBody>
          <a:bodyPr wrap="square">
            <a:spAutoFit/>
          </a:bodyPr>
          <a:lstStyle/>
          <a:p>
            <a:pPr algn="just">
              <a:lnSpc>
                <a:spcPts val="1400"/>
              </a:lnSpc>
            </a:pPr>
            <a:r>
              <a:rPr lang="en-US" sz="1600" b="1" dirty="0">
                <a:solidFill>
                  <a:schemeClr val="bg1"/>
                </a:solidFill>
                <a:ea typeface="Times New Roman" panose="02020603050405020304" pitchFamily="18" charset="0"/>
                <a:cs typeface="Arial" panose="020B0604020202020204" pitchFamily="34" charset="0"/>
              </a:rPr>
              <a:t>Moving Traditions</a:t>
            </a:r>
            <a:r>
              <a:rPr lang="en-US" sz="1600" dirty="0">
                <a:solidFill>
                  <a:schemeClr val="bg1"/>
                </a:solidFill>
                <a:ea typeface="Times New Roman" panose="02020603050405020304" pitchFamily="18" charset="0"/>
                <a:cs typeface="Arial" panose="020B0604020202020204" pitchFamily="34" charset="0"/>
              </a:rPr>
              <a:t> inspires Jewish youth of all genders to pursue personal wholeness, healthy relationships, and a just, equitable, and inclusive world.</a:t>
            </a:r>
          </a:p>
          <a:p>
            <a:pPr algn="just">
              <a:lnSpc>
                <a:spcPts val="1400"/>
              </a:lnSpc>
            </a:pPr>
            <a:r>
              <a:rPr lang="en-US" sz="1600" dirty="0">
                <a:solidFill>
                  <a:schemeClr val="bg1"/>
                </a:solidFill>
                <a:ea typeface="Arial" panose="020B0604020202020204" pitchFamily="34" charset="0"/>
                <a:cs typeface="Arial" panose="020B0604020202020204" pitchFamily="34" charset="0"/>
              </a:rPr>
              <a:t>As such, our programs and activities integrate aspects of the following key elements:</a:t>
            </a:r>
            <a:endParaRPr lang="en-US" sz="1600" dirty="0">
              <a:solidFill>
                <a:schemeClr val="bg1"/>
              </a:solidFill>
              <a:ea typeface="Times New Roman" panose="02020603050405020304" pitchFamily="18" charset="0"/>
              <a:cs typeface="Arial" panose="020B0604020202020204" pitchFamily="34" charset="0"/>
            </a:endParaRPr>
          </a:p>
          <a:p>
            <a:pPr algn="just">
              <a:lnSpc>
                <a:spcPts val="1400"/>
              </a:lnSpc>
            </a:pPr>
            <a:r>
              <a:rPr lang="en-US" sz="1600" dirty="0">
                <a:solidFill>
                  <a:schemeClr val="bg1"/>
                </a:solidFill>
                <a:ea typeface="Arial" panose="020B0604020202020204" pitchFamily="34" charset="0"/>
                <a:cs typeface="Arial" panose="020B0604020202020204" pitchFamily="34" charset="0"/>
              </a:rPr>
              <a:t>Social-emotional learning; A Jewish values and wisdom framework; An intersectional feminist approach; Comprehensive sexuality education; Cultural and political learning.</a:t>
            </a:r>
            <a:endParaRPr lang="en-US" sz="1600" dirty="0">
              <a:solidFill>
                <a:schemeClr val="bg1"/>
              </a:solidFill>
              <a:ea typeface="Times New Roman" panose="02020603050405020304" pitchFamily="18" charset="0"/>
              <a:cs typeface="Arial" panose="020B0604020202020204" pitchFamily="34" charset="0"/>
            </a:endParaRPr>
          </a:p>
          <a:p>
            <a:pPr algn="just" fontAlgn="base">
              <a:lnSpc>
                <a:spcPts val="1400"/>
              </a:lnSpc>
              <a:spcAft>
                <a:spcPts val="1440"/>
              </a:spcAft>
            </a:pPr>
            <a:r>
              <a:rPr lang="en-US" sz="1600" dirty="0">
                <a:solidFill>
                  <a:schemeClr val="bg1"/>
                </a:solidFill>
                <a:ea typeface="Arial" panose="020B0604020202020204" pitchFamily="34" charset="0"/>
                <a:cs typeface="Arial" panose="020B0604020202020204" pitchFamily="34" charset="0"/>
              </a:rPr>
              <a:t>Our field-tested programs include: </a:t>
            </a:r>
            <a:endParaRPr lang="en-US" sz="1600" dirty="0">
              <a:solidFill>
                <a:schemeClr val="bg1"/>
              </a:solidFill>
              <a:ea typeface="Times New Roman" panose="02020603050405020304" pitchFamily="18" charset="0"/>
              <a:cs typeface="Arial" panose="020B0604020202020204" pitchFamily="34" charset="0"/>
            </a:endParaRPr>
          </a:p>
          <a:p>
            <a:pPr algn="just" fontAlgn="base">
              <a:lnSpc>
                <a:spcPts val="1400"/>
              </a:lnSpc>
              <a:spcAft>
                <a:spcPts val="1440"/>
              </a:spcAft>
            </a:pPr>
            <a:r>
              <a:rPr lang="en-US" sz="1600" b="1" dirty="0">
                <a:solidFill>
                  <a:schemeClr val="bg1"/>
                </a:solidFill>
                <a:ea typeface="Arial" panose="020B0604020202020204" pitchFamily="34" charset="0"/>
                <a:cs typeface="Arial" panose="020B0604020202020204" pitchFamily="34" charset="0"/>
              </a:rPr>
              <a:t>B-Mitzvah Family Education</a:t>
            </a:r>
            <a:r>
              <a:rPr lang="en-US" sz="1600" dirty="0">
                <a:solidFill>
                  <a:schemeClr val="bg1"/>
                </a:solidFill>
                <a:ea typeface="Arial" panose="020B0604020202020204" pitchFamily="34" charset="0"/>
                <a:cs typeface="Arial" panose="020B0604020202020204" pitchFamily="34" charset="0"/>
              </a:rPr>
              <a:t> for 6/7</a:t>
            </a:r>
            <a:r>
              <a:rPr lang="en-US" sz="1600" baseline="30000" dirty="0">
                <a:solidFill>
                  <a:schemeClr val="bg1"/>
                </a:solidFill>
                <a:ea typeface="Arial" panose="020B0604020202020204" pitchFamily="34" charset="0"/>
                <a:cs typeface="Arial" panose="020B0604020202020204" pitchFamily="34" charset="0"/>
              </a:rPr>
              <a:t>th</a:t>
            </a:r>
            <a:r>
              <a:rPr lang="en-US" sz="1600" dirty="0">
                <a:solidFill>
                  <a:schemeClr val="bg1"/>
                </a:solidFill>
                <a:ea typeface="Arial" panose="020B0604020202020204" pitchFamily="34" charset="0"/>
                <a:cs typeface="Arial" panose="020B0604020202020204" pitchFamily="34" charset="0"/>
              </a:rPr>
              <a:t> grade and their families. </a:t>
            </a:r>
            <a:r>
              <a:rPr lang="en-US" sz="1600" dirty="0">
                <a:solidFill>
                  <a:srgbClr val="000000"/>
                </a:solidFill>
                <a:ea typeface="Times New Roman" panose="02020603050405020304" pitchFamily="18" charset="0"/>
                <a:cs typeface="Arial" panose="020B0604020202020204" pitchFamily="34" charset="0"/>
              </a:rPr>
              <a:t>Moving Traditions’ approach to preteen Jewish family education inspires connection to Jewish community by centering on human development and the parent-child </a:t>
            </a:r>
            <a:r>
              <a:rPr lang="en-US" sz="1600" dirty="0" smtClean="0">
                <a:solidFill>
                  <a:srgbClr val="000000"/>
                </a:solidFill>
                <a:ea typeface="Times New Roman" panose="02020603050405020304" pitchFamily="18" charset="0"/>
                <a:cs typeface="Arial" panose="020B0604020202020204" pitchFamily="34" charset="0"/>
              </a:rPr>
              <a:t>relationship.</a:t>
            </a:r>
            <a:endParaRPr lang="en-US" sz="1600" dirty="0">
              <a:ea typeface="Times New Roman" panose="02020603050405020304" pitchFamily="18" charset="0"/>
              <a:cs typeface="Arial" panose="020B0604020202020204" pitchFamily="34" charset="0"/>
            </a:endParaRPr>
          </a:p>
          <a:p>
            <a:pPr algn="just" fontAlgn="base">
              <a:lnSpc>
                <a:spcPts val="1400"/>
              </a:lnSpc>
              <a:spcAft>
                <a:spcPts val="1440"/>
              </a:spcAft>
            </a:pPr>
            <a:r>
              <a:rPr lang="en-US" sz="1600" dirty="0" smtClean="0">
                <a:solidFill>
                  <a:srgbClr val="000000"/>
                </a:solidFill>
                <a:ea typeface="Times New Roman" panose="02020603050405020304" pitchFamily="18" charset="0"/>
                <a:cs typeface="Arial" panose="020B0604020202020204" pitchFamily="34" charset="0"/>
              </a:rPr>
              <a:t>Our </a:t>
            </a:r>
            <a:r>
              <a:rPr lang="en-US" sz="1600" dirty="0">
                <a:solidFill>
                  <a:srgbClr val="000000"/>
                </a:solidFill>
                <a:ea typeface="Times New Roman" panose="02020603050405020304" pitchFamily="18" charset="0"/>
                <a:cs typeface="Arial" panose="020B0604020202020204" pitchFamily="34" charset="0"/>
              </a:rPr>
              <a:t>B–Mitzvah program enables clergy and Jewish educators in more than 100 communities to </a:t>
            </a:r>
            <a:r>
              <a:rPr lang="en-US" sz="1600" dirty="0">
                <a:solidFill>
                  <a:schemeClr val="bg1"/>
                </a:solidFill>
                <a:ea typeface="Times New Roman" panose="02020603050405020304" pitchFamily="18" charset="0"/>
                <a:cs typeface="Arial" panose="020B0604020202020204" pitchFamily="34" charset="0"/>
              </a:rPr>
              <a:t>help preteens and families navigate this life stage by addressing the joys and challenges of becoming and parenting a teen</a:t>
            </a:r>
            <a:r>
              <a:rPr lang="en-US" sz="1600" dirty="0" smtClean="0">
                <a:solidFill>
                  <a:schemeClr val="bg1"/>
                </a:solidFill>
                <a:ea typeface="Times New Roman" panose="02020603050405020304" pitchFamily="18" charset="0"/>
                <a:cs typeface="Arial" panose="020B0604020202020204" pitchFamily="34" charset="0"/>
              </a:rPr>
              <a:t>.</a:t>
            </a:r>
            <a:endParaRPr lang="en-US" sz="1600" dirty="0">
              <a:solidFill>
                <a:schemeClr val="bg1"/>
              </a:solidFill>
              <a:ea typeface="Times New Roman" panose="02020603050405020304" pitchFamily="18" charset="0"/>
              <a:cs typeface="Arial" panose="020B0604020202020204" pitchFamily="34" charset="0"/>
            </a:endParaRPr>
          </a:p>
          <a:p>
            <a:pPr algn="just">
              <a:lnSpc>
                <a:spcPts val="1400"/>
              </a:lnSpc>
            </a:pPr>
            <a:r>
              <a:rPr lang="en-US" sz="1600" b="1" dirty="0" smtClean="0">
                <a:solidFill>
                  <a:schemeClr val="bg1"/>
                </a:solidFill>
                <a:ea typeface="Arial" panose="020B0604020202020204" pitchFamily="34" charset="0"/>
                <a:cs typeface="Arial" panose="020B0604020202020204" pitchFamily="34" charset="0"/>
              </a:rPr>
              <a:t>Rosh </a:t>
            </a:r>
            <a:r>
              <a:rPr lang="en-US" sz="1600" b="1" dirty="0">
                <a:solidFill>
                  <a:schemeClr val="bg1"/>
                </a:solidFill>
                <a:ea typeface="Arial" panose="020B0604020202020204" pitchFamily="34" charset="0"/>
                <a:cs typeface="Arial" panose="020B0604020202020204" pitchFamily="34" charset="0"/>
              </a:rPr>
              <a:t>Hodesh (girls), Shevet (boys</a:t>
            </a:r>
            <a:r>
              <a:rPr lang="en-US" sz="1600" dirty="0">
                <a:solidFill>
                  <a:schemeClr val="bg1"/>
                </a:solidFill>
                <a:ea typeface="Arial" panose="020B0604020202020204" pitchFamily="34" charset="0"/>
                <a:cs typeface="Arial" panose="020B0604020202020204" pitchFamily="34" charset="0"/>
              </a:rPr>
              <a:t>) begin in 8th </a:t>
            </a:r>
            <a:r>
              <a:rPr lang="en-US" sz="1600" dirty="0" smtClean="0">
                <a:solidFill>
                  <a:schemeClr val="bg1"/>
                </a:solidFill>
                <a:ea typeface="Arial" panose="020B0604020202020204" pitchFamily="34" charset="0"/>
                <a:cs typeface="Arial" panose="020B0604020202020204" pitchFamily="34" charset="0"/>
              </a:rPr>
              <a:t>grade</a:t>
            </a:r>
            <a:r>
              <a:rPr lang="en-US" sz="1600" dirty="0">
                <a:solidFill>
                  <a:schemeClr val="bg1"/>
                </a:solidFill>
                <a:ea typeface="Arial" panose="020B0604020202020204" pitchFamily="34" charset="0"/>
                <a:cs typeface="Arial" panose="020B0604020202020204" pitchFamily="34" charset="0"/>
              </a:rPr>
              <a:t>, providing teens safe space for connection, activities and exploration of what is happening in their lives. Through a lens of Jewish wisdom and values teens experience the support of Jewish community as a positive guiding force. Groups meet monthly for two -hour gatherings in small single-gender, single-grade groups, led by Moving Traditions adult mentors.</a:t>
            </a:r>
            <a:endParaRPr lang="en-US" sz="1600" dirty="0">
              <a:solidFill>
                <a:schemeClr val="bg1"/>
              </a:solidFill>
              <a:ea typeface="Times New Roman" panose="02020603050405020304" pitchFamily="18" charset="0"/>
              <a:cs typeface="Arial" panose="020B0604020202020204" pitchFamily="34" charset="0"/>
            </a:endParaRPr>
          </a:p>
          <a:p>
            <a:pPr algn="just">
              <a:lnSpc>
                <a:spcPts val="1400"/>
              </a:lnSpc>
            </a:pPr>
            <a:r>
              <a:rPr lang="en-US" sz="1600" dirty="0">
                <a:solidFill>
                  <a:schemeClr val="bg1"/>
                </a:solidFill>
                <a:ea typeface="Arial" panose="020B0604020202020204" pitchFamily="34" charset="0"/>
                <a:cs typeface="Arial" panose="020B0604020202020204" pitchFamily="34" charset="0"/>
              </a:rPr>
              <a:t> </a:t>
            </a:r>
            <a:endParaRPr lang="en-US" sz="1600" dirty="0">
              <a:solidFill>
                <a:schemeClr val="bg1"/>
              </a:solidFill>
              <a:ea typeface="Times New Roman" panose="02020603050405020304" pitchFamily="18" charset="0"/>
              <a:cs typeface="Arial" panose="020B0604020202020204" pitchFamily="34" charset="0"/>
            </a:endParaRPr>
          </a:p>
          <a:p>
            <a:pPr algn="just">
              <a:lnSpc>
                <a:spcPts val="1400"/>
              </a:lnSpc>
            </a:pPr>
            <a:r>
              <a:rPr lang="en-US" sz="1600" b="1" dirty="0">
                <a:solidFill>
                  <a:schemeClr val="bg1"/>
                </a:solidFill>
                <a:ea typeface="Arial" panose="020B0604020202020204" pitchFamily="34" charset="0"/>
                <a:cs typeface="Arial" panose="020B0604020202020204" pitchFamily="34" charset="0"/>
              </a:rPr>
              <a:t>Tzelem</a:t>
            </a:r>
            <a:r>
              <a:rPr lang="en-US" sz="1600" dirty="0">
                <a:solidFill>
                  <a:schemeClr val="bg1"/>
                </a:solidFill>
                <a:ea typeface="Arial" panose="020B0604020202020204" pitchFamily="34" charset="0"/>
                <a:cs typeface="Arial" panose="020B0604020202020204" pitchFamily="34" charset="0"/>
              </a:rPr>
              <a:t> also provides a safe, space for trans, nonbinary, and gender questioning Jewish teens to explore the same issues while led by a trained Jewish adult. We now have two groups for transgender/nonbinary/gender noncomforming teens and an LGBTQ+ group.</a:t>
            </a:r>
            <a:endParaRPr lang="en-US" sz="1600" dirty="0">
              <a:solidFill>
                <a:schemeClr val="bg1"/>
              </a:solidFill>
              <a:ea typeface="Times New Roman" panose="02020603050405020304" pitchFamily="18" charset="0"/>
              <a:cs typeface="Arial" panose="020B0604020202020204" pitchFamily="34" charset="0"/>
            </a:endParaRPr>
          </a:p>
          <a:p>
            <a:pPr algn="just">
              <a:lnSpc>
                <a:spcPts val="1400"/>
              </a:lnSpc>
            </a:pPr>
            <a:r>
              <a:rPr lang="en-US" sz="1600" dirty="0">
                <a:solidFill>
                  <a:schemeClr val="bg1"/>
                </a:solidFill>
                <a:ea typeface="Arial" panose="020B0604020202020204" pitchFamily="34" charset="0"/>
                <a:cs typeface="Arial" panose="020B0604020202020204" pitchFamily="34" charset="0"/>
              </a:rPr>
              <a:t> </a:t>
            </a:r>
            <a:endParaRPr lang="en-US" sz="1600" dirty="0">
              <a:solidFill>
                <a:schemeClr val="bg1"/>
              </a:solidFill>
              <a:ea typeface="Times New Roman" panose="02020603050405020304" pitchFamily="18" charset="0"/>
              <a:cs typeface="Arial" panose="020B0604020202020204" pitchFamily="34" charset="0"/>
            </a:endParaRPr>
          </a:p>
          <a:p>
            <a:pPr algn="just">
              <a:lnSpc>
                <a:spcPts val="1400"/>
              </a:lnSpc>
            </a:pPr>
            <a:r>
              <a:rPr lang="en-US" sz="1600" b="1" dirty="0">
                <a:solidFill>
                  <a:schemeClr val="bg1"/>
                </a:solidFill>
                <a:ea typeface="Arial" panose="020B0604020202020204" pitchFamily="34" charset="0"/>
                <a:cs typeface="Arial" panose="020B0604020202020204" pitchFamily="34" charset="0"/>
              </a:rPr>
              <a:t>Kulam </a:t>
            </a:r>
            <a:r>
              <a:rPr lang="en-US" sz="1600" dirty="0">
                <a:solidFill>
                  <a:schemeClr val="bg1"/>
                </a:solidFill>
                <a:ea typeface="Arial" panose="020B0604020202020204" pitchFamily="34" charset="0"/>
                <a:cs typeface="Arial" panose="020B0604020202020204" pitchFamily="34" charset="0"/>
              </a:rPr>
              <a:t>is our new all gender teen program. </a:t>
            </a:r>
            <a:r>
              <a:rPr lang="en-US" sz="1600" dirty="0">
                <a:solidFill>
                  <a:schemeClr val="bg1"/>
                </a:solidFill>
                <a:ea typeface="Times New Roman" panose="02020603050405020304" pitchFamily="18" charset="0"/>
                <a:cs typeface="Arial" panose="020B0604020202020204" pitchFamily="34" charset="0"/>
              </a:rPr>
              <a:t>Our new Kulam program equips Jewish teens of all genders to engage in dynamic and authentic conversations in order to think reflectively, act courageously, and develop healthy, honest relationships. In this program, Jewish teens ask big questions about where, why and how they belong while exploring issues of identity, equity, and justice.</a:t>
            </a:r>
          </a:p>
          <a:p>
            <a:pPr algn="just">
              <a:lnSpc>
                <a:spcPts val="1400"/>
              </a:lnSpc>
            </a:pPr>
            <a:r>
              <a:rPr lang="en-US" sz="1600" dirty="0">
                <a:solidFill>
                  <a:schemeClr val="bg1"/>
                </a:solidFill>
                <a:ea typeface="Arial" panose="020B0604020202020204" pitchFamily="34" charset="0"/>
                <a:cs typeface="Arial" panose="020B0604020202020204" pitchFamily="34" charset="0"/>
              </a:rPr>
              <a:t> </a:t>
            </a:r>
            <a:endParaRPr lang="en-US" sz="1600" dirty="0">
              <a:solidFill>
                <a:schemeClr val="bg1"/>
              </a:solidFill>
              <a:ea typeface="Times New Roman" panose="02020603050405020304" pitchFamily="18" charset="0"/>
              <a:cs typeface="Arial" panose="020B0604020202020204" pitchFamily="34" charset="0"/>
            </a:endParaRPr>
          </a:p>
          <a:p>
            <a:pPr algn="just">
              <a:lnSpc>
                <a:spcPts val="1400"/>
              </a:lnSpc>
            </a:pPr>
            <a:r>
              <a:rPr lang="en-US" sz="1600" b="1" dirty="0">
                <a:solidFill>
                  <a:schemeClr val="bg1"/>
                </a:solidFill>
                <a:ea typeface="Arial" panose="020B0604020202020204" pitchFamily="34" charset="0"/>
                <a:cs typeface="Arial" panose="020B0604020202020204" pitchFamily="34" charset="0"/>
              </a:rPr>
              <a:t>Kol Koleinu</a:t>
            </a:r>
            <a:r>
              <a:rPr lang="en-US" sz="1600" dirty="0">
                <a:solidFill>
                  <a:schemeClr val="bg1"/>
                </a:solidFill>
                <a:ea typeface="Arial" panose="020B0604020202020204" pitchFamily="34" charset="0"/>
                <a:cs typeface="Arial" panose="020B0604020202020204" pitchFamily="34" charset="0"/>
              </a:rPr>
              <a:t> is our teen feminist fellowship for all genders. In collaboration with NFTY and USY, these Jewish feminists explore and deepen their feminist knowledge, channel their voices to share their beliefs and use their skills to create tangible change in their communities.</a:t>
            </a:r>
            <a:endParaRPr lang="en-US" sz="1600" dirty="0">
              <a:solidFill>
                <a:schemeClr val="bg1"/>
              </a:solidFill>
              <a:ea typeface="Times New Roman" panose="02020603050405020304" pitchFamily="18" charset="0"/>
              <a:cs typeface="Arial" panose="020B0604020202020204" pitchFamily="34" charset="0"/>
            </a:endParaRPr>
          </a:p>
          <a:p>
            <a:pPr algn="just">
              <a:lnSpc>
                <a:spcPts val="1400"/>
              </a:lnSpc>
            </a:pPr>
            <a:r>
              <a:rPr lang="en-US" sz="1600" dirty="0">
                <a:solidFill>
                  <a:schemeClr val="bg1"/>
                </a:solidFill>
                <a:ea typeface="Times New Roman" panose="02020603050405020304" pitchFamily="18" charset="0"/>
                <a:cs typeface="Arial" panose="020B0604020202020204" pitchFamily="34" charset="0"/>
              </a:rPr>
              <a:t> </a:t>
            </a:r>
          </a:p>
          <a:p>
            <a:pPr algn="just">
              <a:lnSpc>
                <a:spcPts val="1400"/>
              </a:lnSpc>
            </a:pPr>
            <a:r>
              <a:rPr lang="en-US" sz="1600" dirty="0">
                <a:solidFill>
                  <a:schemeClr val="bg1"/>
                </a:solidFill>
                <a:ea typeface="Arial" panose="020B0604020202020204" pitchFamily="34" charset="0"/>
                <a:cs typeface="Arial" panose="020B0604020202020204" pitchFamily="34" charset="0"/>
              </a:rPr>
              <a:t>Since 2005, Moving Traditions has impacted more than 19,000 teens nationwide and trained over 1900 Group Leaders to mentor and guide teens in the Jewish community.</a:t>
            </a:r>
            <a:endParaRPr lang="en-US" sz="1600" dirty="0">
              <a:solidFill>
                <a:schemeClr val="bg1"/>
              </a:solidFill>
              <a:ea typeface="Times New Roman" panose="02020603050405020304" pitchFamily="18" charset="0"/>
              <a:cs typeface="Arial" panose="020B0604020202020204" pitchFamily="34" charset="0"/>
            </a:endParaRPr>
          </a:p>
          <a:p>
            <a:pPr algn="just">
              <a:lnSpc>
                <a:spcPts val="1400"/>
              </a:lnSpc>
            </a:pPr>
            <a:r>
              <a:rPr lang="en-US" sz="1600" dirty="0">
                <a:solidFill>
                  <a:schemeClr val="bg1"/>
                </a:solidFill>
                <a:ea typeface="Times New Roman" panose="02020603050405020304" pitchFamily="18" charset="0"/>
                <a:cs typeface="Arial" panose="020B0604020202020204" pitchFamily="34" charset="0"/>
              </a:rPr>
              <a:t> </a:t>
            </a:r>
          </a:p>
          <a:p>
            <a:pPr algn="just">
              <a:lnSpc>
                <a:spcPts val="1400"/>
              </a:lnSpc>
            </a:pPr>
            <a:r>
              <a:rPr lang="en-US" sz="1600" dirty="0">
                <a:solidFill>
                  <a:schemeClr val="bg1"/>
                </a:solidFill>
                <a:ea typeface="Arial" panose="020B0604020202020204" pitchFamily="34" charset="0"/>
                <a:cs typeface="Arial" panose="020B0604020202020204" pitchFamily="34" charset="0"/>
              </a:rPr>
              <a:t>Comprehensive evaluation of our programs tells us that teens who experience our programs, are more self-confident, more Jewishly connected and empowered to be authentic.</a:t>
            </a:r>
            <a:endParaRPr lang="en-US" sz="1600" dirty="0">
              <a:solidFill>
                <a:schemeClr val="bg1"/>
              </a:solidFill>
              <a:effectLst/>
              <a:ea typeface="Times New Roman" panose="02020603050405020304" pitchFamily="18" charset="0"/>
              <a:cs typeface="Arial" panose="020B0604020202020204" pitchFamily="34" charset="0"/>
            </a:endParaRPr>
          </a:p>
        </p:txBody>
      </p:sp>
      <p:sp>
        <p:nvSpPr>
          <p:cNvPr id="5" name="Rectangle 4"/>
          <p:cNvSpPr/>
          <p:nvPr/>
        </p:nvSpPr>
        <p:spPr>
          <a:xfrm>
            <a:off x="2062882" y="11585843"/>
            <a:ext cx="2813655" cy="369332"/>
          </a:xfrm>
          <a:prstGeom prst="rect">
            <a:avLst/>
          </a:prstGeom>
        </p:spPr>
        <p:txBody>
          <a:bodyPr wrap="none">
            <a:spAutoFit/>
          </a:bodyPr>
          <a:lstStyle/>
          <a:p>
            <a:r>
              <a:rPr lang="en-US" u="sng" dirty="0">
                <a:solidFill>
                  <a:srgbClr val="002060"/>
                </a:solidFill>
                <a:latin typeface="Assistant"/>
                <a:ea typeface="Calibri" panose="020F0502020204030204" pitchFamily="34" charset="0"/>
                <a:cs typeface="Calibri" panose="020F0502020204030204" pitchFamily="34" charset="0"/>
                <a:hlinkClick r:id="rId3"/>
              </a:rPr>
              <a:t>www.movingtraditions.org</a:t>
            </a:r>
            <a:endParaRPr lang="en-US" dirty="0"/>
          </a:p>
        </p:txBody>
      </p:sp>
    </p:spTree>
    <p:extLst>
      <p:ext uri="{BB962C8B-B14F-4D97-AF65-F5344CB8AC3E}">
        <p14:creationId xmlns:p14="http://schemas.microsoft.com/office/powerpoint/2010/main" val="23955604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The Muriel and Harold Block </a:t>
            </a:r>
            <a:r>
              <a:rPr lang="en-US" dirty="0">
                <a:solidFill>
                  <a:schemeClr val="tx1"/>
                </a:solidFill>
              </a:rPr>
              <a:t/>
            </a:r>
            <a:br>
              <a:rPr lang="en-US" dirty="0">
                <a:solidFill>
                  <a:schemeClr val="tx1"/>
                </a:solidFill>
              </a:rPr>
            </a:br>
            <a:r>
              <a:rPr lang="en-US" b="1" dirty="0">
                <a:solidFill>
                  <a:schemeClr val="tx1"/>
                </a:solidFill>
              </a:rPr>
              <a:t>Residence of MJHS </a:t>
            </a:r>
            <a:r>
              <a:rPr lang="en-US" dirty="0">
                <a:solidFill>
                  <a:schemeClr val="tx1"/>
                </a:solidFill>
              </a:rPr>
              <a:t/>
            </a:r>
            <a:br>
              <a:rPr lang="en-US" dirty="0">
                <a:solidFill>
                  <a:schemeClr val="tx1"/>
                </a:solidFill>
              </a:rPr>
            </a:br>
            <a:r>
              <a:rPr lang="en-US" b="1" dirty="0">
                <a:solidFill>
                  <a:schemeClr val="tx1"/>
                </a:solidFill>
              </a:rPr>
              <a:t>Hospice and Palliative Care </a:t>
            </a:r>
            <a:r>
              <a:rPr lang="en-US" b="1" dirty="0" smtClean="0">
                <a:solidFill>
                  <a:schemeClr val="tx1"/>
                </a:solidFill>
              </a:rPr>
              <a:t/>
            </a:r>
            <a:br>
              <a:rPr lang="en-US" b="1" dirty="0" smtClean="0">
                <a:solidFill>
                  <a:schemeClr val="tx1"/>
                </a:solidFill>
              </a:rPr>
            </a:br>
            <a:r>
              <a:rPr lang="en-US" sz="2000" dirty="0">
                <a:solidFill>
                  <a:schemeClr val="tx1"/>
                </a:solidFill>
              </a:rPr>
              <a:t/>
            </a:r>
            <a:br>
              <a:rPr lang="en-US" sz="2000" dirty="0">
                <a:solidFill>
                  <a:schemeClr val="tx1"/>
                </a:solidFill>
              </a:rPr>
            </a:br>
            <a:r>
              <a:rPr lang="en-US" sz="2400" dirty="0">
                <a:solidFill>
                  <a:schemeClr val="tx1"/>
                </a:solidFill>
              </a:rPr>
              <a:t>2550 Webb Avenue, 12th Floor </a:t>
            </a:r>
            <a:r>
              <a:rPr lang="en-US" sz="2400" dirty="0" smtClean="0">
                <a:solidFill>
                  <a:schemeClr val="tx1"/>
                </a:solidFill>
              </a:rPr>
              <a:t/>
            </a:r>
            <a:br>
              <a:rPr lang="en-US" sz="2400" dirty="0" smtClean="0">
                <a:solidFill>
                  <a:schemeClr val="tx1"/>
                </a:solidFill>
              </a:rPr>
            </a:br>
            <a:r>
              <a:rPr lang="en-US" sz="2400" dirty="0" smtClean="0">
                <a:solidFill>
                  <a:schemeClr val="tx1"/>
                </a:solidFill>
              </a:rPr>
              <a:t>Bronx</a:t>
            </a:r>
            <a:r>
              <a:rPr lang="en-US" sz="2400" dirty="0">
                <a:solidFill>
                  <a:schemeClr val="tx1"/>
                </a:solidFill>
              </a:rPr>
              <a:t>, NY 10468 </a:t>
            </a:r>
            <a:br>
              <a:rPr lang="en-US" sz="2400" dirty="0">
                <a:solidFill>
                  <a:schemeClr val="tx1"/>
                </a:solidFill>
              </a:rPr>
            </a:br>
            <a:r>
              <a:rPr lang="en-US" sz="2400" dirty="0">
                <a:solidFill>
                  <a:schemeClr val="tx1"/>
                </a:solidFill>
              </a:rPr>
              <a:t>Phone: 212-420-3370 </a:t>
            </a:r>
            <a:r>
              <a:rPr lang="en-US" sz="2400" dirty="0" smtClean="0">
                <a:solidFill>
                  <a:schemeClr val="tx1"/>
                </a:solidFill>
              </a:rPr>
              <a:t/>
            </a:r>
            <a:br>
              <a:rPr lang="en-US" sz="2400" dirty="0" smtClean="0">
                <a:solidFill>
                  <a:schemeClr val="tx1"/>
                </a:solidFill>
              </a:rPr>
            </a:br>
            <a:r>
              <a:rPr lang="en-US" sz="2400" dirty="0">
                <a:solidFill>
                  <a:schemeClr val="tx1"/>
                </a:solidFill>
              </a:rPr>
              <a:t>Website: www.mjhs.org</a:t>
            </a:r>
          </a:p>
        </p:txBody>
      </p:sp>
      <p:sp>
        <p:nvSpPr>
          <p:cNvPr id="3" name="Rectangle 2"/>
          <p:cNvSpPr/>
          <p:nvPr/>
        </p:nvSpPr>
        <p:spPr>
          <a:xfrm>
            <a:off x="445614" y="5299554"/>
            <a:ext cx="6576372" cy="2862322"/>
          </a:xfrm>
          <a:prstGeom prst="rect">
            <a:avLst/>
          </a:prstGeom>
        </p:spPr>
        <p:txBody>
          <a:bodyPr wrap="square">
            <a:spAutoFit/>
          </a:bodyPr>
          <a:lstStyle/>
          <a:p>
            <a:pPr algn="just"/>
            <a:r>
              <a:rPr lang="en-US" sz="2000" dirty="0" smtClean="0">
                <a:solidFill>
                  <a:srgbClr val="000000"/>
                </a:solidFill>
                <a:ea typeface="Calibri" panose="020F0502020204030204" pitchFamily="34" charset="0"/>
                <a:cs typeface="Arial" panose="020B0604020202020204" pitchFamily="34" charset="0"/>
              </a:rPr>
              <a:t>This </a:t>
            </a:r>
            <a:r>
              <a:rPr lang="en-US" sz="2000" dirty="0">
                <a:solidFill>
                  <a:srgbClr val="000000"/>
                </a:solidFill>
                <a:ea typeface="Calibri" panose="020F0502020204030204" pitchFamily="34" charset="0"/>
                <a:cs typeface="Arial" panose="020B0604020202020204" pitchFamily="34" charset="0"/>
              </a:rPr>
              <a:t>unique Residence offers a home away from home for patients and their families while providing excellent end-of-life care. </a:t>
            </a:r>
            <a:endParaRPr lang="en-US" sz="2000" dirty="0" smtClean="0">
              <a:solidFill>
                <a:srgbClr val="000000"/>
              </a:solidFill>
              <a:ea typeface="Calibri" panose="020F0502020204030204" pitchFamily="34" charset="0"/>
              <a:cs typeface="Arial" panose="020B0604020202020204" pitchFamily="34" charset="0"/>
            </a:endParaRPr>
          </a:p>
          <a:p>
            <a:pPr algn="just"/>
            <a:endParaRPr lang="en-US" sz="2000" dirty="0">
              <a:solidFill>
                <a:srgbClr val="000000"/>
              </a:solidFill>
              <a:ea typeface="Calibri" panose="020F0502020204030204" pitchFamily="34" charset="0"/>
              <a:cs typeface="Arial" panose="020B0604020202020204" pitchFamily="34" charset="0"/>
            </a:endParaRPr>
          </a:p>
          <a:p>
            <a:pPr algn="just"/>
            <a:r>
              <a:rPr lang="en-US" sz="2000" dirty="0">
                <a:solidFill>
                  <a:srgbClr val="000000"/>
                </a:solidFill>
                <a:ea typeface="Calibri" panose="020F0502020204030204" pitchFamily="34" charset="0"/>
                <a:cs typeface="Arial" panose="020B0604020202020204" pitchFamily="34" charset="0"/>
              </a:rPr>
              <a:t>• Tastefully furnished private suites </a:t>
            </a:r>
          </a:p>
          <a:p>
            <a:pPr algn="just"/>
            <a:r>
              <a:rPr lang="en-US" sz="2000" dirty="0">
                <a:solidFill>
                  <a:srgbClr val="000000"/>
                </a:solidFill>
                <a:ea typeface="Calibri" panose="020F0502020204030204" pitchFamily="34" charset="0"/>
                <a:cs typeface="Arial" panose="020B0604020202020204" pitchFamily="34" charset="0"/>
              </a:rPr>
              <a:t> </a:t>
            </a:r>
          </a:p>
          <a:p>
            <a:pPr algn="just"/>
            <a:r>
              <a:rPr lang="en-US" sz="2000" dirty="0">
                <a:solidFill>
                  <a:srgbClr val="000000"/>
                </a:solidFill>
                <a:ea typeface="Calibri" panose="020F0502020204030204" pitchFamily="34" charset="0"/>
                <a:cs typeface="Arial" panose="020B0604020202020204" pitchFamily="34" charset="0"/>
              </a:rPr>
              <a:t>• Family lounge and meditation room </a:t>
            </a:r>
          </a:p>
          <a:p>
            <a:pPr algn="just"/>
            <a:r>
              <a:rPr lang="en-US" sz="2000" dirty="0">
                <a:solidFill>
                  <a:srgbClr val="000000"/>
                </a:solidFill>
                <a:ea typeface="Calibri" panose="020F0502020204030204" pitchFamily="34" charset="0"/>
                <a:cs typeface="Arial" panose="020B0604020202020204" pitchFamily="34" charset="0"/>
              </a:rPr>
              <a:t> </a:t>
            </a:r>
          </a:p>
          <a:p>
            <a:pPr algn="just"/>
            <a:r>
              <a:rPr lang="en-US" sz="2000" dirty="0">
                <a:solidFill>
                  <a:srgbClr val="000000"/>
                </a:solidFill>
                <a:ea typeface="Calibri" panose="020F0502020204030204" pitchFamily="34" charset="0"/>
                <a:cs typeface="Arial" panose="020B0604020202020204" pitchFamily="34" charset="0"/>
              </a:rPr>
              <a:t>• 24-hour medical and nursing care </a:t>
            </a:r>
          </a:p>
        </p:txBody>
      </p:sp>
      <p:sp>
        <p:nvSpPr>
          <p:cNvPr id="4" name="Rectangle 3"/>
          <p:cNvSpPr/>
          <p:nvPr/>
        </p:nvSpPr>
        <p:spPr>
          <a:xfrm>
            <a:off x="2791119" y="10093868"/>
            <a:ext cx="1580561" cy="646331"/>
          </a:xfrm>
          <a:prstGeom prst="rect">
            <a:avLst/>
          </a:prstGeom>
        </p:spPr>
        <p:txBody>
          <a:bodyPr wrap="none">
            <a:spAutoFit/>
          </a:bodyPr>
          <a:lstStyle/>
          <a:p>
            <a:r>
              <a:rPr lang="en-US" dirty="0" smtClean="0">
                <a:solidFill>
                  <a:schemeClr val="bg1"/>
                </a:solidFill>
                <a:hlinkClick r:id="rId2"/>
              </a:rPr>
              <a:t>www.mjhs.org</a:t>
            </a:r>
            <a:endParaRPr lang="en-US" dirty="0" smtClean="0">
              <a:solidFill>
                <a:schemeClr val="bg1"/>
              </a:solidFill>
            </a:endParaRPr>
          </a:p>
          <a:p>
            <a:r>
              <a:rPr lang="en-US" dirty="0" smtClean="0">
                <a:solidFill>
                  <a:schemeClr val="bg1"/>
                </a:solidFill>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912" y="11303677"/>
            <a:ext cx="2474976" cy="896112"/>
          </a:xfrm>
          <a:prstGeom prst="rect">
            <a:avLst/>
          </a:prstGeom>
        </p:spPr>
      </p:pic>
    </p:spTree>
    <p:extLst>
      <p:ext uri="{BB962C8B-B14F-4D97-AF65-F5344CB8AC3E}">
        <p14:creationId xmlns:p14="http://schemas.microsoft.com/office/powerpoint/2010/main" val="27171185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00418"/>
            <a:ext cx="7315200" cy="3832964"/>
          </a:xfrm>
          <a:solidFill>
            <a:schemeClr val="bg2"/>
          </a:solidFill>
        </p:spPr>
        <p:txBody>
          <a:bodyPr>
            <a:normAutofit fontScale="90000"/>
          </a:bodyPr>
          <a:lstStyle/>
          <a:p>
            <a:pPr algn="ctr"/>
            <a:r>
              <a:rPr lang="en-US" sz="3600" b="1" dirty="0">
                <a:solidFill>
                  <a:schemeClr val="tx1"/>
                </a:solidFill>
              </a:rPr>
              <a:t>New Israel </a:t>
            </a:r>
            <a:r>
              <a:rPr lang="en-US" sz="3600" b="1" dirty="0" smtClean="0">
                <a:solidFill>
                  <a:schemeClr val="tx1"/>
                </a:solidFill>
              </a:rPr>
              <a:t>Fund</a:t>
            </a:r>
            <a:r>
              <a:rPr lang="en-US" b="1" dirty="0" smtClean="0">
                <a:solidFill>
                  <a:schemeClr val="tx1"/>
                </a:solidFill>
              </a:rPr>
              <a:t/>
            </a:r>
            <a:br>
              <a:rPr lang="en-US" b="1" dirty="0" smtClean="0">
                <a:solidFill>
                  <a:schemeClr val="tx1"/>
                </a:solidFill>
              </a:rPr>
            </a:br>
            <a:r>
              <a:rPr lang="en-US" dirty="0">
                <a:solidFill>
                  <a:schemeClr val="tx1"/>
                </a:solidFill>
              </a:rPr>
              <a:t/>
            </a:r>
            <a:br>
              <a:rPr lang="en-US" dirty="0">
                <a:solidFill>
                  <a:schemeClr val="tx1"/>
                </a:solidFill>
              </a:rPr>
            </a:br>
            <a:r>
              <a:rPr lang="en-US" sz="2700" dirty="0" smtClean="0">
                <a:solidFill>
                  <a:schemeClr val="tx1"/>
                </a:solidFill>
              </a:rPr>
              <a:t>New </a:t>
            </a:r>
            <a:r>
              <a:rPr lang="en-US" sz="2700" dirty="0">
                <a:solidFill>
                  <a:schemeClr val="tx1"/>
                </a:solidFill>
              </a:rPr>
              <a:t>York </a:t>
            </a:r>
            <a:r>
              <a:rPr lang="en-US" sz="2700" dirty="0" smtClean="0">
                <a:solidFill>
                  <a:schemeClr val="tx1"/>
                </a:solidFill>
              </a:rPr>
              <a:t>Headquarters</a:t>
            </a:r>
            <a:br>
              <a:rPr lang="en-US" sz="2700" dirty="0" smtClean="0">
                <a:solidFill>
                  <a:schemeClr val="tx1"/>
                </a:solidFill>
              </a:rPr>
            </a:br>
            <a:r>
              <a:rPr lang="en-US" sz="2700" dirty="0" smtClean="0">
                <a:solidFill>
                  <a:schemeClr val="tx1"/>
                </a:solidFill>
              </a:rPr>
              <a:t> </a:t>
            </a:r>
            <a:r>
              <a:rPr lang="en-US" sz="2700" dirty="0">
                <a:solidFill>
                  <a:schemeClr val="tx1"/>
                </a:solidFill>
              </a:rPr>
              <a:t>6 E 39th St, Suite 301 New York, NY </a:t>
            </a:r>
            <a:r>
              <a:rPr lang="en-US" sz="2700" dirty="0" smtClean="0">
                <a:solidFill>
                  <a:schemeClr val="tx1"/>
                </a:solidFill>
              </a:rPr>
              <a:t>10016</a:t>
            </a:r>
            <a:br>
              <a:rPr lang="en-US" sz="2700" dirty="0" smtClean="0">
                <a:solidFill>
                  <a:schemeClr val="tx1"/>
                </a:solidFill>
              </a:rPr>
            </a:br>
            <a:r>
              <a:rPr lang="en-US" sz="2700" dirty="0" smtClean="0">
                <a:solidFill>
                  <a:schemeClr val="tx1"/>
                </a:solidFill>
              </a:rPr>
              <a:t> </a:t>
            </a:r>
            <a:r>
              <a:rPr lang="en-US" sz="2700" dirty="0">
                <a:solidFill>
                  <a:schemeClr val="tx1"/>
                </a:solidFill>
              </a:rPr>
              <a:t>Phone: 212-613-4400 Fax: 212-714-2153 </a:t>
            </a:r>
            <a:r>
              <a:rPr lang="en-US" sz="2700" dirty="0" smtClean="0">
                <a:solidFill>
                  <a:schemeClr val="tx1"/>
                </a:solidFill>
              </a:rPr>
              <a:t/>
            </a:r>
            <a:br>
              <a:rPr lang="en-US" sz="2700" dirty="0" smtClean="0">
                <a:solidFill>
                  <a:schemeClr val="tx1"/>
                </a:solidFill>
              </a:rPr>
            </a:br>
            <a:r>
              <a:rPr lang="en-US" sz="2700" dirty="0" smtClean="0">
                <a:solidFill>
                  <a:schemeClr val="tx1"/>
                </a:solidFill>
              </a:rPr>
              <a:t>Website: www.nif.org </a:t>
            </a:r>
            <a:br>
              <a:rPr lang="en-US" sz="2700" dirty="0" smtClean="0">
                <a:solidFill>
                  <a:schemeClr val="tx1"/>
                </a:solidFill>
              </a:rPr>
            </a:br>
            <a:r>
              <a:rPr lang="en-US" sz="2700" dirty="0" smtClean="0">
                <a:solidFill>
                  <a:schemeClr val="tx1"/>
                </a:solidFill>
              </a:rPr>
              <a:t>E-Mail</a:t>
            </a:r>
            <a:r>
              <a:rPr lang="en-US" sz="2700" dirty="0">
                <a:solidFill>
                  <a:schemeClr val="tx1"/>
                </a:solidFill>
              </a:rPr>
              <a:t>: </a:t>
            </a:r>
            <a:r>
              <a:rPr lang="en-US" sz="2700" u="sng" dirty="0">
                <a:solidFill>
                  <a:schemeClr val="tx1"/>
                </a:solidFill>
                <a:hlinkClick r:id="rId2"/>
              </a:rPr>
              <a:t>ny@nif.org</a:t>
            </a:r>
            <a:r>
              <a:rPr lang="en-US" sz="2700" dirty="0">
                <a:solidFill>
                  <a:schemeClr val="tx1"/>
                </a:solidFill>
              </a:rPr>
              <a:t/>
            </a:r>
            <a:br>
              <a:rPr lang="en-US" sz="2700" dirty="0">
                <a:solidFill>
                  <a:schemeClr val="tx1"/>
                </a:solidFill>
              </a:rPr>
            </a:br>
            <a:r>
              <a:rPr lang="en-US" sz="2700" dirty="0">
                <a:solidFill>
                  <a:schemeClr val="tx1"/>
                </a:solidFill>
              </a:rPr>
              <a:t>Jacob Levkowicz</a:t>
            </a:r>
            <a:br>
              <a:rPr lang="en-US" sz="2700" dirty="0">
                <a:solidFill>
                  <a:schemeClr val="tx1"/>
                </a:solidFill>
              </a:rPr>
            </a:br>
            <a:r>
              <a:rPr lang="en-US" sz="2700" dirty="0">
                <a:solidFill>
                  <a:schemeClr val="tx1"/>
                </a:solidFill>
              </a:rPr>
              <a:t>Program Officer, NY/Tri-State</a:t>
            </a:r>
            <a:br>
              <a:rPr lang="en-US" sz="2700" dirty="0">
                <a:solidFill>
                  <a:schemeClr val="tx1"/>
                </a:solidFill>
              </a:rPr>
            </a:br>
            <a:r>
              <a:rPr lang="en-US" sz="2700" dirty="0">
                <a:solidFill>
                  <a:schemeClr val="tx1"/>
                </a:solidFill>
              </a:rPr>
              <a:t>National New Generations Coordinator</a:t>
            </a:r>
            <a:r>
              <a:rPr lang="en-US" sz="2000" dirty="0">
                <a:solidFill>
                  <a:schemeClr val="tx1"/>
                </a:solidFill>
              </a:rPr>
              <a:t/>
            </a:r>
            <a:br>
              <a:rPr lang="en-US" sz="2000" dirty="0">
                <a:solidFill>
                  <a:schemeClr val="tx1"/>
                </a:solidFill>
              </a:rPr>
            </a:br>
            <a:endParaRPr lang="en-US" sz="20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837" y="11637998"/>
            <a:ext cx="2279925" cy="1075919"/>
          </a:xfrm>
          <a:prstGeom prst="rect">
            <a:avLst/>
          </a:prstGeom>
        </p:spPr>
      </p:pic>
      <p:sp>
        <p:nvSpPr>
          <p:cNvPr id="6" name="Rectangle 5"/>
          <p:cNvSpPr/>
          <p:nvPr/>
        </p:nvSpPr>
        <p:spPr>
          <a:xfrm>
            <a:off x="316681" y="4259524"/>
            <a:ext cx="6834238" cy="7263527"/>
          </a:xfrm>
          <a:prstGeom prst="rect">
            <a:avLst/>
          </a:prstGeom>
        </p:spPr>
        <p:txBody>
          <a:bodyPr wrap="square">
            <a:spAutoFit/>
          </a:bodyPr>
          <a:lstStyle/>
          <a:p>
            <a:pPr algn="just">
              <a:lnSpc>
                <a:spcPts val="2000"/>
              </a:lnSpc>
            </a:pPr>
            <a:r>
              <a:rPr lang="en-US" sz="2000" dirty="0">
                <a:solidFill>
                  <a:schemeClr val="bg1"/>
                </a:solidFill>
                <a:ea typeface="Arial" panose="020B0604020202020204" pitchFamily="34" charset="0"/>
              </a:rPr>
              <a:t>The New Israel Fund (NIF) is the leading organization advancing democracy and equality for all Israelis. We believe that Israel can live up to its founders’ vision of a state that ensures complete equality of social and political rights to all its inhabitants, without regard to religion, race, gender or national identity.</a:t>
            </a:r>
            <a:endParaRPr lang="en-US" sz="2000" dirty="0">
              <a:solidFill>
                <a:schemeClr val="bg1"/>
              </a:solidFill>
              <a:ea typeface="Times New Roman" panose="02020603050405020304" pitchFamily="18" charset="0"/>
            </a:endParaRPr>
          </a:p>
          <a:p>
            <a:pPr>
              <a:lnSpc>
                <a:spcPts val="2000"/>
              </a:lnSpc>
            </a:pPr>
            <a:r>
              <a:rPr lang="en-US" sz="2000" dirty="0">
                <a:solidFill>
                  <a:schemeClr val="bg1"/>
                </a:solidFill>
                <a:ea typeface="Times New Roman" panose="02020603050405020304" pitchFamily="18" charset="0"/>
              </a:rPr>
              <a:t> </a:t>
            </a:r>
          </a:p>
          <a:p>
            <a:pPr algn="just">
              <a:lnSpc>
                <a:spcPts val="2000"/>
              </a:lnSpc>
            </a:pPr>
            <a:r>
              <a:rPr lang="en-US" sz="2000" dirty="0">
                <a:solidFill>
                  <a:schemeClr val="bg1"/>
                </a:solidFill>
                <a:ea typeface="Arial" panose="020B0604020202020204" pitchFamily="34" charset="0"/>
              </a:rPr>
              <a:t>Widely credited with building Israel’s progressive civil society from scratch, we have provided over $300 million to more than 900 cutting-edge organizations since our inception. And we are more than a funder; NIF is at philanthropy’s cutting edge thanks in large part to Shatil, the New Israel Fund Initiative for Social Change. Shatil provides NIF grantees and other social change organizations with hands-on assistance, including training, resources and workshops on various aspects of nonprofit management. Today, NIF/ Shatil is a leading advocate for democratic values, builds coalitions, empowers activists and often takes the initiative in setting the public agenda.</a:t>
            </a:r>
            <a:endParaRPr lang="en-US" sz="2000" dirty="0">
              <a:solidFill>
                <a:schemeClr val="bg1"/>
              </a:solidFill>
              <a:ea typeface="Times New Roman" panose="02020603050405020304" pitchFamily="18" charset="0"/>
            </a:endParaRPr>
          </a:p>
          <a:p>
            <a:pPr>
              <a:lnSpc>
                <a:spcPts val="2000"/>
              </a:lnSpc>
            </a:pPr>
            <a:r>
              <a:rPr lang="en-US" sz="2000" dirty="0">
                <a:solidFill>
                  <a:schemeClr val="bg1"/>
                </a:solidFill>
                <a:ea typeface="Times New Roman" panose="02020603050405020304" pitchFamily="18" charset="0"/>
              </a:rPr>
              <a:t> </a:t>
            </a:r>
          </a:p>
          <a:p>
            <a:pPr algn="just">
              <a:lnSpc>
                <a:spcPts val="2000"/>
              </a:lnSpc>
            </a:pPr>
            <a:r>
              <a:rPr lang="en-US" sz="2000" dirty="0">
                <a:solidFill>
                  <a:schemeClr val="bg1"/>
                </a:solidFill>
                <a:ea typeface="Arial" panose="020B0604020202020204" pitchFamily="34" charset="0"/>
              </a:rPr>
              <a:t>Our values drive our work. We fight inequality, injustice and extremism because we understand that justice is the precondition for a successful democracy — and the only lasting road to peace. The New Israel Fund’s founders wanted to connect with Israel in a way that reflected their progressive values, and thousands of Israelis and Diaspora Jews have joined with us for that reason. Our supporters love Israel, and see it clearly as striving for an ideal not yet attained.</a:t>
            </a:r>
            <a:endParaRPr lang="en-US" sz="2000" dirty="0">
              <a:solidFill>
                <a:schemeClr val="bg1"/>
              </a:solidFill>
              <a:ea typeface="Times New Roman" panose="02020603050405020304" pitchFamily="18" charset="0"/>
            </a:endParaRPr>
          </a:p>
          <a:p>
            <a:r>
              <a:rPr lang="en-US" sz="1600" dirty="0">
                <a:solidFill>
                  <a:schemeClr val="bg1"/>
                </a:solidFill>
                <a:latin typeface="Times New Roman" panose="02020603050405020304" pitchFamily="18" charset="0"/>
                <a:ea typeface="Times New Roman" panose="02020603050405020304" pitchFamily="18" charset="0"/>
              </a:rPr>
              <a:t> </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3073683" y="11298405"/>
            <a:ext cx="1320233" cy="369332"/>
          </a:xfrm>
          <a:prstGeom prst="rect">
            <a:avLst/>
          </a:prstGeom>
        </p:spPr>
        <p:txBody>
          <a:bodyPr wrap="none">
            <a:spAutoFit/>
          </a:bodyPr>
          <a:lstStyle/>
          <a:p>
            <a:r>
              <a:rPr lang="en-US" dirty="0" smtClean="0">
                <a:hlinkClick r:id="rId4"/>
              </a:rPr>
              <a:t>www.nif.org</a:t>
            </a:r>
            <a:endParaRPr lang="en-US" dirty="0" smtClean="0"/>
          </a:p>
        </p:txBody>
      </p:sp>
    </p:spTree>
    <p:extLst>
      <p:ext uri="{BB962C8B-B14F-4D97-AF65-F5344CB8AC3E}">
        <p14:creationId xmlns:p14="http://schemas.microsoft.com/office/powerpoint/2010/main" val="9089896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Autofit/>
          </a:bodyPr>
          <a:lstStyle/>
          <a:p>
            <a:pPr algn="ctr"/>
            <a:r>
              <a:rPr lang="en-US" b="1" dirty="0">
                <a:solidFill>
                  <a:schemeClr val="tx1"/>
                </a:solidFill>
              </a:rPr>
              <a:t>The New Jewish Home </a:t>
            </a:r>
            <a:r>
              <a:rPr lang="en-US" b="1" dirty="0" smtClean="0">
                <a:solidFill>
                  <a:schemeClr val="tx1"/>
                </a:solidFill>
              </a:rPr>
              <a:t>- Sarah Neuman</a:t>
            </a:r>
            <a:r>
              <a:rPr lang="en-US" sz="2400" b="1" dirty="0" smtClean="0">
                <a:solidFill>
                  <a:schemeClr val="tx1"/>
                </a:solidFill>
              </a:rPr>
              <a:t/>
            </a:r>
            <a:br>
              <a:rPr lang="en-US" sz="2400" b="1"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845 Palmer Avenue</a:t>
            </a:r>
            <a:br>
              <a:rPr lang="en-US" sz="2400" dirty="0">
                <a:solidFill>
                  <a:schemeClr val="tx1"/>
                </a:solidFill>
              </a:rPr>
            </a:br>
            <a:r>
              <a:rPr lang="en-US" sz="2400" dirty="0" smtClean="0">
                <a:solidFill>
                  <a:schemeClr val="tx1"/>
                </a:solidFill>
              </a:rPr>
              <a:t>Mamaroneck</a:t>
            </a:r>
            <a:r>
              <a:rPr lang="en-US" sz="2400" dirty="0">
                <a:solidFill>
                  <a:schemeClr val="tx1"/>
                </a:solidFill>
              </a:rPr>
              <a:t>, NY 10543</a:t>
            </a:r>
            <a:br>
              <a:rPr lang="en-US" sz="2400" dirty="0">
                <a:solidFill>
                  <a:schemeClr val="tx1"/>
                </a:solidFill>
              </a:rPr>
            </a:br>
            <a:r>
              <a:rPr lang="en-US" sz="2400" dirty="0" smtClean="0">
                <a:solidFill>
                  <a:schemeClr val="tx1"/>
                </a:solidFill>
              </a:rPr>
              <a:t>Phone</a:t>
            </a:r>
            <a:r>
              <a:rPr lang="en-US" sz="2400" dirty="0">
                <a:solidFill>
                  <a:schemeClr val="tx1"/>
                </a:solidFill>
              </a:rPr>
              <a:t>: 914-698-6005</a:t>
            </a:r>
            <a:br>
              <a:rPr lang="en-US" sz="2400" dirty="0">
                <a:solidFill>
                  <a:schemeClr val="tx1"/>
                </a:solidFill>
              </a:rPr>
            </a:br>
            <a:r>
              <a:rPr lang="en-US" sz="2400" dirty="0" smtClean="0">
                <a:solidFill>
                  <a:schemeClr val="tx1"/>
                </a:solidFill>
              </a:rPr>
              <a:t>Fax</a:t>
            </a:r>
            <a:r>
              <a:rPr lang="en-US" sz="2400" dirty="0">
                <a:solidFill>
                  <a:schemeClr val="tx1"/>
                </a:solidFill>
              </a:rPr>
              <a:t>: 914-864-5105</a:t>
            </a:r>
            <a:br>
              <a:rPr lang="en-US" sz="2400" dirty="0">
                <a:solidFill>
                  <a:schemeClr val="tx1"/>
                </a:solidFill>
              </a:rPr>
            </a:br>
            <a:r>
              <a:rPr lang="en-US" sz="2400" dirty="0" smtClean="0">
                <a:solidFill>
                  <a:schemeClr val="tx1"/>
                </a:solidFill>
              </a:rPr>
              <a:t>Website</a:t>
            </a:r>
            <a:r>
              <a:rPr lang="en-US" sz="2400" dirty="0">
                <a:solidFill>
                  <a:schemeClr val="tx1"/>
                </a:solidFill>
              </a:rPr>
              <a:t>: www.jewishhome.org</a:t>
            </a:r>
            <a:br>
              <a:rPr lang="en-US" sz="2400" dirty="0">
                <a:solidFill>
                  <a:schemeClr val="tx1"/>
                </a:solidFill>
              </a:rPr>
            </a:br>
            <a:r>
              <a:rPr lang="en-US" sz="2400" dirty="0" smtClean="0">
                <a:solidFill>
                  <a:schemeClr val="tx1"/>
                </a:solidFill>
              </a:rPr>
              <a:t>E-Mail</a:t>
            </a:r>
            <a:r>
              <a:rPr lang="en-US" sz="2400" dirty="0">
                <a:solidFill>
                  <a:schemeClr val="tx1"/>
                </a:solidFill>
              </a:rPr>
              <a:t>: connections@jewishhome.org</a:t>
            </a:r>
            <a:br>
              <a:rPr lang="en-US" sz="2400" dirty="0">
                <a:solidFill>
                  <a:schemeClr val="tx1"/>
                </a:solidFill>
              </a:rPr>
            </a:br>
            <a:r>
              <a:rPr lang="en-US" sz="2400" dirty="0" smtClean="0">
                <a:solidFill>
                  <a:schemeClr val="tx1"/>
                </a:solidFill>
              </a:rPr>
              <a:t>Director </a:t>
            </a:r>
            <a:r>
              <a:rPr lang="en-US" sz="2400" dirty="0">
                <a:solidFill>
                  <a:schemeClr val="tx1"/>
                </a:solidFill>
              </a:rPr>
              <a:t>of </a:t>
            </a:r>
            <a:r>
              <a:rPr lang="en-US" sz="2400" dirty="0" smtClean="0">
                <a:solidFill>
                  <a:schemeClr val="tx1"/>
                </a:solidFill>
              </a:rPr>
              <a:t>Admissions:</a:t>
            </a:r>
            <a:r>
              <a:rPr lang="en-US" sz="2400" dirty="0">
                <a:solidFill>
                  <a:schemeClr val="tx1"/>
                </a:solidFill>
              </a:rPr>
              <a:t> </a:t>
            </a:r>
            <a:r>
              <a:rPr lang="en-US" sz="2400" dirty="0" smtClean="0">
                <a:solidFill>
                  <a:schemeClr val="tx1"/>
                </a:solidFill>
              </a:rPr>
              <a:t/>
            </a:r>
            <a:br>
              <a:rPr lang="en-US" sz="2400" dirty="0" smtClean="0">
                <a:solidFill>
                  <a:schemeClr val="tx1"/>
                </a:solidFill>
              </a:rPr>
            </a:br>
            <a:r>
              <a:rPr lang="en-US" sz="2400" dirty="0" smtClean="0">
                <a:solidFill>
                  <a:schemeClr val="tx1"/>
                </a:solidFill>
              </a:rPr>
              <a:t>Melanie </a:t>
            </a:r>
            <a:r>
              <a:rPr lang="en-US" sz="2400" dirty="0">
                <a:solidFill>
                  <a:schemeClr val="tx1"/>
                </a:solidFill>
              </a:rPr>
              <a:t>Van Dorn, RN, BSN</a:t>
            </a:r>
          </a:p>
        </p:txBody>
      </p:sp>
      <p:sp>
        <p:nvSpPr>
          <p:cNvPr id="3" name="Rectangle 2"/>
          <p:cNvSpPr/>
          <p:nvPr/>
        </p:nvSpPr>
        <p:spPr>
          <a:xfrm>
            <a:off x="1888957" y="12432268"/>
            <a:ext cx="4207933"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355600" y="5132505"/>
            <a:ext cx="6756400" cy="5799023"/>
          </a:xfrm>
          <a:prstGeom prst="rect">
            <a:avLst/>
          </a:prstGeom>
        </p:spPr>
        <p:txBody>
          <a:bodyPr wrap="square">
            <a:spAutoFit/>
          </a:bodyPr>
          <a:lstStyle/>
          <a:p>
            <a:pPr algn="just">
              <a:lnSpc>
                <a:spcPts val="1900"/>
              </a:lnSpc>
            </a:pPr>
            <a:r>
              <a:rPr lang="en-US" sz="2000" dirty="0">
                <a:solidFill>
                  <a:schemeClr val="bg1"/>
                </a:solidFill>
                <a:ea typeface="Arial" panose="020B0604020202020204" pitchFamily="34" charset="0"/>
              </a:rPr>
              <a:t>Renowned for its excellence in rehabilitation and nursing care and its warmth of environment, Sarah Neuman is a 300 -bed, not-for-profit geriatric residential healthcare facility providing:</a:t>
            </a:r>
            <a:endParaRPr lang="en-US" sz="2000" dirty="0">
              <a:solidFill>
                <a:schemeClr val="bg1"/>
              </a:solidFill>
              <a:ea typeface="Times New Roman" panose="02020603050405020304" pitchFamily="18" charset="0"/>
            </a:endParaRPr>
          </a:p>
          <a:p>
            <a:pPr>
              <a:lnSpc>
                <a:spcPts val="1600"/>
              </a:lnSpc>
            </a:pPr>
            <a:r>
              <a:rPr lang="en-US" sz="2000" dirty="0">
                <a:solidFill>
                  <a:schemeClr val="bg1"/>
                </a:solidFill>
                <a:ea typeface="Times New Roman" panose="02020603050405020304" pitchFamily="18" charset="0"/>
              </a:rPr>
              <a:t> </a:t>
            </a:r>
          </a:p>
          <a:p>
            <a:pPr marL="342900" marR="254000" lvl="0" indent="-342900">
              <a:spcBef>
                <a:spcPts val="0"/>
              </a:spcBef>
              <a:spcAft>
                <a:spcPts val="0"/>
              </a:spcAft>
              <a:buFont typeface="Arial" panose="020B0604020202020204" pitchFamily="34" charset="0"/>
              <a:buChar char="•"/>
              <a:tabLst>
                <a:tab pos="129540" algn="l"/>
              </a:tabLst>
            </a:pPr>
            <a:r>
              <a:rPr lang="en-US" sz="2000" dirty="0">
                <a:solidFill>
                  <a:schemeClr val="bg1"/>
                </a:solidFill>
                <a:ea typeface="Arial" panose="020B0604020202020204" pitchFamily="34" charset="0"/>
              </a:rPr>
              <a:t>Short-stay rehabilitation including a post acute small </a:t>
            </a:r>
            <a:r>
              <a:rPr lang="en-US" sz="2000" dirty="0" smtClean="0">
                <a:solidFill>
                  <a:schemeClr val="bg1"/>
                </a:solidFill>
                <a:ea typeface="Arial" panose="020B0604020202020204" pitchFamily="34" charset="0"/>
              </a:rPr>
              <a:t>house</a:t>
            </a:r>
            <a:endParaRPr lang="en-US" sz="2000" dirty="0">
              <a:solidFill>
                <a:schemeClr val="bg1"/>
              </a:solidFill>
              <a:ea typeface="Times New Roman" panose="02020603050405020304" pitchFamily="18" charset="0"/>
            </a:endParaRPr>
          </a:p>
          <a:p>
            <a:pPr marL="342900" marR="584200" lvl="0" indent="-342900">
              <a:spcBef>
                <a:spcPts val="0"/>
              </a:spcBef>
              <a:spcAft>
                <a:spcPts val="0"/>
              </a:spcAft>
              <a:buFont typeface="Arial" panose="020B0604020202020204" pitchFamily="34" charset="0"/>
              <a:buChar char="•"/>
              <a:tabLst>
                <a:tab pos="129540" algn="l"/>
              </a:tabLst>
            </a:pPr>
            <a:r>
              <a:rPr lang="en-US" sz="2000" dirty="0">
                <a:solidFill>
                  <a:schemeClr val="bg1"/>
                </a:solidFill>
                <a:ea typeface="Arial" panose="020B0604020202020204" pitchFamily="34" charset="0"/>
              </a:rPr>
              <a:t>Skilled nursing and long-term care, including our 3 Small </a:t>
            </a:r>
            <a:r>
              <a:rPr lang="en-US" sz="2000" dirty="0" smtClean="0">
                <a:solidFill>
                  <a:schemeClr val="bg1"/>
                </a:solidFill>
                <a:ea typeface="Arial" panose="020B0604020202020204" pitchFamily="34" charset="0"/>
              </a:rPr>
              <a:t>Houses</a:t>
            </a:r>
            <a:endParaRPr lang="en-US" sz="2000" dirty="0">
              <a:solidFill>
                <a:schemeClr val="bg1"/>
              </a:solidFill>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27000" algn="l"/>
              </a:tabLst>
            </a:pPr>
            <a:r>
              <a:rPr lang="en-US" sz="2000" dirty="0">
                <a:solidFill>
                  <a:schemeClr val="bg1"/>
                </a:solidFill>
                <a:ea typeface="Arial" panose="020B0604020202020204" pitchFamily="34" charset="0"/>
              </a:rPr>
              <a:t>Respite </a:t>
            </a:r>
            <a:r>
              <a:rPr lang="en-US" sz="2000" dirty="0" smtClean="0">
                <a:solidFill>
                  <a:schemeClr val="bg1"/>
                </a:solidFill>
                <a:ea typeface="Arial" panose="020B0604020202020204" pitchFamily="34" charset="0"/>
              </a:rPr>
              <a:t>care</a:t>
            </a:r>
            <a:endParaRPr lang="en-US" sz="2000" dirty="0">
              <a:solidFill>
                <a:schemeClr val="bg1"/>
              </a:solidFill>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27000" algn="l"/>
              </a:tabLst>
            </a:pPr>
            <a:r>
              <a:rPr lang="en-US" sz="2000" dirty="0">
                <a:solidFill>
                  <a:schemeClr val="bg1"/>
                </a:solidFill>
                <a:ea typeface="Arial" panose="020B0604020202020204" pitchFamily="34" charset="0"/>
              </a:rPr>
              <a:t>Dementia care</a:t>
            </a:r>
            <a:endParaRPr lang="en-US" sz="2000" dirty="0">
              <a:solidFill>
                <a:schemeClr val="bg1"/>
              </a:solidFill>
              <a:ea typeface="Times New Roman" panose="02020603050405020304" pitchFamily="18" charset="0"/>
            </a:endParaRPr>
          </a:p>
          <a:p>
            <a:pPr>
              <a:lnSpc>
                <a:spcPts val="1900"/>
              </a:lnSpc>
            </a:pPr>
            <a:r>
              <a:rPr lang="en-US" sz="2000" dirty="0">
                <a:solidFill>
                  <a:schemeClr val="bg1"/>
                </a:solidFill>
                <a:ea typeface="Times New Roman" panose="02020603050405020304" pitchFamily="18" charset="0"/>
              </a:rPr>
              <a:t> </a:t>
            </a:r>
          </a:p>
          <a:p>
            <a:pPr algn="just">
              <a:lnSpc>
                <a:spcPts val="1900"/>
              </a:lnSpc>
            </a:pPr>
            <a:r>
              <a:rPr lang="en-US" sz="2000" dirty="0">
                <a:solidFill>
                  <a:schemeClr val="bg1"/>
                </a:solidFill>
                <a:ea typeface="Arial" panose="020B0604020202020204" pitchFamily="34" charset="0"/>
              </a:rPr>
              <a:t>Sarah Neuman is pioneering innovative approaches to care in self-contained households called “Small Houses” that emphasize autonomy, dignity and a meaningful life.</a:t>
            </a:r>
            <a:endParaRPr lang="en-US" sz="2000" dirty="0">
              <a:solidFill>
                <a:schemeClr val="bg1"/>
              </a:solidFill>
              <a:ea typeface="Times New Roman" panose="02020603050405020304" pitchFamily="18" charset="0"/>
            </a:endParaRPr>
          </a:p>
          <a:p>
            <a:pPr>
              <a:lnSpc>
                <a:spcPts val="1900"/>
              </a:lnSpc>
            </a:pPr>
            <a:r>
              <a:rPr lang="en-US" sz="2000" dirty="0">
                <a:solidFill>
                  <a:schemeClr val="bg1"/>
                </a:solidFill>
                <a:ea typeface="Times New Roman" panose="02020603050405020304" pitchFamily="18" charset="0"/>
              </a:rPr>
              <a:t> </a:t>
            </a:r>
          </a:p>
          <a:p>
            <a:pPr algn="just">
              <a:lnSpc>
                <a:spcPts val="1900"/>
              </a:lnSpc>
            </a:pPr>
            <a:r>
              <a:rPr lang="en-US" sz="2000" dirty="0">
                <a:solidFill>
                  <a:schemeClr val="bg1"/>
                </a:solidFill>
                <a:ea typeface="Arial" panose="020B0604020202020204" pitchFamily="34" charset="0"/>
              </a:rPr>
              <a:t>Sarah Neuman’s five and-a-half-acre campus is easy to reach by bus, car (only a half mile from Interstate 95), and the Metro North railroad. Free on-site parking is available.</a:t>
            </a:r>
            <a:endParaRPr lang="en-US" sz="2000" dirty="0">
              <a:solidFill>
                <a:schemeClr val="bg1"/>
              </a:solidFill>
              <a:ea typeface="Times New Roman" panose="02020603050405020304" pitchFamily="18" charset="0"/>
            </a:endParaRPr>
          </a:p>
          <a:p>
            <a:pPr>
              <a:lnSpc>
                <a:spcPts val="1900"/>
              </a:lnSpc>
            </a:pPr>
            <a:r>
              <a:rPr lang="en-US" sz="2000" dirty="0">
                <a:solidFill>
                  <a:schemeClr val="bg1"/>
                </a:solidFill>
                <a:ea typeface="Times New Roman" panose="02020603050405020304" pitchFamily="18" charset="0"/>
              </a:rPr>
              <a:t> </a:t>
            </a:r>
          </a:p>
          <a:p>
            <a:pPr algn="just">
              <a:lnSpc>
                <a:spcPts val="1900"/>
              </a:lnSpc>
            </a:pPr>
            <a:r>
              <a:rPr lang="en-US" sz="2000" dirty="0">
                <a:solidFill>
                  <a:schemeClr val="bg1"/>
                </a:solidFill>
                <a:ea typeface="Arial" panose="020B0604020202020204" pitchFamily="34" charset="0"/>
              </a:rPr>
              <a:t>Sarah Neuman is an agency of UJA-Federation of New York and is accredited by the Joint Commission on Accreditation of Healthcare Organizations.</a:t>
            </a:r>
            <a:endParaRPr lang="en-US" sz="2000" dirty="0">
              <a:solidFill>
                <a:schemeClr val="bg1"/>
              </a:solidFill>
              <a:effectLst/>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970" y="11754687"/>
            <a:ext cx="3971925" cy="628650"/>
          </a:xfrm>
          <a:prstGeom prst="rect">
            <a:avLst/>
          </a:prstGeom>
        </p:spPr>
      </p:pic>
      <p:sp>
        <p:nvSpPr>
          <p:cNvPr id="6" name="Rectangle 5"/>
          <p:cNvSpPr/>
          <p:nvPr/>
        </p:nvSpPr>
        <p:spPr>
          <a:xfrm>
            <a:off x="2773468" y="11164233"/>
            <a:ext cx="2276264" cy="369332"/>
          </a:xfrm>
          <a:prstGeom prst="rect">
            <a:avLst/>
          </a:prstGeom>
        </p:spPr>
        <p:txBody>
          <a:bodyPr wrap="none">
            <a:spAutoFit/>
          </a:bodyPr>
          <a:lstStyle/>
          <a:p>
            <a:r>
              <a:rPr lang="en-US" dirty="0" smtClean="0">
                <a:hlinkClick r:id="rId3"/>
              </a:rPr>
              <a:t>www.jewishhome.org</a:t>
            </a:r>
            <a:endParaRPr lang="en-US" dirty="0" smtClean="0"/>
          </a:p>
        </p:txBody>
      </p:sp>
    </p:spTree>
    <p:extLst>
      <p:ext uri="{BB962C8B-B14F-4D97-AF65-F5344CB8AC3E}">
        <p14:creationId xmlns:p14="http://schemas.microsoft.com/office/powerpoint/2010/main" val="13433198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 y="303459"/>
            <a:ext cx="7315200" cy="4131129"/>
          </a:xfrm>
          <a:solidFill>
            <a:schemeClr val="bg2"/>
          </a:solidFill>
        </p:spPr>
        <p:txBody>
          <a:bodyPr>
            <a:normAutofit/>
          </a:bodyPr>
          <a:lstStyle/>
          <a:p>
            <a:pPr algn="ctr"/>
            <a:r>
              <a:rPr lang="en-US" b="1" dirty="0">
                <a:solidFill>
                  <a:schemeClr val="tx1"/>
                </a:solidFill>
              </a:rPr>
              <a:t>New York Medical </a:t>
            </a:r>
            <a:r>
              <a:rPr lang="en-US" b="1" dirty="0" smtClean="0">
                <a:solidFill>
                  <a:schemeClr val="tx1"/>
                </a:solidFill>
              </a:rPr>
              <a:t>College</a:t>
            </a:r>
            <a:br>
              <a:rPr lang="en-US" b="1" dirty="0" smtClean="0">
                <a:solidFill>
                  <a:schemeClr val="tx1"/>
                </a:solidFill>
              </a:rPr>
            </a:br>
            <a:r>
              <a:rPr lang="en-US" sz="2400" dirty="0">
                <a:solidFill>
                  <a:schemeClr val="tx1"/>
                </a:solidFill>
              </a:rPr>
              <a:t/>
            </a:r>
            <a:br>
              <a:rPr lang="en-US" sz="2400" dirty="0">
                <a:solidFill>
                  <a:schemeClr val="tx1"/>
                </a:solidFill>
              </a:rPr>
            </a:br>
            <a:r>
              <a:rPr lang="en-US" sz="2400" dirty="0" smtClean="0">
                <a:solidFill>
                  <a:schemeClr val="tx1"/>
                </a:solidFill>
              </a:rPr>
              <a:t>40 </a:t>
            </a:r>
            <a:r>
              <a:rPr lang="en-US" sz="2400" dirty="0">
                <a:solidFill>
                  <a:schemeClr val="tx1"/>
                </a:solidFill>
              </a:rPr>
              <a:t>Sunshine Cottage </a:t>
            </a:r>
            <a:r>
              <a:rPr lang="en-US" sz="2400" dirty="0" smtClean="0">
                <a:solidFill>
                  <a:schemeClr val="tx1"/>
                </a:solidFill>
              </a:rPr>
              <a:t>Road</a:t>
            </a:r>
            <a:br>
              <a:rPr lang="en-US" sz="2400" dirty="0" smtClean="0">
                <a:solidFill>
                  <a:schemeClr val="tx1"/>
                </a:solidFill>
              </a:rPr>
            </a:br>
            <a:r>
              <a:rPr lang="en-US" sz="2400" dirty="0" smtClean="0">
                <a:solidFill>
                  <a:schemeClr val="tx1"/>
                </a:solidFill>
              </a:rPr>
              <a:t>Valhalla</a:t>
            </a:r>
            <a:r>
              <a:rPr lang="en-US" sz="2400" dirty="0">
                <a:solidFill>
                  <a:schemeClr val="tx1"/>
                </a:solidFill>
              </a:rPr>
              <a:t>, NY  10595</a:t>
            </a:r>
            <a:br>
              <a:rPr lang="en-US" sz="2400" dirty="0">
                <a:solidFill>
                  <a:schemeClr val="tx1"/>
                </a:solidFill>
              </a:rPr>
            </a:br>
            <a:r>
              <a:rPr lang="en-US" sz="2400" dirty="0">
                <a:solidFill>
                  <a:schemeClr val="tx1"/>
                </a:solidFill>
              </a:rPr>
              <a:t>Website: www.nymc.edu</a:t>
            </a:r>
            <a:br>
              <a:rPr lang="en-US" sz="2400" dirty="0">
                <a:solidFill>
                  <a:schemeClr val="tx1"/>
                </a:solidFill>
              </a:rPr>
            </a:br>
            <a:r>
              <a:rPr lang="en-US" sz="2400" dirty="0">
                <a:solidFill>
                  <a:schemeClr val="tx1"/>
                </a:solidFill>
              </a:rPr>
              <a:t>Phone: (914) 594-4000</a:t>
            </a:r>
            <a:br>
              <a:rPr lang="en-US" sz="2400" dirty="0">
                <a:solidFill>
                  <a:schemeClr val="tx1"/>
                </a:solidFill>
              </a:rPr>
            </a:br>
            <a:r>
              <a:rPr lang="en-US" sz="2400" dirty="0">
                <a:solidFill>
                  <a:schemeClr val="tx1"/>
                </a:solidFill>
              </a:rPr>
              <a:t>Email: public_relations@nymc.edu</a:t>
            </a:r>
            <a:br>
              <a:rPr lang="en-US" sz="2400" dirty="0">
                <a:solidFill>
                  <a:schemeClr val="tx1"/>
                </a:solidFill>
              </a:rPr>
            </a:br>
            <a:r>
              <a:rPr lang="en-US" sz="2400" dirty="0">
                <a:solidFill>
                  <a:schemeClr val="tx1"/>
                </a:solidFill>
              </a:rPr>
              <a:t>Rabbi: Moshe D. </a:t>
            </a:r>
            <a:r>
              <a:rPr lang="en-US" sz="2400" dirty="0" err="1">
                <a:solidFill>
                  <a:schemeClr val="tx1"/>
                </a:solidFill>
              </a:rPr>
              <a:t>Krupka</a:t>
            </a:r>
            <a:r>
              <a:rPr lang="en-US" sz="2400" dirty="0">
                <a:solidFill>
                  <a:schemeClr val="tx1"/>
                </a:solidFill>
              </a:rPr>
              <a:t>, M.S.</a:t>
            </a:r>
            <a:br>
              <a:rPr lang="en-US" sz="2400" dirty="0">
                <a:solidFill>
                  <a:schemeClr val="tx1"/>
                </a:solidFill>
              </a:rPr>
            </a:br>
            <a:r>
              <a:rPr lang="en-US" sz="2400" dirty="0">
                <a:solidFill>
                  <a:schemeClr val="tx1"/>
                </a:solidFill>
              </a:rPr>
              <a:t>President: Alan </a:t>
            </a:r>
            <a:r>
              <a:rPr lang="en-US" sz="2400" dirty="0" err="1">
                <a:solidFill>
                  <a:schemeClr val="tx1"/>
                </a:solidFill>
              </a:rPr>
              <a:t>Kadish</a:t>
            </a:r>
            <a:r>
              <a:rPr lang="en-US" sz="2400" dirty="0">
                <a:solidFill>
                  <a:schemeClr val="tx1"/>
                </a:solidFill>
              </a:rPr>
              <a:t>, M.D.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916" y="11939390"/>
            <a:ext cx="5275567" cy="607345"/>
          </a:xfrm>
          <a:prstGeom prst="rect">
            <a:avLst/>
          </a:prstGeom>
        </p:spPr>
      </p:pic>
      <p:sp>
        <p:nvSpPr>
          <p:cNvPr id="4" name="Rectangle 3"/>
          <p:cNvSpPr/>
          <p:nvPr/>
        </p:nvSpPr>
        <p:spPr>
          <a:xfrm>
            <a:off x="237994" y="4635129"/>
            <a:ext cx="6739003" cy="6969600"/>
          </a:xfrm>
          <a:prstGeom prst="rect">
            <a:avLst/>
          </a:prstGeom>
        </p:spPr>
        <p:txBody>
          <a:bodyPr wrap="square">
            <a:spAutoFit/>
          </a:bodyPr>
          <a:lstStyle/>
          <a:p>
            <a:pPr algn="just">
              <a:lnSpc>
                <a:spcPts val="2000"/>
              </a:lnSpc>
              <a:spcAft>
                <a:spcPts val="800"/>
              </a:spcAft>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Founded in 1860, New York Medical College (NYMC) is committed to educating individuals for careers offering degrees and advanced certificates in medicine, physical therapy, speech-language pathology, public health, biomedical sciences, clinical laboratory sciences, dentistry, nursing and bioethics including a Jewish bioethics track. Located on a 54-acre campus in Valhalla, New York, NYMC is comprised of the School of Medicine, Graduate School of Basic Medical Sciences, and School of Health Sciences and Practice, the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Touro</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College of Dental Medicine at NYMC, and the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Touro</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College School of Health Sciences’ nursing program. </a:t>
            </a:r>
            <a:endPar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just">
              <a:lnSpc>
                <a:spcPts val="2000"/>
              </a:lnSpc>
              <a:spcAft>
                <a:spcPts val="800"/>
              </a:spcAft>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New York Medical College joined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Touro</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University in 2011, creating the United States’ largest biomedical higher education consortiums under one institutional banner.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Touro</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is the largest university system under Jewish auspices in the U.S. and the country’s largest private educator of physicians. </a:t>
            </a:r>
            <a:endPar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just">
              <a:lnSpc>
                <a:spcPts val="2000"/>
              </a:lnSpc>
              <a:spcAft>
                <a:spcPts val="800"/>
              </a:spcAft>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The NYMC campus offers a kosher dining facility under the supervision of a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mashgiach</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of the Orthodox Union; designated space on campus for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Shacharit</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services,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Mincha</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and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Ma'ariv</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an academic calendar that is cognizant of Sabbath observance and the Jewish holidays; periodic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shiurim</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and an eruv encompassing the campus. NYMC is a leader in founding and promoting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Shomer</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Shabbos residency training positions that allow accommodation of Jewish observance with the understanding that primacy is always given to the needs of the patients.</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2672068" y="11376857"/>
            <a:ext cx="1645387" cy="646331"/>
          </a:xfrm>
          <a:prstGeom prst="rect">
            <a:avLst/>
          </a:prstGeom>
        </p:spPr>
        <p:txBody>
          <a:bodyPr wrap="none">
            <a:spAutoFit/>
          </a:bodyPr>
          <a:lstStyle/>
          <a:p>
            <a:r>
              <a:rPr lang="en-US" dirty="0" smtClean="0">
                <a:hlinkClick r:id="rId3"/>
              </a:rPr>
              <a:t>www.nymc.edu</a:t>
            </a:r>
            <a:endParaRPr lang="en-US" dirty="0" smtClean="0"/>
          </a:p>
          <a:p>
            <a:endParaRPr lang="en-US" dirty="0"/>
          </a:p>
        </p:txBody>
      </p:sp>
    </p:spTree>
    <p:extLst>
      <p:ext uri="{BB962C8B-B14F-4D97-AF65-F5344CB8AC3E}">
        <p14:creationId xmlns:p14="http://schemas.microsoft.com/office/powerpoint/2010/main" val="21847442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99" y="729343"/>
            <a:ext cx="7315200" cy="4131129"/>
          </a:xfrm>
          <a:solidFill>
            <a:schemeClr val="bg2"/>
          </a:solidFill>
        </p:spPr>
        <p:txBody>
          <a:bodyPr>
            <a:noAutofit/>
          </a:bodyPr>
          <a:lstStyle/>
          <a:p>
            <a:pPr algn="ctr"/>
            <a:r>
              <a:rPr lang="en-US" b="1" dirty="0">
                <a:solidFill>
                  <a:schemeClr val="tx1"/>
                </a:solidFill>
              </a:rPr>
              <a:t>Northeast Jewish Center - </a:t>
            </a:r>
            <a:r>
              <a:rPr lang="en-US" b="1" dirty="0" smtClean="0">
                <a:solidFill>
                  <a:schemeClr val="tx1"/>
                </a:solidFill>
              </a:rPr>
              <a:t>Yonkers</a:t>
            </a:r>
            <a:r>
              <a:rPr lang="en-US" dirty="0">
                <a:solidFill>
                  <a:schemeClr val="tx1"/>
                </a:solidFill>
              </a:rPr>
              <a:t> </a:t>
            </a:r>
            <a:r>
              <a:rPr lang="en-US" sz="2000" dirty="0">
                <a:solidFill>
                  <a:schemeClr val="tx1"/>
                </a:solidFill>
              </a:rPr>
              <a:t/>
            </a:r>
            <a:br>
              <a:rPr lang="en-US" sz="2000" dirty="0">
                <a:solidFill>
                  <a:schemeClr val="tx1"/>
                </a:solidFill>
              </a:rPr>
            </a:br>
            <a:r>
              <a:rPr lang="en-US" sz="2400" dirty="0">
                <a:solidFill>
                  <a:schemeClr val="tx1"/>
                </a:solidFill>
              </a:rPr>
              <a:t>Heimish</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11 Salisbury Road</a:t>
            </a:r>
            <a:br>
              <a:rPr lang="en-US" sz="2400" dirty="0">
                <a:solidFill>
                  <a:schemeClr val="tx1"/>
                </a:solidFill>
              </a:rPr>
            </a:br>
            <a:r>
              <a:rPr lang="en-US" sz="2400" dirty="0">
                <a:solidFill>
                  <a:schemeClr val="tx1"/>
                </a:solidFill>
              </a:rPr>
              <a:t> </a:t>
            </a:r>
            <a:r>
              <a:rPr lang="en-US" sz="2400" dirty="0" smtClean="0">
                <a:solidFill>
                  <a:schemeClr val="tx1"/>
                </a:solidFill>
              </a:rPr>
              <a:t>Yonkers</a:t>
            </a:r>
            <a:r>
              <a:rPr lang="en-US" sz="2400" dirty="0">
                <a:solidFill>
                  <a:schemeClr val="tx1"/>
                </a:solidFill>
              </a:rPr>
              <a:t>, NY 10710</a:t>
            </a:r>
            <a:br>
              <a:rPr lang="en-US" sz="2400" dirty="0">
                <a:solidFill>
                  <a:schemeClr val="tx1"/>
                </a:solidFill>
              </a:rPr>
            </a:br>
            <a:r>
              <a:rPr lang="en-US" sz="2400" dirty="0">
                <a:solidFill>
                  <a:schemeClr val="tx1"/>
                </a:solidFill>
              </a:rPr>
              <a:t> </a:t>
            </a:r>
            <a:r>
              <a:rPr lang="en-US" sz="2400" dirty="0" smtClean="0">
                <a:solidFill>
                  <a:schemeClr val="tx1"/>
                </a:solidFill>
              </a:rPr>
              <a:t>Phone</a:t>
            </a:r>
            <a:r>
              <a:rPr lang="en-US" sz="2400" dirty="0">
                <a:solidFill>
                  <a:schemeClr val="tx1"/>
                </a:solidFill>
              </a:rPr>
              <a:t>: 914-337-0268</a:t>
            </a:r>
            <a:br>
              <a:rPr lang="en-US" sz="2400" dirty="0">
                <a:solidFill>
                  <a:schemeClr val="tx1"/>
                </a:solidFill>
              </a:rPr>
            </a:br>
            <a:r>
              <a:rPr lang="en-US" sz="2400" dirty="0">
                <a:solidFill>
                  <a:schemeClr val="tx1"/>
                </a:solidFill>
              </a:rPr>
              <a:t> </a:t>
            </a:r>
            <a:r>
              <a:rPr lang="en-US" sz="2400" dirty="0" smtClean="0">
                <a:solidFill>
                  <a:schemeClr val="tx1"/>
                </a:solidFill>
              </a:rPr>
              <a:t>Fax</a:t>
            </a:r>
            <a:r>
              <a:rPr lang="en-US" sz="2400" dirty="0">
                <a:solidFill>
                  <a:schemeClr val="tx1"/>
                </a:solidFill>
              </a:rPr>
              <a:t>: 914-337-0164</a:t>
            </a:r>
            <a:br>
              <a:rPr lang="en-US" sz="2400" dirty="0">
                <a:solidFill>
                  <a:schemeClr val="tx1"/>
                </a:solidFill>
              </a:rPr>
            </a:br>
            <a:r>
              <a:rPr lang="en-US" sz="2400" dirty="0">
                <a:solidFill>
                  <a:schemeClr val="tx1"/>
                </a:solidFill>
              </a:rPr>
              <a:t> </a:t>
            </a:r>
            <a:r>
              <a:rPr lang="en-US" sz="2400" dirty="0" smtClean="0">
                <a:solidFill>
                  <a:schemeClr val="tx1"/>
                </a:solidFill>
              </a:rPr>
              <a:t>Website</a:t>
            </a:r>
            <a:r>
              <a:rPr lang="en-US" sz="2400" dirty="0">
                <a:solidFill>
                  <a:schemeClr val="tx1"/>
                </a:solidFill>
              </a:rPr>
              <a:t>: www.northeastjewishcenter.org</a:t>
            </a:r>
            <a:br>
              <a:rPr lang="en-US" sz="2400" dirty="0">
                <a:solidFill>
                  <a:schemeClr val="tx1"/>
                </a:solidFill>
              </a:rPr>
            </a:br>
            <a:r>
              <a:rPr lang="en-US" sz="2400" dirty="0">
                <a:solidFill>
                  <a:schemeClr val="tx1"/>
                </a:solidFill>
              </a:rPr>
              <a:t> </a:t>
            </a:r>
            <a:r>
              <a:rPr lang="en-US" sz="2400" dirty="0" smtClean="0">
                <a:solidFill>
                  <a:schemeClr val="tx1"/>
                </a:solidFill>
              </a:rPr>
              <a:t>Email</a:t>
            </a:r>
            <a:r>
              <a:rPr lang="en-US" sz="2400" dirty="0">
                <a:solidFill>
                  <a:schemeClr val="tx1"/>
                </a:solidFill>
              </a:rPr>
              <a:t>: northeastjewishcenter@gmail.com</a:t>
            </a:r>
            <a:br>
              <a:rPr lang="en-US" sz="2400" dirty="0">
                <a:solidFill>
                  <a:schemeClr val="tx1"/>
                </a:solidFill>
              </a:rPr>
            </a:br>
            <a:r>
              <a:rPr lang="en-US" sz="2400" dirty="0">
                <a:solidFill>
                  <a:schemeClr val="tx1"/>
                </a:solidFill>
              </a:rPr>
              <a:t> </a:t>
            </a:r>
            <a:r>
              <a:rPr lang="en-US" sz="2400" dirty="0" smtClean="0">
                <a:solidFill>
                  <a:schemeClr val="tx1"/>
                </a:solidFill>
              </a:rPr>
              <a:t>Rabbi</a:t>
            </a:r>
            <a:r>
              <a:rPr lang="en-US" sz="2400" dirty="0">
                <a:solidFill>
                  <a:schemeClr val="tx1"/>
                </a:solidFill>
              </a:rPr>
              <a:t>: Craig Glasser</a:t>
            </a:r>
          </a:p>
        </p:txBody>
      </p:sp>
      <p:sp>
        <p:nvSpPr>
          <p:cNvPr id="3" name="Rectangle 2"/>
          <p:cNvSpPr/>
          <p:nvPr/>
        </p:nvSpPr>
        <p:spPr>
          <a:xfrm>
            <a:off x="1938865" y="11953502"/>
            <a:ext cx="3852333"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5" name="Rectangle 4"/>
          <p:cNvSpPr/>
          <p:nvPr/>
        </p:nvSpPr>
        <p:spPr>
          <a:xfrm>
            <a:off x="272716" y="5303432"/>
            <a:ext cx="6721642" cy="3393237"/>
          </a:xfrm>
          <a:prstGeom prst="rect">
            <a:avLst/>
          </a:prstGeom>
        </p:spPr>
        <p:txBody>
          <a:bodyPr wrap="square">
            <a:spAutoFit/>
          </a:bodyPr>
          <a:lstStyle/>
          <a:p>
            <a:pPr algn="just"/>
            <a:r>
              <a:rPr lang="en-US" sz="2000" dirty="0">
                <a:solidFill>
                  <a:schemeClr val="bg1"/>
                </a:solidFill>
                <a:ea typeface="Arial" panose="020B0604020202020204" pitchFamily="34" charset="0"/>
              </a:rPr>
              <a:t>Northeast Jewish Center of Yonkers is dedicated to providing a friendly, welcoming Jewish community and environment to all members of the Jewish faith in and around the area.</a:t>
            </a:r>
            <a:endParaRPr lang="en-US" sz="2000" dirty="0">
              <a:solidFill>
                <a:schemeClr val="bg1"/>
              </a:solidFill>
              <a:ea typeface="Times New Roman" panose="02020603050405020304" pitchFamily="18" charset="0"/>
            </a:endParaRPr>
          </a:p>
          <a:p>
            <a:pPr>
              <a:lnSpc>
                <a:spcPts val="945"/>
              </a:lnSpc>
            </a:pPr>
            <a:r>
              <a:rPr lang="en-US" sz="2000" dirty="0">
                <a:solidFill>
                  <a:schemeClr val="bg1"/>
                </a:solidFill>
                <a:ea typeface="Times New Roman" panose="02020603050405020304" pitchFamily="18" charset="0"/>
              </a:rPr>
              <a:t> </a:t>
            </a:r>
          </a:p>
          <a:p>
            <a:pPr algn="just">
              <a:lnSpc>
                <a:spcPct val="105000"/>
              </a:lnSpc>
            </a:pPr>
            <a:r>
              <a:rPr lang="en-US" sz="2000" dirty="0">
                <a:solidFill>
                  <a:schemeClr val="bg1"/>
                </a:solidFill>
                <a:ea typeface="Arial" panose="020B0604020202020204" pitchFamily="34" charset="0"/>
              </a:rPr>
              <a:t>NEJC’s goal is to offer our “family” the opportunity and ability to join together on a path of spiritual growth through prayer and celebration of Jewish life and its milestones, to learn more about our heritage, to educate our children, and to practice the tenets of our faith. Together with an active Sisterhood, Men’s Club and Hebrew School, NEJC holds around-the-year events and is actively seeking to expand its member base.</a:t>
            </a:r>
            <a:endParaRPr lang="en-US" sz="2000" dirty="0">
              <a:solidFill>
                <a:schemeClr val="bg1"/>
              </a:solidFill>
              <a:effectLst/>
              <a:ea typeface="Times New Roman" panose="02020603050405020304" pitchFamily="18" charset="0"/>
            </a:endParaRPr>
          </a:p>
        </p:txBody>
      </p:sp>
      <p:sp>
        <p:nvSpPr>
          <p:cNvPr id="6" name="Rectangle 5"/>
          <p:cNvSpPr/>
          <p:nvPr/>
        </p:nvSpPr>
        <p:spPr>
          <a:xfrm>
            <a:off x="2108932" y="10009201"/>
            <a:ext cx="3249736" cy="369332"/>
          </a:xfrm>
          <a:prstGeom prst="rect">
            <a:avLst/>
          </a:prstGeom>
        </p:spPr>
        <p:txBody>
          <a:bodyPr wrap="none">
            <a:spAutoFit/>
          </a:bodyPr>
          <a:lstStyle/>
          <a:p>
            <a:r>
              <a:rPr lang="en-US" dirty="0" smtClean="0">
                <a:hlinkClick r:id="rId2"/>
              </a:rPr>
              <a:t>www.northeastjewishcenter.org</a:t>
            </a:r>
            <a:endParaRPr lang="en-US"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103" y="10643870"/>
            <a:ext cx="1699260" cy="1165860"/>
          </a:xfrm>
          <a:prstGeom prst="rect">
            <a:avLst/>
          </a:prstGeom>
        </p:spPr>
      </p:pic>
    </p:spTree>
    <p:extLst>
      <p:ext uri="{BB962C8B-B14F-4D97-AF65-F5344CB8AC3E}">
        <p14:creationId xmlns:p14="http://schemas.microsoft.com/office/powerpoint/2010/main" val="32972365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6572"/>
            <a:ext cx="7315200" cy="2764971"/>
          </a:xfrm>
          <a:solidFill>
            <a:schemeClr val="bg2"/>
          </a:solidFill>
        </p:spPr>
        <p:txBody>
          <a:bodyPr>
            <a:noAutofit/>
          </a:bodyPr>
          <a:lstStyle/>
          <a:p>
            <a:pPr algn="ctr"/>
            <a:r>
              <a:rPr lang="en-US" b="1" dirty="0" smtClean="0">
                <a:solidFill>
                  <a:schemeClr val="tx1"/>
                </a:solidFill>
              </a:rPr>
              <a:t/>
            </a:r>
            <a:br>
              <a:rPr lang="en-US" b="1" dirty="0" smtClean="0">
                <a:solidFill>
                  <a:schemeClr val="tx1"/>
                </a:solidFill>
              </a:rPr>
            </a:br>
            <a:r>
              <a:rPr lang="en-US" b="1" dirty="0" smtClean="0">
                <a:solidFill>
                  <a:schemeClr val="tx1"/>
                </a:solidFill>
              </a:rPr>
              <a:t>Pardes Institute </a:t>
            </a:r>
            <a:br>
              <a:rPr lang="en-US" b="1" dirty="0" smtClean="0">
                <a:solidFill>
                  <a:schemeClr val="tx1"/>
                </a:solidFill>
              </a:rPr>
            </a:br>
            <a:r>
              <a:rPr lang="en-US" b="1" dirty="0" smtClean="0">
                <a:solidFill>
                  <a:schemeClr val="tx1"/>
                </a:solidFill>
              </a:rPr>
              <a:t>of Jewish Studies</a:t>
            </a: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br>
              <a:rPr lang="en-US" sz="2000" dirty="0" smtClean="0">
                <a:solidFill>
                  <a:schemeClr val="tx1"/>
                </a:solidFill>
              </a:rPr>
            </a:br>
            <a:r>
              <a:rPr lang="en-US" sz="2000" dirty="0" smtClean="0">
                <a:solidFill>
                  <a:schemeClr val="tx1"/>
                </a:solidFill>
              </a:rPr>
              <a:t>228 Park Ave South, Suite 35858, New York, NY 10018</a:t>
            </a:r>
            <a:br>
              <a:rPr lang="en-US" sz="2000" dirty="0" smtClean="0">
                <a:solidFill>
                  <a:schemeClr val="tx1"/>
                </a:solidFill>
              </a:rPr>
            </a:br>
            <a:r>
              <a:rPr lang="en-US" sz="2000" dirty="0" smtClean="0">
                <a:solidFill>
                  <a:schemeClr val="tx1"/>
                </a:solidFill>
              </a:rPr>
              <a:t>Phone: 212-447-4333 • Fax: 212-447-4315</a:t>
            </a:r>
            <a:br>
              <a:rPr lang="en-US" sz="2000" dirty="0" smtClean="0">
                <a:solidFill>
                  <a:schemeClr val="tx1"/>
                </a:solidFill>
              </a:rPr>
            </a:br>
            <a:r>
              <a:rPr lang="en-US" sz="2000" dirty="0" smtClean="0">
                <a:solidFill>
                  <a:schemeClr val="tx1"/>
                </a:solidFill>
              </a:rPr>
              <a:t>Executive Director, North America: Joshua Chadajo,</a:t>
            </a:r>
            <a:br>
              <a:rPr lang="en-US" sz="2000" dirty="0" smtClean="0">
                <a:solidFill>
                  <a:schemeClr val="tx1"/>
                </a:solidFill>
              </a:rPr>
            </a:br>
            <a:r>
              <a:rPr lang="en-US" sz="2000" dirty="0" smtClean="0">
                <a:solidFill>
                  <a:schemeClr val="tx1"/>
                </a:solidFill>
              </a:rPr>
              <a:t>Joshua@pardes.org</a:t>
            </a:r>
            <a:br>
              <a:rPr lang="en-US" sz="2000" dirty="0" smtClean="0">
                <a:solidFill>
                  <a:schemeClr val="tx1"/>
                </a:solidFill>
              </a:rPr>
            </a:br>
            <a:r>
              <a:rPr lang="en-US" sz="2000" dirty="0" smtClean="0">
                <a:solidFill>
                  <a:schemeClr val="tx1"/>
                </a:solidFill>
              </a:rPr>
              <a:t>E-Mail: info@pardes.org</a:t>
            </a:r>
            <a:br>
              <a:rPr lang="en-US" sz="2000" dirty="0" smtClean="0">
                <a:solidFill>
                  <a:schemeClr val="tx1"/>
                </a:solidFill>
              </a:rPr>
            </a:br>
            <a:r>
              <a:rPr lang="en-US" sz="2000" dirty="0" smtClean="0">
                <a:solidFill>
                  <a:schemeClr val="tx1"/>
                </a:solidFill>
              </a:rPr>
              <a:t>Website: www.pardes.org.il</a:t>
            </a:r>
            <a:br>
              <a:rPr lang="en-US" sz="2000" dirty="0" smtClean="0">
                <a:solidFill>
                  <a:schemeClr val="tx1"/>
                </a:solidFill>
              </a:rPr>
            </a:br>
            <a:r>
              <a:rPr lang="en-US" sz="2000" dirty="0" smtClean="0">
                <a:solidFill>
                  <a:schemeClr val="tx1"/>
                </a:solidFill>
              </a:rPr>
              <a:t> </a:t>
            </a:r>
            <a:br>
              <a:rPr lang="en-US" sz="2000" dirty="0" smtClean="0">
                <a:solidFill>
                  <a:schemeClr val="tx1"/>
                </a:solidFill>
              </a:rPr>
            </a:br>
            <a:endParaRPr lang="en-US" sz="2000" dirty="0">
              <a:solidFill>
                <a:schemeClr val="tx1"/>
              </a:solidFill>
            </a:endParaRPr>
          </a:p>
        </p:txBody>
      </p:sp>
      <p:sp>
        <p:nvSpPr>
          <p:cNvPr id="3" name="Rectangle 2"/>
          <p:cNvSpPr/>
          <p:nvPr/>
        </p:nvSpPr>
        <p:spPr>
          <a:xfrm>
            <a:off x="473529" y="9557223"/>
            <a:ext cx="7097486" cy="1815882"/>
          </a:xfrm>
          <a:prstGeom prst="rect">
            <a:avLst/>
          </a:prstGeom>
        </p:spPr>
        <p:txBody>
          <a:bodyPr wrap="square">
            <a:spAutoFit/>
          </a:bodyPr>
          <a:lstStyle/>
          <a:p>
            <a:pPr algn="ctr"/>
            <a:r>
              <a:rPr lang="en-US" sz="1400" u="sng" dirty="0">
                <a:solidFill>
                  <a:schemeClr val="bg1"/>
                </a:solidFill>
                <a:latin typeface="Calibri" panose="020F0502020204030204" pitchFamily="34" charset="0"/>
                <a:cs typeface="Calibri" panose="020F0502020204030204" pitchFamily="34" charset="0"/>
              </a:rPr>
              <a:t>Elmad (online learning): http://elmad.pardes.org/</a:t>
            </a:r>
            <a:r>
              <a:rPr lang="en-US" sz="1400" dirty="0">
                <a:solidFill>
                  <a:schemeClr val="bg1"/>
                </a:solidFill>
                <a:latin typeface="Calibri" panose="020F0502020204030204" pitchFamily="34" charset="0"/>
                <a:cs typeface="Calibri" panose="020F0502020204030204" pitchFamily="34" charset="0"/>
              </a:rPr>
              <a:t/>
            </a:r>
            <a:br>
              <a:rPr lang="en-US" sz="1400" dirty="0">
                <a:solidFill>
                  <a:schemeClr val="bg1"/>
                </a:solidFill>
                <a:latin typeface="Calibri" panose="020F0502020204030204" pitchFamily="34" charset="0"/>
                <a:cs typeface="Calibri" panose="020F0502020204030204" pitchFamily="34" charset="0"/>
              </a:rPr>
            </a:br>
            <a:r>
              <a:rPr lang="en-US" sz="1400" u="sng" dirty="0">
                <a:solidFill>
                  <a:schemeClr val="bg1"/>
                </a:solidFill>
                <a:latin typeface="Calibri" panose="020F0502020204030204" pitchFamily="34" charset="0"/>
                <a:cs typeface="Calibri" panose="020F0502020204030204" pitchFamily="34" charset="0"/>
              </a:rPr>
              <a:t>Meet our Students: http://www.manyfaces.pardes.org/</a:t>
            </a:r>
            <a:r>
              <a:rPr lang="en-US" sz="1400" dirty="0">
                <a:solidFill>
                  <a:schemeClr val="bg1"/>
                </a:solidFill>
                <a:latin typeface="Calibri" panose="020F0502020204030204" pitchFamily="34" charset="0"/>
                <a:cs typeface="Calibri" panose="020F0502020204030204" pitchFamily="34" charset="0"/>
              </a:rPr>
              <a:t/>
            </a:r>
            <a:br>
              <a:rPr lang="en-US" sz="1400" dirty="0">
                <a:solidFill>
                  <a:schemeClr val="bg1"/>
                </a:solidFill>
                <a:latin typeface="Calibri" panose="020F0502020204030204" pitchFamily="34" charset="0"/>
                <a:cs typeface="Calibri" panose="020F0502020204030204" pitchFamily="34" charset="0"/>
              </a:rPr>
            </a:br>
            <a:r>
              <a:rPr lang="en-US" sz="1400" u="sng" dirty="0">
                <a:solidFill>
                  <a:schemeClr val="bg1"/>
                </a:solidFill>
                <a:latin typeface="Calibri" panose="020F0502020204030204" pitchFamily="34" charset="0"/>
                <a:cs typeface="Calibri" panose="020F0502020204030204" pitchFamily="34" charset="0"/>
              </a:rPr>
              <a:t>Student Blog: http://theseandthose.pardes.org/</a:t>
            </a:r>
            <a:r>
              <a:rPr lang="en-US" sz="1400" dirty="0">
                <a:solidFill>
                  <a:schemeClr val="bg1"/>
                </a:solidFill>
                <a:latin typeface="Calibri" panose="020F0502020204030204" pitchFamily="34" charset="0"/>
                <a:cs typeface="Calibri" panose="020F0502020204030204" pitchFamily="34" charset="0"/>
              </a:rPr>
              <a:t/>
            </a:r>
            <a:br>
              <a:rPr lang="en-US" sz="1400" dirty="0">
                <a:solidFill>
                  <a:schemeClr val="bg1"/>
                </a:solidFill>
                <a:latin typeface="Calibri" panose="020F0502020204030204" pitchFamily="34" charset="0"/>
                <a:cs typeface="Calibri" panose="020F0502020204030204" pitchFamily="34" charset="0"/>
              </a:rPr>
            </a:br>
            <a:r>
              <a:rPr lang="en-US" sz="1400" u="sng" dirty="0">
                <a:solidFill>
                  <a:schemeClr val="bg1"/>
                </a:solidFill>
                <a:latin typeface="Calibri" panose="020F0502020204030204" pitchFamily="34" charset="0"/>
                <a:cs typeface="Calibri" panose="020F0502020204030204" pitchFamily="34" charset="0"/>
              </a:rPr>
              <a:t>Facebook: https://www.facebook.com/pardesinstitute</a:t>
            </a:r>
            <a:r>
              <a:rPr lang="en-US" sz="1400" dirty="0">
                <a:solidFill>
                  <a:schemeClr val="bg1"/>
                </a:solidFill>
                <a:latin typeface="Calibri" panose="020F0502020204030204" pitchFamily="34" charset="0"/>
                <a:cs typeface="Calibri" panose="020F0502020204030204" pitchFamily="34" charset="0"/>
              </a:rPr>
              <a:t/>
            </a:r>
            <a:br>
              <a:rPr lang="en-US" sz="1400" dirty="0">
                <a:solidFill>
                  <a:schemeClr val="bg1"/>
                </a:solidFill>
                <a:latin typeface="Calibri" panose="020F0502020204030204" pitchFamily="34" charset="0"/>
                <a:cs typeface="Calibri" panose="020F0502020204030204" pitchFamily="34" charset="0"/>
              </a:rPr>
            </a:br>
            <a:r>
              <a:rPr lang="en-US" sz="1400" u="sng" dirty="0">
                <a:solidFill>
                  <a:schemeClr val="bg1"/>
                </a:solidFill>
                <a:latin typeface="Calibri" panose="020F0502020204030204" pitchFamily="34" charset="0"/>
                <a:cs typeface="Calibri" panose="020F0502020204030204" pitchFamily="34" charset="0"/>
              </a:rPr>
              <a:t>You Tube: https://www.youtube.com/user/pardesinstitute</a:t>
            </a:r>
            <a:r>
              <a:rPr lang="en-US" sz="1400" dirty="0">
                <a:solidFill>
                  <a:schemeClr val="bg1"/>
                </a:solidFill>
                <a:latin typeface="Calibri" panose="020F0502020204030204" pitchFamily="34" charset="0"/>
                <a:cs typeface="Calibri" panose="020F0502020204030204" pitchFamily="34" charset="0"/>
              </a:rPr>
              <a:t/>
            </a:r>
            <a:br>
              <a:rPr lang="en-US" sz="1400" dirty="0">
                <a:solidFill>
                  <a:schemeClr val="bg1"/>
                </a:solidFill>
                <a:latin typeface="Calibri" panose="020F0502020204030204" pitchFamily="34" charset="0"/>
                <a:cs typeface="Calibri" panose="020F0502020204030204" pitchFamily="34" charset="0"/>
              </a:rPr>
            </a:br>
            <a:r>
              <a:rPr lang="en-US" sz="1400" u="sng" dirty="0">
                <a:solidFill>
                  <a:schemeClr val="bg1"/>
                </a:solidFill>
                <a:latin typeface="Calibri" panose="020F0502020204030204" pitchFamily="34" charset="0"/>
                <a:cs typeface="Calibri" panose="020F0502020204030204" pitchFamily="34" charset="0"/>
              </a:rPr>
              <a:t>Twitter: https://twitter.com/pardesinstitute</a:t>
            </a:r>
            <a:r>
              <a:rPr lang="en-US" sz="1400" dirty="0">
                <a:solidFill>
                  <a:schemeClr val="bg1"/>
                </a:solidFill>
                <a:latin typeface="Calibri" panose="020F0502020204030204" pitchFamily="34" charset="0"/>
                <a:cs typeface="Calibri" panose="020F0502020204030204" pitchFamily="34" charset="0"/>
              </a:rPr>
              <a:t/>
            </a:r>
            <a:br>
              <a:rPr lang="en-US" sz="1400" dirty="0">
                <a:solidFill>
                  <a:schemeClr val="bg1"/>
                </a:solidFill>
                <a:latin typeface="Calibri" panose="020F0502020204030204" pitchFamily="34" charset="0"/>
                <a:cs typeface="Calibri" panose="020F0502020204030204" pitchFamily="34" charset="0"/>
              </a:rPr>
            </a:br>
            <a:r>
              <a:rPr lang="en-US" sz="1400" dirty="0">
                <a:solidFill>
                  <a:schemeClr val="bg1"/>
                </a:solidFill>
                <a:latin typeface="Calibri" panose="020F0502020204030204" pitchFamily="34" charset="0"/>
                <a:cs typeface="Calibri" panose="020F0502020204030204" pitchFamily="34" charset="0"/>
              </a:rPr>
              <a:t> </a:t>
            </a:r>
            <a:r>
              <a:rPr lang="en-US" sz="1400" u="sng" dirty="0" smtClean="0">
                <a:solidFill>
                  <a:schemeClr val="bg1"/>
                </a:solidFill>
                <a:latin typeface="Calibri" panose="020F0502020204030204" pitchFamily="34" charset="0"/>
                <a:cs typeface="Calibri" panose="020F0502020204030204" pitchFamily="34" charset="0"/>
              </a:rPr>
              <a:t>LinkedIn</a:t>
            </a:r>
            <a:r>
              <a:rPr lang="en-US" sz="1400" u="sng" dirty="0">
                <a:solidFill>
                  <a:schemeClr val="bg1"/>
                </a:solidFill>
                <a:latin typeface="Calibri" panose="020F0502020204030204" pitchFamily="34" charset="0"/>
                <a:cs typeface="Calibri" panose="020F0502020204030204" pitchFamily="34" charset="0"/>
              </a:rPr>
              <a:t>: https://www.linkedin.com/company/pardes-institute-of-jewish-studies</a:t>
            </a:r>
            <a:r>
              <a:rPr lang="en-US" sz="1400" dirty="0">
                <a:solidFill>
                  <a:schemeClr val="bg1"/>
                </a:solidFill>
                <a:latin typeface="Calibri" panose="020F0502020204030204" pitchFamily="34" charset="0"/>
                <a:cs typeface="Calibri" panose="020F0502020204030204" pitchFamily="34" charset="0"/>
              </a:rPr>
              <a:t/>
            </a:r>
            <a:br>
              <a:rPr lang="en-US" sz="1400" dirty="0">
                <a:solidFill>
                  <a:schemeClr val="bg1"/>
                </a:solidFill>
                <a:latin typeface="Calibri" panose="020F0502020204030204" pitchFamily="34" charset="0"/>
                <a:cs typeface="Calibri" panose="020F0502020204030204" pitchFamily="34" charset="0"/>
              </a:rPr>
            </a:br>
            <a:r>
              <a:rPr lang="en-US" sz="1400" dirty="0">
                <a:solidFill>
                  <a:schemeClr val="bg1"/>
                </a:solidFill>
                <a:latin typeface="Calibri" panose="020F0502020204030204" pitchFamily="34" charset="0"/>
                <a:cs typeface="Calibri" panose="020F0502020204030204" pitchFamily="34" charset="0"/>
              </a:rPr>
              <a:t> </a:t>
            </a:r>
            <a:r>
              <a:rPr lang="en-US" sz="1400" u="sng" dirty="0" smtClean="0">
                <a:solidFill>
                  <a:schemeClr val="bg1"/>
                </a:solidFill>
                <a:latin typeface="Calibri" panose="020F0502020204030204" pitchFamily="34" charset="0"/>
                <a:cs typeface="Calibri" panose="020F0502020204030204" pitchFamily="34" charset="0"/>
              </a:rPr>
              <a:t>Jewish </a:t>
            </a:r>
            <a:r>
              <a:rPr lang="en-US" sz="1400" u="sng" dirty="0">
                <a:solidFill>
                  <a:schemeClr val="bg1"/>
                </a:solidFill>
                <a:latin typeface="Calibri" panose="020F0502020204030204" pitchFamily="34" charset="0"/>
                <a:cs typeface="Calibri" panose="020F0502020204030204" pitchFamily="34" charset="0"/>
              </a:rPr>
              <a:t>Educators: http://wanttobeajewisheducator.pardes.org/</a:t>
            </a:r>
            <a:endParaRPr lang="en-US" sz="1400" dirty="0">
              <a:latin typeface="Calibri" panose="020F0502020204030204" pitchFamily="34" charset="0"/>
              <a:cs typeface="Calibri" panose="020F0502020204030204" pitchFamily="34" charset="0"/>
            </a:endParaRPr>
          </a:p>
        </p:txBody>
      </p:sp>
      <p:sp>
        <p:nvSpPr>
          <p:cNvPr id="4" name="Rectangle 3"/>
          <p:cNvSpPr/>
          <p:nvPr/>
        </p:nvSpPr>
        <p:spPr>
          <a:xfrm>
            <a:off x="224589" y="3220350"/>
            <a:ext cx="6910997" cy="6462667"/>
          </a:xfrm>
          <a:prstGeom prst="rect">
            <a:avLst/>
          </a:prstGeom>
        </p:spPr>
        <p:txBody>
          <a:bodyPr wrap="square">
            <a:spAutoFit/>
          </a:bodyPr>
          <a:lstStyle/>
          <a:p>
            <a:pPr algn="just">
              <a:lnSpc>
                <a:spcPts val="1600"/>
              </a:lnSpc>
            </a:pPr>
            <a:r>
              <a:rPr lang="en-US" dirty="0">
                <a:solidFill>
                  <a:schemeClr val="bg1"/>
                </a:solidFill>
                <a:latin typeface="Calibri" panose="020F0502020204030204" pitchFamily="34" charset="0"/>
                <a:ea typeface="Arial" panose="020B0604020202020204" pitchFamily="34" charset="0"/>
                <a:cs typeface="Calibri" panose="020F0502020204030204" pitchFamily="34" charset="0"/>
              </a:rPr>
              <a:t>Pardes is an exciting, inclusive, co-ed and non-denominational Jewish learning community with programs in Israel, North America, online and worldwide. Based in Jerusalem, Pardes students encounter and grapple with classic texts and traditions of Judaism, while exploring their relevance to today’s most pressing issues. Pardes empowers students with the knowledge and tools to take ownership of their Jewish experience. While Pardes primarily serves Jews in their 20s and 30s, we also serve seasoned professionals and lay leaders, retirees and students of all ages.</a:t>
            </a:r>
            <a:endPar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nSpc>
                <a:spcPts val="1600"/>
              </a:lnSpc>
            </a:pP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p>
          <a:p>
            <a:pPr algn="just">
              <a:lnSpc>
                <a:spcPts val="1600"/>
              </a:lnSpc>
            </a:pPr>
            <a:r>
              <a:rPr lang="en-US" dirty="0">
                <a:solidFill>
                  <a:schemeClr val="bg1"/>
                </a:solidFill>
                <a:latin typeface="Calibri" panose="020F0502020204030204" pitchFamily="34" charset="0"/>
                <a:ea typeface="Arial" panose="020B0604020202020204" pitchFamily="34" charset="0"/>
                <a:cs typeface="Calibri" panose="020F0502020204030204" pitchFamily="34" charset="0"/>
              </a:rPr>
              <a:t>Openness and diversity are at the core of Pardes, and students represent a broad spectrum of the Jewish world. The result is a vibrant community constantly engaged in honest, dynamic and constructive debate leading to serious personal reflection and growth. Pardes has inspired four decades of Jewish leadership marked by openness, passion, Jewish literacy, knowledge and inclusivity.</a:t>
            </a:r>
            <a:endPar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nSpc>
                <a:spcPts val="1600"/>
              </a:lnSpc>
            </a:pP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p>
          <a:p>
            <a:pPr algn="just">
              <a:lnSpc>
                <a:spcPts val="1600"/>
              </a:lnSpc>
            </a:pPr>
            <a:r>
              <a:rPr lang="en-US" dirty="0">
                <a:solidFill>
                  <a:schemeClr val="bg1"/>
                </a:solidFill>
                <a:latin typeface="Calibri" panose="020F0502020204030204" pitchFamily="34" charset="0"/>
                <a:ea typeface="Arial" panose="020B0604020202020204" pitchFamily="34" charset="0"/>
                <a:cs typeface="Calibri" panose="020F0502020204030204" pitchFamily="34" charset="0"/>
              </a:rPr>
              <a:t>Pardes’s programs in Israel include short-term, semester and year- long immersive learning opportunities; educator training programs; special events for visiting missions and groups; and tailored programs for Jewish professionals and leaders. Pardes’s programs in North America include a variety of Jewish events, lectures and learning series; professional development opportunities for Jewish educators; and workshops, retreats and events with partners like Hillel, Moishe House, Limmud and other Jewish organizations. Pardes currently serves about 3,000 people in Israel and 8,500 people in North America in person annually and has about 65,000 podcast downloads annually.</a:t>
            </a:r>
            <a:endPar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nSpc>
                <a:spcPts val="1600"/>
              </a:lnSpc>
            </a:pP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p>
          <a:p>
            <a:pPr algn="just">
              <a:lnSpc>
                <a:spcPts val="1600"/>
              </a:lnSpc>
            </a:pPr>
            <a:r>
              <a:rPr lang="en-US" dirty="0">
                <a:solidFill>
                  <a:schemeClr val="bg1"/>
                </a:solidFill>
                <a:latin typeface="Calibri" panose="020F0502020204030204" pitchFamily="34" charset="0"/>
                <a:ea typeface="Arial" panose="020B0604020202020204" pitchFamily="34" charset="0"/>
                <a:cs typeface="Calibri" panose="020F0502020204030204" pitchFamily="34" charset="0"/>
              </a:rPr>
              <a:t>Contact us to find out how Pardes might serve you, your organization or someone you know. Your support for Pardes matters, enabling us to create a vibrant, open and rich Jewish future together!</a:t>
            </a:r>
            <a:endParaRPr lang="en-US"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287" y="11844158"/>
            <a:ext cx="2105025" cy="809625"/>
          </a:xfrm>
          <a:prstGeom prst="rect">
            <a:avLst/>
          </a:prstGeom>
        </p:spPr>
      </p:pic>
      <p:sp>
        <p:nvSpPr>
          <p:cNvPr id="6" name="Rectangle 5"/>
          <p:cNvSpPr/>
          <p:nvPr/>
        </p:nvSpPr>
        <p:spPr>
          <a:xfrm>
            <a:off x="2998192" y="11389713"/>
            <a:ext cx="1890261" cy="646331"/>
          </a:xfrm>
          <a:prstGeom prst="rect">
            <a:avLst/>
          </a:prstGeom>
        </p:spPr>
        <p:txBody>
          <a:bodyPr wrap="none">
            <a:spAutoFit/>
          </a:bodyPr>
          <a:lstStyle/>
          <a:p>
            <a:r>
              <a:rPr lang="en-US" dirty="0" smtClean="0">
                <a:hlinkClick r:id="rId3"/>
              </a:rPr>
              <a:t>www.pardes.org.il</a:t>
            </a:r>
            <a:endParaRPr lang="en-US" dirty="0" smtClean="0"/>
          </a:p>
          <a:p>
            <a:endParaRPr lang="en-US" dirty="0" smtClean="0">
              <a:solidFill>
                <a:schemeClr val="bg1"/>
              </a:solidFill>
            </a:endParaRPr>
          </a:p>
        </p:txBody>
      </p:sp>
    </p:spTree>
    <p:extLst>
      <p:ext uri="{BB962C8B-B14F-4D97-AF65-F5344CB8AC3E}">
        <p14:creationId xmlns:p14="http://schemas.microsoft.com/office/powerpoint/2010/main" val="2644291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4043"/>
            <a:ext cx="7315200" cy="3836915"/>
          </a:xfrm>
          <a:solidFill>
            <a:schemeClr val="bg2"/>
          </a:solidFill>
        </p:spPr>
        <p:txBody>
          <a:bodyPr>
            <a:normAutofit fontScale="90000"/>
          </a:bodyPr>
          <a:lstStyle/>
          <a:p>
            <a:pPr algn="ctr"/>
            <a:r>
              <a:rPr lang="en-US" sz="3600" b="1" dirty="0">
                <a:solidFill>
                  <a:schemeClr val="tx1"/>
                </a:solidFill>
              </a:rPr>
              <a:t>American Friends </a:t>
            </a:r>
            <a:r>
              <a:rPr lang="en-US" sz="3600" b="1" dirty="0" smtClean="0">
                <a:solidFill>
                  <a:schemeClr val="tx1"/>
                </a:solidFill>
              </a:rPr>
              <a:t>of</a:t>
            </a:r>
            <a:br>
              <a:rPr lang="en-US" sz="3600" b="1" dirty="0" smtClean="0">
                <a:solidFill>
                  <a:schemeClr val="tx1"/>
                </a:solidFill>
              </a:rPr>
            </a:br>
            <a:r>
              <a:rPr lang="en-US" sz="3600" b="1" dirty="0" smtClean="0">
                <a:solidFill>
                  <a:schemeClr val="tx1"/>
                </a:solidFill>
              </a:rPr>
              <a:t> </a:t>
            </a:r>
            <a:r>
              <a:rPr lang="en-US" sz="3600" b="1" dirty="0">
                <a:solidFill>
                  <a:schemeClr val="tx1"/>
                </a:solidFill>
              </a:rPr>
              <a:t>Soroka Medical Center</a:t>
            </a:r>
            <a:r>
              <a:rPr lang="en-US" sz="2000" dirty="0">
                <a:solidFill>
                  <a:schemeClr val="tx1"/>
                </a:solidFill>
              </a:rPr>
              <a:t/>
            </a:r>
            <a:br>
              <a:rPr lang="en-US" sz="2000" dirty="0">
                <a:solidFill>
                  <a:schemeClr val="tx1"/>
                </a:solidFill>
              </a:rPr>
            </a:br>
            <a:r>
              <a:rPr lang="en-US" sz="2000" dirty="0">
                <a:solidFill>
                  <a:schemeClr val="tx1"/>
                </a:solidFill>
              </a:rPr>
              <a:t> </a:t>
            </a:r>
            <a:br>
              <a:rPr lang="en-US" sz="2000" dirty="0">
                <a:solidFill>
                  <a:schemeClr val="tx1"/>
                </a:solidFill>
              </a:rPr>
            </a:br>
            <a:r>
              <a:rPr lang="en-US" sz="2400" dirty="0">
                <a:solidFill>
                  <a:schemeClr val="tx1"/>
                </a:solidFill>
              </a:rPr>
              <a:t>P.O. Box 184-H Scarsdale, NY 10583 </a:t>
            </a:r>
            <a:r>
              <a:rPr lang="en-US" sz="2400" dirty="0" smtClean="0">
                <a:solidFill>
                  <a:schemeClr val="tx1"/>
                </a:solidFill>
              </a:rPr>
              <a:t/>
            </a:r>
            <a:br>
              <a:rPr lang="en-US" sz="2400" dirty="0" smtClean="0">
                <a:solidFill>
                  <a:schemeClr val="tx1"/>
                </a:solidFill>
              </a:rPr>
            </a:br>
            <a:r>
              <a:rPr lang="en-US" sz="2400" dirty="0" smtClean="0">
                <a:solidFill>
                  <a:schemeClr val="tx1"/>
                </a:solidFill>
              </a:rPr>
              <a:t>Phone</a:t>
            </a:r>
            <a:r>
              <a:rPr lang="en-US" sz="2400" dirty="0">
                <a:solidFill>
                  <a:schemeClr val="tx1"/>
                </a:solidFill>
              </a:rPr>
              <a:t>: 914-725-9070 </a:t>
            </a:r>
            <a:r>
              <a:rPr lang="en-US" sz="2400" dirty="0" smtClean="0">
                <a:solidFill>
                  <a:schemeClr val="tx1"/>
                </a:solidFill>
              </a:rPr>
              <a:t/>
            </a:r>
            <a:br>
              <a:rPr lang="en-US" sz="2400" dirty="0" smtClean="0">
                <a:solidFill>
                  <a:schemeClr val="tx1"/>
                </a:solidFill>
              </a:rPr>
            </a:br>
            <a:r>
              <a:rPr lang="en-US" sz="2400" dirty="0" smtClean="0">
                <a:solidFill>
                  <a:schemeClr val="tx1"/>
                </a:solidFill>
              </a:rPr>
              <a:t>Fax</a:t>
            </a:r>
            <a:r>
              <a:rPr lang="en-US" sz="2400" dirty="0">
                <a:solidFill>
                  <a:schemeClr val="tx1"/>
                </a:solidFill>
              </a:rPr>
              <a:t>: 914-725-9073</a:t>
            </a:r>
            <a:br>
              <a:rPr lang="en-US" sz="2400" dirty="0">
                <a:solidFill>
                  <a:schemeClr val="tx1"/>
                </a:solidFill>
              </a:rPr>
            </a:br>
            <a:r>
              <a:rPr lang="en-US" sz="2400" dirty="0">
                <a:solidFill>
                  <a:schemeClr val="tx1"/>
                </a:solidFill>
              </a:rPr>
              <a:t>E-Mail: AmericanFriends@Soroka.org</a:t>
            </a:r>
            <a:br>
              <a:rPr lang="en-US" sz="2400" dirty="0">
                <a:solidFill>
                  <a:schemeClr val="tx1"/>
                </a:solidFill>
              </a:rPr>
            </a:br>
            <a:r>
              <a:rPr lang="en-US" sz="2400" dirty="0" smtClean="0">
                <a:solidFill>
                  <a:schemeClr val="tx1"/>
                </a:solidFill>
              </a:rPr>
              <a:t>website: www.soroka.org</a:t>
            </a:r>
            <a:r>
              <a:rPr lang="en-US" sz="2400" dirty="0" smtClean="0">
                <a:solidFill>
                  <a:schemeClr val="tx1"/>
                </a:solidFill>
                <a:hlinkClick r:id="rId2"/>
              </a:rPr>
              <a:t> </a:t>
            </a:r>
            <a:r>
              <a:rPr lang="en-US" sz="2400" dirty="0">
                <a:solidFill>
                  <a:schemeClr val="tx1"/>
                </a:solidFill>
              </a:rPr>
              <a:t> </a:t>
            </a:r>
            <a:br>
              <a:rPr lang="en-US" sz="2400" dirty="0">
                <a:solidFill>
                  <a:schemeClr val="tx1"/>
                </a:solidFill>
              </a:rPr>
            </a:br>
            <a:r>
              <a:rPr lang="en-US" sz="2400" dirty="0">
                <a:solidFill>
                  <a:schemeClr val="tx1"/>
                </a:solidFill>
              </a:rPr>
              <a:t>Executive Director: Rachel Heisler Sheinfeld</a:t>
            </a:r>
            <a:br>
              <a:rPr lang="en-US" sz="2400" dirty="0">
                <a:solidFill>
                  <a:schemeClr val="tx1"/>
                </a:solidFill>
              </a:rPr>
            </a:br>
            <a:r>
              <a:rPr lang="en-US" sz="2400" dirty="0">
                <a:solidFill>
                  <a:schemeClr val="tx1"/>
                </a:solidFill>
              </a:rPr>
              <a:t>E-Mail: Rachel@Soroka.org</a:t>
            </a:r>
            <a:br>
              <a:rPr lang="en-US" sz="2400" dirty="0">
                <a:solidFill>
                  <a:schemeClr val="tx1"/>
                </a:solidFill>
              </a:rPr>
            </a:br>
            <a:r>
              <a:rPr lang="en-US" sz="2400" dirty="0">
                <a:solidFill>
                  <a:schemeClr val="tx1"/>
                </a:solidFill>
              </a:rPr>
              <a:t>Director of Development: Pazit Levitan</a:t>
            </a:r>
            <a:br>
              <a:rPr lang="en-US" sz="2400" dirty="0">
                <a:solidFill>
                  <a:schemeClr val="tx1"/>
                </a:solidFill>
              </a:rPr>
            </a:br>
            <a:r>
              <a:rPr lang="en-US" sz="2400" dirty="0">
                <a:solidFill>
                  <a:schemeClr val="tx1"/>
                </a:solidFill>
              </a:rPr>
              <a:t>email: Pazit@Soroka.org</a:t>
            </a:r>
          </a:p>
        </p:txBody>
      </p:sp>
      <p:sp>
        <p:nvSpPr>
          <p:cNvPr id="5" name="Rectangle 4"/>
          <p:cNvSpPr/>
          <p:nvPr/>
        </p:nvSpPr>
        <p:spPr>
          <a:xfrm>
            <a:off x="243840" y="4330704"/>
            <a:ext cx="6979920" cy="6812121"/>
          </a:xfrm>
          <a:prstGeom prst="rect">
            <a:avLst/>
          </a:prstGeom>
        </p:spPr>
        <p:txBody>
          <a:bodyPr wrap="square">
            <a:spAutoFit/>
          </a:bodyPr>
          <a:lstStyle/>
          <a:p>
            <a:pPr algn="just">
              <a:lnSpc>
                <a:spcPts val="2000"/>
              </a:lnSpc>
            </a:pPr>
            <a:r>
              <a:rPr lang="en-US" sz="2000" dirty="0">
                <a:solidFill>
                  <a:schemeClr val="bg1"/>
                </a:solidFill>
                <a:ea typeface="Arial" panose="020B0604020202020204" pitchFamily="34" charset="0"/>
              </a:rPr>
              <a:t>Soroka Medical Center, located in Be’er Sheva, is a unique institution and a true global symbol of peaceful coexistence. Home to The Legacy Heritage Oncology Center and Dr. Larry Norton Institute, Soroka is Israel’s leading hospital and one of the largest, busiest, and most innovative hospitals in Israel. Soroka Medical Center is the sole major medical center for all of the burgeoning southern region of </a:t>
            </a:r>
            <a:r>
              <a:rPr lang="en-US" sz="2000" dirty="0" smtClean="0">
                <a:solidFill>
                  <a:schemeClr val="bg1"/>
                </a:solidFill>
                <a:ea typeface="Arial" panose="020B0604020202020204" pitchFamily="34" charset="0"/>
              </a:rPr>
              <a:t>Israel.</a:t>
            </a:r>
          </a:p>
          <a:p>
            <a:pPr algn="just">
              <a:lnSpc>
                <a:spcPts val="2000"/>
              </a:lnSpc>
            </a:pPr>
            <a:r>
              <a:rPr lang="en-US" sz="2000" dirty="0" smtClean="0">
                <a:solidFill>
                  <a:schemeClr val="bg1"/>
                </a:solidFill>
                <a:ea typeface="Arial" panose="020B0604020202020204" pitchFamily="34" charset="0"/>
              </a:rPr>
              <a:t>Soroka </a:t>
            </a:r>
            <a:r>
              <a:rPr lang="en-US" sz="2000" dirty="0">
                <a:solidFill>
                  <a:schemeClr val="bg1"/>
                </a:solidFill>
                <a:ea typeface="Arial" panose="020B0604020202020204" pitchFamily="34" charset="0"/>
              </a:rPr>
              <a:t>serves over one million residents in a profoundly diverse area that comprises 60% of Israel’s land, and welcomes over 6.5 million visitors through its gates each year. We are the sole major medical center for the southern front in Israel, serving the IDF’s medical needs. We offer internationally recognized excellence across the entire spectrum of medical care, and across the entire lifecycle: prevention, detection, research, education, advanced treatment, trauma care, cancer care, and </a:t>
            </a:r>
            <a:r>
              <a:rPr lang="en-US" sz="2000" dirty="0" smtClean="0">
                <a:solidFill>
                  <a:schemeClr val="bg1"/>
                </a:solidFill>
                <a:ea typeface="Arial" panose="020B0604020202020204" pitchFamily="34" charset="0"/>
              </a:rPr>
              <a:t>genetics.</a:t>
            </a:r>
          </a:p>
          <a:p>
            <a:pPr algn="just">
              <a:lnSpc>
                <a:spcPts val="2000"/>
              </a:lnSpc>
            </a:pPr>
            <a:r>
              <a:rPr lang="en-US" sz="2000" dirty="0" smtClean="0">
                <a:solidFill>
                  <a:schemeClr val="bg1"/>
                </a:solidFill>
                <a:ea typeface="Arial" panose="020B0604020202020204" pitchFamily="34" charset="0"/>
              </a:rPr>
              <a:t>The </a:t>
            </a:r>
            <a:r>
              <a:rPr lang="en-US" sz="2000" dirty="0">
                <a:solidFill>
                  <a:schemeClr val="bg1"/>
                </a:solidFill>
                <a:ea typeface="Arial" panose="020B0604020202020204" pitchFamily="34" charset="0"/>
              </a:rPr>
              <a:t>American Friends of Soroka Medical Center is a tax-exempt, not-for-profit organization whose mission is to raise awareness and funds to support the vital work of Soroka Medical Center. The American Friends of Soroka Medical Center is a New York State 501(c)(3) corporation, tax id# 13-5866593.</a:t>
            </a:r>
            <a:endParaRPr lang="en-US" sz="2000" dirty="0">
              <a:solidFill>
                <a:schemeClr val="bg1"/>
              </a:solidFill>
              <a:ea typeface="Times New Roman" panose="02020603050405020304" pitchFamily="18" charset="0"/>
            </a:endParaRPr>
          </a:p>
          <a:p>
            <a:pPr algn="just">
              <a:lnSpc>
                <a:spcPts val="2000"/>
              </a:lnSpc>
            </a:pPr>
            <a:r>
              <a:rPr lang="en-US" sz="2000" dirty="0" smtClean="0">
                <a:solidFill>
                  <a:schemeClr val="bg1"/>
                </a:solidFill>
                <a:ea typeface="Arial" panose="020B0604020202020204" pitchFamily="34" charset="0"/>
              </a:rPr>
              <a:t>We </a:t>
            </a:r>
            <a:r>
              <a:rPr lang="en-US" sz="2000" dirty="0">
                <a:solidFill>
                  <a:schemeClr val="bg1"/>
                </a:solidFill>
                <a:ea typeface="Arial" panose="020B0604020202020204" pitchFamily="34" charset="0"/>
              </a:rPr>
              <a:t>host educational and social events throughout the United States. Welcome your involvement.</a:t>
            </a:r>
            <a:endParaRPr lang="en-US" sz="2000" dirty="0">
              <a:solidFill>
                <a:schemeClr val="bg1"/>
              </a:solidFill>
              <a:ea typeface="Times New Roman" panose="02020603050405020304" pitchFamily="18" charset="0"/>
            </a:endParaRPr>
          </a:p>
          <a:p>
            <a:pPr algn="just">
              <a:lnSpc>
                <a:spcPts val="2000"/>
              </a:lnSpc>
            </a:pPr>
            <a:r>
              <a:rPr lang="en-US" sz="2000" dirty="0" smtClean="0">
                <a:solidFill>
                  <a:schemeClr val="bg1"/>
                </a:solidFill>
                <a:ea typeface="Arial" panose="020B0604020202020204" pitchFamily="34" charset="0"/>
              </a:rPr>
              <a:t>Please visit our website: www.soroka.org,Facebook </a:t>
            </a:r>
            <a:r>
              <a:rPr lang="en-US" sz="2000" dirty="0">
                <a:solidFill>
                  <a:schemeClr val="bg1"/>
                </a:solidFill>
                <a:ea typeface="Arial" panose="020B0604020202020204" pitchFamily="34" charset="0"/>
              </a:rPr>
              <a:t>@SorokaFriends, </a:t>
            </a:r>
            <a:r>
              <a:rPr lang="en-US" sz="2000" dirty="0" smtClean="0">
                <a:solidFill>
                  <a:schemeClr val="bg1"/>
                </a:solidFill>
                <a:ea typeface="Arial" panose="020B0604020202020204" pitchFamily="34" charset="0"/>
              </a:rPr>
              <a:t>Twitter@SorokaFriends and </a:t>
            </a:r>
            <a:r>
              <a:rPr lang="en-US" sz="2000" dirty="0">
                <a:solidFill>
                  <a:schemeClr val="bg1"/>
                </a:solidFill>
                <a:ea typeface="Arial" panose="020B0604020202020204" pitchFamily="34" charset="0"/>
              </a:rPr>
              <a:t>Instagram, #SorokaFriends to learn more.</a:t>
            </a:r>
            <a:endParaRPr lang="en-US" sz="2000" dirty="0">
              <a:solidFill>
                <a:schemeClr val="bg1"/>
              </a:solidFill>
              <a:ea typeface="Times New Roman" panose="02020603050405020304" pitchFamily="18" charset="0"/>
            </a:endParaRPr>
          </a:p>
          <a:p>
            <a:r>
              <a:rPr lang="en-US" sz="2000"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9" name="Rectangle 8"/>
          <p:cNvSpPr/>
          <p:nvPr/>
        </p:nvSpPr>
        <p:spPr>
          <a:xfrm>
            <a:off x="2477847" y="10810749"/>
            <a:ext cx="2511906" cy="646331"/>
          </a:xfrm>
          <a:prstGeom prst="rect">
            <a:avLst/>
          </a:prstGeom>
        </p:spPr>
        <p:txBody>
          <a:bodyPr wrap="none">
            <a:spAutoFit/>
          </a:bodyPr>
          <a:lstStyle/>
          <a:p>
            <a:r>
              <a:rPr lang="en-US" dirty="0">
                <a:solidFill>
                  <a:schemeClr val="bg1"/>
                </a:solidFill>
                <a:hlinkClick r:id="rId2"/>
              </a:rPr>
              <a:t>https://www.soroka.org</a:t>
            </a:r>
            <a:r>
              <a:rPr lang="en-US" dirty="0" smtClean="0">
                <a:solidFill>
                  <a:schemeClr val="bg1"/>
                </a:solidFill>
                <a:hlinkClick r:id="rId2"/>
              </a:rPr>
              <a:t>/</a:t>
            </a:r>
            <a:endParaRPr lang="en-US" dirty="0" smtClean="0">
              <a:solidFill>
                <a:schemeClr val="bg1"/>
              </a:solidFill>
            </a:endParaRPr>
          </a:p>
          <a:p>
            <a:endParaRPr lang="en-US" dirty="0">
              <a:solidFill>
                <a:schemeClr val="bg1"/>
              </a:solidFill>
            </a:endParaRPr>
          </a:p>
        </p:txBody>
      </p:sp>
      <p:sp>
        <p:nvSpPr>
          <p:cNvPr id="10" name="Rectangle 9"/>
          <p:cNvSpPr/>
          <p:nvPr/>
        </p:nvSpPr>
        <p:spPr>
          <a:xfrm>
            <a:off x="1413933" y="12329972"/>
            <a:ext cx="4639733" cy="369332"/>
          </a:xfrm>
          <a:prstGeom prst="rect">
            <a:avLst/>
          </a:prstGeom>
        </p:spPr>
        <p:txBody>
          <a:bodyPr wrap="square">
            <a:spAutoFit/>
          </a:bodyPr>
          <a:lstStyle/>
          <a:p>
            <a:pPr algn="ctr"/>
            <a:r>
              <a:rPr lang="en-US" i="1" dirty="0">
                <a:solidFill>
                  <a:srgbClr val="FF0000"/>
                </a:solidFill>
              </a:rPr>
              <a:t>Last updated in 2019-2021 Connect-ory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830" y="11329008"/>
            <a:ext cx="3815940" cy="1075495"/>
          </a:xfrm>
          <a:prstGeom prst="rect">
            <a:avLst/>
          </a:prstGeom>
        </p:spPr>
      </p:pic>
    </p:spTree>
    <p:extLst>
      <p:ext uri="{BB962C8B-B14F-4D97-AF65-F5344CB8AC3E}">
        <p14:creationId xmlns:p14="http://schemas.microsoft.com/office/powerpoint/2010/main" val="387075056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92506"/>
            <a:ext cx="7315200" cy="4940968"/>
          </a:xfrm>
          <a:solidFill>
            <a:schemeClr val="bg2"/>
          </a:solidFill>
        </p:spPr>
        <p:txBody>
          <a:bodyPr>
            <a:normAutofit fontScale="90000"/>
          </a:bodyPr>
          <a:lstStyle/>
          <a:p>
            <a:pPr algn="ctr">
              <a:lnSpc>
                <a:spcPct val="100000"/>
              </a:lnSpc>
            </a:pPr>
            <a:r>
              <a:rPr lang="en-US" sz="3600" b="1" dirty="0" smtClean="0">
                <a:solidFill>
                  <a:schemeClr val="tx1"/>
                </a:solidFill>
                <a:cs typeface="Arial" panose="020B0604020202020204" pitchFamily="34" charset="0"/>
              </a:rPr>
              <a:t/>
            </a:r>
            <a:br>
              <a:rPr lang="en-US" sz="3600" b="1" dirty="0" smtClean="0">
                <a:solidFill>
                  <a:schemeClr val="tx1"/>
                </a:solidFill>
                <a:cs typeface="Arial" panose="020B0604020202020204" pitchFamily="34" charset="0"/>
              </a:rPr>
            </a:br>
            <a:r>
              <a:rPr lang="en-US" sz="3600" b="1" dirty="0" smtClean="0">
                <a:solidFill>
                  <a:schemeClr val="tx1"/>
                </a:solidFill>
                <a:cs typeface="Arial" panose="020B0604020202020204" pitchFamily="34" charset="0"/>
              </a:rPr>
              <a:t>Pelham </a:t>
            </a:r>
            <a:r>
              <a:rPr lang="en-US" sz="3600" b="1" dirty="0">
                <a:solidFill>
                  <a:schemeClr val="tx1"/>
                </a:solidFill>
                <a:cs typeface="Arial" panose="020B0604020202020204" pitchFamily="34" charset="0"/>
              </a:rPr>
              <a:t>Jewish Center</a:t>
            </a:r>
            <a:r>
              <a:rPr lang="en-US" sz="2000" dirty="0">
                <a:solidFill>
                  <a:schemeClr val="tx1"/>
                </a:solidFill>
                <a:cs typeface="Arial" panose="020B0604020202020204" pitchFamily="34" charset="0"/>
              </a:rPr>
              <a:t/>
            </a:r>
            <a:br>
              <a:rPr lang="en-US" sz="2000" dirty="0">
                <a:solidFill>
                  <a:schemeClr val="tx1"/>
                </a:solidFill>
                <a:cs typeface="Arial" panose="020B0604020202020204" pitchFamily="34" charset="0"/>
              </a:rPr>
            </a:br>
            <a:r>
              <a:rPr lang="en-US" sz="2000" dirty="0">
                <a:solidFill>
                  <a:schemeClr val="tx1"/>
                </a:solidFill>
                <a:cs typeface="Arial" panose="020B0604020202020204" pitchFamily="34" charset="0"/>
              </a:rPr>
              <a:t> </a:t>
            </a:r>
            <a:r>
              <a:rPr lang="en-US" sz="2000" dirty="0" smtClean="0">
                <a:solidFill>
                  <a:schemeClr val="tx1"/>
                </a:solidFill>
                <a:cs typeface="Arial" panose="020B0604020202020204" pitchFamily="34" charset="0"/>
              </a:rPr>
              <a:t>Conservative</a:t>
            </a:r>
            <a:br>
              <a:rPr lang="en-US" sz="2000" dirty="0" smtClean="0">
                <a:solidFill>
                  <a:schemeClr val="tx1"/>
                </a:solidFill>
                <a:cs typeface="Arial" panose="020B0604020202020204" pitchFamily="34" charset="0"/>
              </a:rPr>
            </a:br>
            <a:r>
              <a:rPr lang="en-US" sz="2000" dirty="0">
                <a:solidFill>
                  <a:schemeClr val="tx1"/>
                </a:solidFill>
                <a:cs typeface="Arial" panose="020B0604020202020204" pitchFamily="34" charset="0"/>
              </a:rPr>
              <a:t/>
            </a:r>
            <a:br>
              <a:rPr lang="en-US" sz="2000" dirty="0">
                <a:solidFill>
                  <a:schemeClr val="tx1"/>
                </a:solidFill>
                <a:cs typeface="Arial" panose="020B0604020202020204" pitchFamily="34" charset="0"/>
              </a:rPr>
            </a:br>
            <a:r>
              <a:rPr lang="en-US" sz="2700" dirty="0">
                <a:solidFill>
                  <a:schemeClr val="tx1"/>
                </a:solidFill>
                <a:cs typeface="Arial" panose="020B0604020202020204" pitchFamily="34" charset="0"/>
              </a:rPr>
              <a:t> 451 Esplanade</a:t>
            </a:r>
            <a:br>
              <a:rPr lang="en-US" sz="2700" dirty="0">
                <a:solidFill>
                  <a:schemeClr val="tx1"/>
                </a:solidFill>
                <a:cs typeface="Arial" panose="020B0604020202020204" pitchFamily="34" charset="0"/>
              </a:rPr>
            </a:br>
            <a:r>
              <a:rPr lang="en-US" sz="2700" dirty="0">
                <a:solidFill>
                  <a:schemeClr val="tx1"/>
                </a:solidFill>
                <a:cs typeface="Arial" panose="020B0604020202020204" pitchFamily="34" charset="0"/>
              </a:rPr>
              <a:t> Pelham Manor, NY 10803</a:t>
            </a:r>
            <a:br>
              <a:rPr lang="en-US" sz="2700" dirty="0">
                <a:solidFill>
                  <a:schemeClr val="tx1"/>
                </a:solidFill>
                <a:cs typeface="Arial" panose="020B0604020202020204" pitchFamily="34" charset="0"/>
              </a:rPr>
            </a:br>
            <a:r>
              <a:rPr lang="en-US" sz="2700" dirty="0">
                <a:solidFill>
                  <a:schemeClr val="tx1"/>
                </a:solidFill>
                <a:cs typeface="Arial" panose="020B0604020202020204" pitchFamily="34" charset="0"/>
              </a:rPr>
              <a:t> Phone: 914-738-6008</a:t>
            </a:r>
            <a:br>
              <a:rPr lang="en-US" sz="2700" dirty="0">
                <a:solidFill>
                  <a:schemeClr val="tx1"/>
                </a:solidFill>
                <a:cs typeface="Arial" panose="020B0604020202020204" pitchFamily="34" charset="0"/>
              </a:rPr>
            </a:br>
            <a:r>
              <a:rPr lang="en-US" sz="2700" dirty="0">
                <a:solidFill>
                  <a:schemeClr val="tx1"/>
                </a:solidFill>
                <a:cs typeface="Arial" panose="020B0604020202020204" pitchFamily="34" charset="0"/>
              </a:rPr>
              <a:t> Fax: 914-931-2199</a:t>
            </a:r>
            <a:br>
              <a:rPr lang="en-US" sz="2700" dirty="0">
                <a:solidFill>
                  <a:schemeClr val="tx1"/>
                </a:solidFill>
                <a:cs typeface="Arial" panose="020B0604020202020204" pitchFamily="34" charset="0"/>
              </a:rPr>
            </a:br>
            <a:r>
              <a:rPr lang="en-US" sz="2700" dirty="0">
                <a:solidFill>
                  <a:schemeClr val="tx1"/>
                </a:solidFill>
                <a:cs typeface="Arial" panose="020B0604020202020204" pitchFamily="34" charset="0"/>
              </a:rPr>
              <a:t> Website: www.thepjc.org</a:t>
            </a:r>
            <a:br>
              <a:rPr lang="en-US" sz="2700" dirty="0">
                <a:solidFill>
                  <a:schemeClr val="tx1"/>
                </a:solidFill>
                <a:cs typeface="Arial" panose="020B0604020202020204" pitchFamily="34" charset="0"/>
              </a:rPr>
            </a:br>
            <a:r>
              <a:rPr lang="en-US" sz="2700" dirty="0">
                <a:solidFill>
                  <a:schemeClr val="tx1"/>
                </a:solidFill>
                <a:cs typeface="Arial" panose="020B0604020202020204" pitchFamily="34" charset="0"/>
              </a:rPr>
              <a:t> E-Mail: office@thepjc.org</a:t>
            </a:r>
            <a:br>
              <a:rPr lang="en-US" sz="2700" dirty="0">
                <a:solidFill>
                  <a:schemeClr val="tx1"/>
                </a:solidFill>
                <a:cs typeface="Arial" panose="020B0604020202020204" pitchFamily="34" charset="0"/>
              </a:rPr>
            </a:br>
            <a:r>
              <a:rPr lang="en-US" sz="2700" dirty="0">
                <a:solidFill>
                  <a:schemeClr val="tx1"/>
                </a:solidFill>
                <a:cs typeface="Arial" panose="020B0604020202020204" pitchFamily="34" charset="0"/>
              </a:rPr>
              <a:t> Rabbi: Benjamin Resnick</a:t>
            </a:r>
            <a:br>
              <a:rPr lang="en-US" sz="2700" dirty="0">
                <a:solidFill>
                  <a:schemeClr val="tx1"/>
                </a:solidFill>
                <a:cs typeface="Arial" panose="020B0604020202020204" pitchFamily="34" charset="0"/>
              </a:rPr>
            </a:br>
            <a:r>
              <a:rPr lang="en-US" sz="2700" dirty="0">
                <a:solidFill>
                  <a:schemeClr val="tx1"/>
                </a:solidFill>
                <a:cs typeface="Arial" panose="020B0604020202020204" pitchFamily="34" charset="0"/>
              </a:rPr>
              <a:t> Education Director: Ana Turkienicz</a:t>
            </a:r>
            <a:br>
              <a:rPr lang="en-US" sz="2700" dirty="0">
                <a:solidFill>
                  <a:schemeClr val="tx1"/>
                </a:solidFill>
                <a:cs typeface="Arial" panose="020B0604020202020204" pitchFamily="34" charset="0"/>
              </a:rPr>
            </a:br>
            <a:r>
              <a:rPr lang="en-US" sz="2700" dirty="0">
                <a:solidFill>
                  <a:schemeClr val="tx1"/>
                </a:solidFill>
                <a:cs typeface="Arial" panose="020B0604020202020204" pitchFamily="34" charset="0"/>
              </a:rPr>
              <a:t>Office Manager &amp; Administrator: </a:t>
            </a:r>
            <a:r>
              <a:rPr lang="en-US" sz="2700" dirty="0" smtClean="0">
                <a:solidFill>
                  <a:schemeClr val="tx1"/>
                </a:solidFill>
                <a:cs typeface="Arial" panose="020B0604020202020204" pitchFamily="34" charset="0"/>
              </a:rPr>
              <a:t/>
            </a:r>
            <a:br>
              <a:rPr lang="en-US" sz="2700" dirty="0" smtClean="0">
                <a:solidFill>
                  <a:schemeClr val="tx1"/>
                </a:solidFill>
                <a:cs typeface="Arial" panose="020B0604020202020204" pitchFamily="34" charset="0"/>
              </a:rPr>
            </a:br>
            <a:r>
              <a:rPr lang="en-US" sz="2700" dirty="0" smtClean="0">
                <a:solidFill>
                  <a:schemeClr val="tx1"/>
                </a:solidFill>
                <a:cs typeface="Arial" panose="020B0604020202020204" pitchFamily="34" charset="0"/>
              </a:rPr>
              <a:t>Julia </a:t>
            </a:r>
            <a:r>
              <a:rPr lang="en-US" sz="2700" dirty="0">
                <a:solidFill>
                  <a:schemeClr val="tx1"/>
                </a:solidFill>
                <a:cs typeface="Arial" panose="020B0604020202020204" pitchFamily="34" charset="0"/>
              </a:rPr>
              <a:t>Coss</a:t>
            </a:r>
            <a:r>
              <a:rPr lang="en-US" sz="2000" dirty="0">
                <a:solidFill>
                  <a:schemeClr val="tx1"/>
                </a:solidFill>
                <a:cs typeface="Arial" panose="020B0604020202020204" pitchFamily="34" charset="0"/>
              </a:rPr>
              <a:t/>
            </a:r>
            <a:br>
              <a:rPr lang="en-US" sz="2000" dirty="0">
                <a:solidFill>
                  <a:schemeClr val="tx1"/>
                </a:solidFill>
                <a:cs typeface="Arial" panose="020B0604020202020204" pitchFamily="34" charset="0"/>
              </a:rPr>
            </a:br>
            <a:endParaRPr lang="en-US" sz="2000" dirty="0">
              <a:solidFill>
                <a:schemeClr val="tx1"/>
              </a:solidFill>
              <a:cs typeface="Arial" panose="020B0604020202020204" pitchFamily="34" charset="0"/>
            </a:endParaRPr>
          </a:p>
        </p:txBody>
      </p:sp>
      <p:sp>
        <p:nvSpPr>
          <p:cNvPr id="3" name="Rectangle 2"/>
          <p:cNvSpPr/>
          <p:nvPr/>
        </p:nvSpPr>
        <p:spPr>
          <a:xfrm>
            <a:off x="375987" y="5299019"/>
            <a:ext cx="6715626" cy="5209503"/>
          </a:xfrm>
          <a:prstGeom prst="rect">
            <a:avLst/>
          </a:prstGeom>
        </p:spPr>
        <p:txBody>
          <a:bodyPr wrap="square">
            <a:spAutoFit/>
          </a:bodyPr>
          <a:lstStyle/>
          <a:p>
            <a:pPr algn="just">
              <a:lnSpc>
                <a:spcPts val="2100"/>
              </a:lnSpc>
            </a:pPr>
            <a:r>
              <a:rPr lang="en-US" sz="2000" dirty="0">
                <a:solidFill>
                  <a:schemeClr val="bg1"/>
                </a:solidFill>
                <a:ea typeface="Arial" panose="020B0604020202020204" pitchFamily="34" charset="0"/>
              </a:rPr>
              <a:t>Our synagogue is a very special place – warm, welcoming, active and completely egalitarian. Our beautiful home makes every visit feel comfortable and enriching. We have a diverse membership consisting of people from all backgrounds and religious observances, including interfaith couples. Our goal is to offer people a place to feel comfortable and connected to a meaningful Jewish experience. On Friday nights, we enjoy the song and dance of a Kabbalat Shabbat service. Saturday morning services include discussion and study for the adults, including a monthly Women’s Group, and youth services for children. Our children love attending our unique Learning Center, which meets twice a week, educating and inspiring over 80 children from ages 4 to Bar/Bat Mitzvah in a fun and inclusive atmosphere. Our vibrant Hebrew High School class engages teenagers in weekly discussions and experiences of Jewish life. The Pelham Jewish Center hosts a full calendar of adult education classes, social action programs, family holiday celebrations and community social events. Visit our website to learn more: www.thepjc.org.</a:t>
            </a:r>
            <a:endParaRPr lang="en-US" sz="2000" dirty="0">
              <a:solidFill>
                <a:schemeClr val="bg1"/>
              </a:solidFill>
              <a:ea typeface="Times New Roman" panose="02020603050405020304" pitchFamily="18" charset="0"/>
            </a:endParaRPr>
          </a:p>
        </p:txBody>
      </p:sp>
      <p:sp>
        <p:nvSpPr>
          <p:cNvPr id="4" name="Rectangle 3"/>
          <p:cNvSpPr/>
          <p:nvPr/>
        </p:nvSpPr>
        <p:spPr>
          <a:xfrm>
            <a:off x="2907259" y="10958581"/>
            <a:ext cx="1836400" cy="400110"/>
          </a:xfrm>
          <a:prstGeom prst="rect">
            <a:avLst/>
          </a:prstGeom>
        </p:spPr>
        <p:txBody>
          <a:bodyPr wrap="none">
            <a:spAutoFit/>
          </a:bodyPr>
          <a:lstStyle/>
          <a:p>
            <a:r>
              <a:rPr lang="en-US" sz="2000" u="sng" dirty="0">
                <a:solidFill>
                  <a:srgbClr val="0000FF"/>
                </a:solidFill>
                <a:ea typeface="Calibri" panose="020F0502020204030204" pitchFamily="34" charset="0"/>
                <a:hlinkClick r:id="rId2"/>
              </a:rPr>
              <a:t>www.thepjc.org</a:t>
            </a:r>
            <a:endParaRPr lang="en-US" sz="2000" dirty="0">
              <a:ea typeface="Calibri" panose="020F0502020204030204" pitchFamily="34" charset="0"/>
            </a:endParaRPr>
          </a:p>
        </p:txBody>
      </p:sp>
      <p:pic>
        <p:nvPicPr>
          <p:cNvPr id="9220" name="Picture 4" descr="Logo for Pelham Jewish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225" y="11535631"/>
            <a:ext cx="2492375" cy="1265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7943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4589"/>
            <a:ext cx="7315200" cy="3657599"/>
          </a:xfrm>
          <a:solidFill>
            <a:schemeClr val="bg2"/>
          </a:solidFill>
        </p:spPr>
        <p:txBody>
          <a:bodyPr>
            <a:noAutofit/>
          </a:bodyPr>
          <a:lstStyle/>
          <a:p>
            <a:pPr algn="ctr">
              <a:lnSpc>
                <a:spcPct val="100000"/>
              </a:lnSpc>
            </a:pPr>
            <a:r>
              <a:rPr lang="en-US" sz="2400" b="1" dirty="0">
                <a:solidFill>
                  <a:schemeClr val="tx1"/>
                </a:solidFill>
                <a:latin typeface="Arial" panose="020B0604020202020204" pitchFamily="34" charset="0"/>
                <a:cs typeface="Arial" panose="020B0604020202020204" pitchFamily="34" charset="0"/>
              </a:rPr>
              <a:t/>
            </a:r>
            <a:br>
              <a:rPr lang="en-US" sz="2400" b="1" dirty="0">
                <a:solidFill>
                  <a:schemeClr val="tx1"/>
                </a:solidFill>
                <a:latin typeface="Arial" panose="020B0604020202020204" pitchFamily="34" charset="0"/>
                <a:cs typeface="Arial" panose="020B0604020202020204" pitchFamily="34" charset="0"/>
              </a:rPr>
            </a:br>
            <a:r>
              <a:rPr lang="en-US" b="1" dirty="0">
                <a:solidFill>
                  <a:schemeClr val="tx1"/>
                </a:solidFill>
              </a:rPr>
              <a:t>PJ Library®</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165 East 56th Street, Second </a:t>
            </a:r>
            <a:r>
              <a:rPr lang="en-US" sz="2400" dirty="0" smtClean="0">
                <a:solidFill>
                  <a:schemeClr val="tx1"/>
                </a:solidFill>
              </a:rPr>
              <a:t>Floor</a:t>
            </a:r>
            <a:br>
              <a:rPr lang="en-US" sz="2400" dirty="0" smtClean="0">
                <a:solidFill>
                  <a:schemeClr val="tx1"/>
                </a:solidFill>
              </a:rPr>
            </a:br>
            <a:r>
              <a:rPr lang="en-US" sz="2400" dirty="0" smtClean="0">
                <a:solidFill>
                  <a:schemeClr val="tx1"/>
                </a:solidFill>
              </a:rPr>
              <a:t>New </a:t>
            </a:r>
            <a:r>
              <a:rPr lang="en-US" sz="2400" dirty="0">
                <a:solidFill>
                  <a:schemeClr val="tx1"/>
                </a:solidFill>
              </a:rPr>
              <a:t>York, NY 10022 </a:t>
            </a:r>
            <a:br>
              <a:rPr lang="en-US" sz="2400" dirty="0">
                <a:solidFill>
                  <a:schemeClr val="tx1"/>
                </a:solidFill>
              </a:rPr>
            </a:br>
            <a:r>
              <a:rPr lang="en-US" sz="2400" dirty="0">
                <a:solidFill>
                  <a:schemeClr val="tx1"/>
                </a:solidFill>
              </a:rPr>
              <a:t>Phone: </a:t>
            </a:r>
            <a:r>
              <a:rPr lang="en-US" sz="2400" dirty="0" smtClean="0">
                <a:solidFill>
                  <a:schemeClr val="tx1"/>
                </a:solidFill>
              </a:rPr>
              <a:t>413-276-0738</a:t>
            </a:r>
            <a:r>
              <a:rPr lang="en-US" sz="2400" dirty="0">
                <a:solidFill>
                  <a:schemeClr val="tx1"/>
                </a:solidFill>
              </a:rPr>
              <a:t/>
            </a:r>
            <a:br>
              <a:rPr lang="en-US" sz="2400" dirty="0">
                <a:solidFill>
                  <a:schemeClr val="tx1"/>
                </a:solidFill>
              </a:rPr>
            </a:br>
            <a:r>
              <a:rPr lang="en-US" sz="2400" dirty="0">
                <a:solidFill>
                  <a:schemeClr val="tx1"/>
                </a:solidFill>
              </a:rPr>
              <a:t>Website: </a:t>
            </a:r>
            <a:r>
              <a:rPr lang="en-US" sz="2400" dirty="0" smtClean="0">
                <a:solidFill>
                  <a:schemeClr val="tx1"/>
                </a:solidFill>
              </a:rPr>
              <a:t>www. Newyork.pjlibrary.org</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Agoldberg@hgf.org</a:t>
            </a:r>
            <a:r>
              <a:rPr lang="en-US" sz="2400" dirty="0">
                <a:solidFill>
                  <a:schemeClr val="tx1"/>
                </a:solidFill>
              </a:rPr>
              <a:t/>
            </a:r>
            <a:br>
              <a:rPr lang="en-US" sz="2400" dirty="0">
                <a:solidFill>
                  <a:schemeClr val="tx1"/>
                </a:solidFill>
              </a:rPr>
            </a:br>
            <a:r>
              <a:rPr lang="en-US" sz="2400" dirty="0">
                <a:solidFill>
                  <a:schemeClr val="tx1"/>
                </a:solidFill>
              </a:rPr>
              <a:t>New York Partnerships: Alison Goldberg</a:t>
            </a:r>
            <a:r>
              <a:rPr lang="en-US" sz="2400" dirty="0"/>
              <a:t/>
            </a:r>
            <a:br>
              <a:rPr lang="en-US" sz="2400" dirty="0"/>
            </a:br>
            <a:r>
              <a:rPr lang="en-US" sz="2400" dirty="0"/>
              <a:t/>
            </a:r>
            <a:br>
              <a:rPr lang="en-US" sz="2400" dirty="0"/>
            </a:br>
            <a:endParaRPr lang="en-US" sz="2400" dirty="0"/>
          </a:p>
        </p:txBody>
      </p:sp>
      <p:sp>
        <p:nvSpPr>
          <p:cNvPr id="4" name="Rectangle 3"/>
          <p:cNvSpPr/>
          <p:nvPr/>
        </p:nvSpPr>
        <p:spPr>
          <a:xfrm>
            <a:off x="208547" y="4070928"/>
            <a:ext cx="6878053" cy="7165167"/>
          </a:xfrm>
          <a:prstGeom prst="rect">
            <a:avLst/>
          </a:prstGeom>
        </p:spPr>
        <p:txBody>
          <a:bodyPr wrap="square">
            <a:spAutoFit/>
          </a:bodyPr>
          <a:lstStyle/>
          <a:p>
            <a:pPr algn="just">
              <a:lnSpc>
                <a:spcPts val="1920"/>
              </a:lnSpc>
            </a:pPr>
            <a:r>
              <a:rPr lang="en-US" sz="2000" dirty="0">
                <a:solidFill>
                  <a:schemeClr val="bg1"/>
                </a:solidFill>
                <a:ea typeface="Arial" panose="020B0604020202020204" pitchFamily="34" charset="0"/>
                <a:cs typeface="Arial" panose="020B0604020202020204" pitchFamily="34" charset="0"/>
              </a:rPr>
              <a:t>PJ Library sends free, award-winning books that celebrate Jewish values and culture to families with children from birth through 12 years old. We mail more than 230,000 books every month in the United States and Canada, including over 3,500 books to children in Westchester. Celebrating important aspects of Jewish culture, values and tradition – these books turn snuggly bedtime moments into Jewish moments.</a:t>
            </a:r>
            <a:endParaRPr lang="en-US" sz="2000" dirty="0">
              <a:solidFill>
                <a:schemeClr val="bg1"/>
              </a:solidFill>
              <a:ea typeface="Times New Roman" panose="02020603050405020304" pitchFamily="18" charset="0"/>
              <a:cs typeface="Arial" panose="020B0604020202020204" pitchFamily="34" charset="0"/>
            </a:endParaRPr>
          </a:p>
          <a:p>
            <a:pPr algn="just">
              <a:lnSpc>
                <a:spcPts val="1920"/>
              </a:lnSpc>
            </a:pPr>
            <a:r>
              <a:rPr lang="en-US" sz="2000" dirty="0">
                <a:solidFill>
                  <a:schemeClr val="bg1"/>
                </a:solidFill>
                <a:ea typeface="Times New Roman" panose="02020603050405020304" pitchFamily="18" charset="0"/>
                <a:cs typeface="Arial" panose="020B0604020202020204" pitchFamily="34" charset="0"/>
              </a:rPr>
              <a:t> </a:t>
            </a:r>
          </a:p>
          <a:p>
            <a:pPr algn="just">
              <a:lnSpc>
                <a:spcPts val="1920"/>
              </a:lnSpc>
            </a:pPr>
            <a:r>
              <a:rPr lang="en-US" sz="2000" dirty="0">
                <a:solidFill>
                  <a:schemeClr val="bg1"/>
                </a:solidFill>
                <a:ea typeface="Arial" panose="020B0604020202020204" pitchFamily="34" charset="0"/>
                <a:cs typeface="Arial" panose="020B0604020202020204" pitchFamily="34" charset="0"/>
              </a:rPr>
              <a:t>A program of the Harold Grinspoon Foundation (HGF), PJ Library is made possible through partnerships with local philanthropists and Jewish organizations. Together HGF and local partners send PJ Library books directly to children with no subscription cost to their families.</a:t>
            </a:r>
            <a:endParaRPr lang="en-US" sz="2000" dirty="0">
              <a:solidFill>
                <a:schemeClr val="bg1"/>
              </a:solidFill>
              <a:ea typeface="Times New Roman" panose="02020603050405020304" pitchFamily="18" charset="0"/>
              <a:cs typeface="Arial" panose="020B0604020202020204" pitchFamily="34" charset="0"/>
            </a:endParaRPr>
          </a:p>
          <a:p>
            <a:pPr algn="just">
              <a:lnSpc>
                <a:spcPts val="1920"/>
              </a:lnSpc>
            </a:pPr>
            <a:r>
              <a:rPr lang="en-US" sz="2000" dirty="0">
                <a:solidFill>
                  <a:schemeClr val="bg1"/>
                </a:solidFill>
                <a:ea typeface="Times New Roman" panose="02020603050405020304" pitchFamily="18" charset="0"/>
                <a:cs typeface="Arial" panose="020B0604020202020204" pitchFamily="34" charset="0"/>
              </a:rPr>
              <a:t> </a:t>
            </a:r>
          </a:p>
          <a:p>
            <a:pPr algn="just">
              <a:lnSpc>
                <a:spcPts val="1920"/>
              </a:lnSpc>
            </a:pPr>
            <a:r>
              <a:rPr lang="en-US" sz="2000" dirty="0">
                <a:solidFill>
                  <a:schemeClr val="bg1"/>
                </a:solidFill>
                <a:ea typeface="Arial" panose="020B0604020202020204" pitchFamily="34" charset="0"/>
                <a:cs typeface="Arial" panose="020B0604020202020204" pitchFamily="34" charset="0"/>
              </a:rPr>
              <a:t>More than just great Jewish books, PJ Library is a Jewish family engagement program implemented on a local level throughout North America. Dozens of Westchester synagogues and Jewish agencies partner with PJ Library for family engagement support. PJ Library books spark meaningful dialogue in the home, and PJ Library partners continue the conversation in the broader community by providing opportunities for families to engage in beyond-the-books programs. Together we build personal connections with families, meeting them wherever they are on their Jewish journey and supporting community building in Westchester and beyond.</a:t>
            </a:r>
            <a:endParaRPr lang="en-US" sz="2000" dirty="0">
              <a:solidFill>
                <a:schemeClr val="bg1"/>
              </a:solidFill>
              <a:ea typeface="Times New Roman" panose="02020603050405020304" pitchFamily="18" charset="0"/>
              <a:cs typeface="Arial" panose="020B0604020202020204" pitchFamily="34" charset="0"/>
            </a:endParaRPr>
          </a:p>
          <a:p>
            <a:pPr algn="just">
              <a:lnSpc>
                <a:spcPts val="1920"/>
              </a:lnSpc>
            </a:pPr>
            <a:r>
              <a:rPr lang="en-US" sz="2000" dirty="0">
                <a:solidFill>
                  <a:schemeClr val="bg1"/>
                </a:solidFill>
                <a:ea typeface="Arial" panose="020B0604020202020204" pitchFamily="34" charset="0"/>
                <a:cs typeface="Arial" panose="020B0604020202020204" pitchFamily="34" charset="0"/>
              </a:rPr>
              <a:t> </a:t>
            </a:r>
            <a:endParaRPr lang="en-US" sz="2000" dirty="0">
              <a:solidFill>
                <a:schemeClr val="bg1"/>
              </a:solidFill>
              <a:ea typeface="Times New Roman" panose="02020603050405020304" pitchFamily="18" charset="0"/>
              <a:cs typeface="Arial" panose="020B0604020202020204" pitchFamily="34" charset="0"/>
            </a:endParaRPr>
          </a:p>
          <a:p>
            <a:pPr algn="just">
              <a:lnSpc>
                <a:spcPts val="1920"/>
              </a:lnSpc>
            </a:pPr>
            <a:r>
              <a:rPr lang="en-US" sz="2000" dirty="0">
                <a:solidFill>
                  <a:schemeClr val="bg1"/>
                </a:solidFill>
                <a:ea typeface="Arial" panose="020B0604020202020204" pitchFamily="34" charset="0"/>
                <a:cs typeface="Arial" panose="020B0604020202020204" pitchFamily="34" charset="0"/>
              </a:rPr>
              <a:t>We welcome all families with children or grandchildren from newborn through age twelve to enroll today at </a:t>
            </a:r>
            <a:r>
              <a:rPr lang="en-US" sz="2000" u="sng" dirty="0" smtClean="0">
                <a:solidFill>
                  <a:schemeClr val="bg1"/>
                </a:solidFill>
                <a:ea typeface="Arial" panose="020B0604020202020204" pitchFamily="34" charset="0"/>
                <a:cs typeface="Arial" panose="020B0604020202020204" pitchFamily="34" charset="0"/>
                <a:hlinkClick r:id="rId2"/>
              </a:rPr>
              <a:t>https</a:t>
            </a:r>
            <a:r>
              <a:rPr lang="en-US" sz="2000" u="sng" dirty="0">
                <a:solidFill>
                  <a:schemeClr val="bg1"/>
                </a:solidFill>
                <a:ea typeface="Arial" panose="020B0604020202020204" pitchFamily="34" charset="0"/>
                <a:cs typeface="Arial" panose="020B0604020202020204" pitchFamily="34" charset="0"/>
                <a:hlinkClick r:id="rId2"/>
              </a:rPr>
              <a:t>://pjlibrary.org/ny</a:t>
            </a:r>
            <a:r>
              <a:rPr lang="en-US" sz="2000" dirty="0">
                <a:solidFill>
                  <a:schemeClr val="bg1"/>
                </a:solidFill>
                <a:ea typeface="Arial" panose="020B0604020202020204" pitchFamily="34" charset="0"/>
                <a:cs typeface="Arial" panose="020B0604020202020204" pitchFamily="34" charset="0"/>
              </a:rPr>
              <a:t>!</a:t>
            </a:r>
            <a:endParaRPr lang="en-US" sz="2000" dirty="0">
              <a:solidFill>
                <a:schemeClr val="bg1"/>
              </a:solidFill>
              <a:ea typeface="Times New Roman" panose="02020603050405020304" pitchFamily="18" charset="0"/>
              <a:cs typeface="Arial" panose="020B0604020202020204" pitchFamily="34" charset="0"/>
            </a:endParaRPr>
          </a:p>
        </p:txBody>
      </p:sp>
      <p:sp>
        <p:nvSpPr>
          <p:cNvPr id="6" name="Rectangle 5"/>
          <p:cNvSpPr/>
          <p:nvPr/>
        </p:nvSpPr>
        <p:spPr>
          <a:xfrm>
            <a:off x="2032182" y="11229292"/>
            <a:ext cx="2911951" cy="369332"/>
          </a:xfrm>
          <a:prstGeom prst="rect">
            <a:avLst/>
          </a:prstGeom>
        </p:spPr>
        <p:txBody>
          <a:bodyPr wrap="none">
            <a:spAutoFit/>
          </a:bodyPr>
          <a:lstStyle/>
          <a:p>
            <a:r>
              <a:rPr lang="en-US" u="sng" dirty="0" smtClean="0">
                <a:latin typeface="Arial" panose="020B0604020202020204" pitchFamily="34" charset="0"/>
                <a:cs typeface="Arial" panose="020B0604020202020204" pitchFamily="34" charset="0"/>
                <a:hlinkClick r:id="rId3"/>
              </a:rPr>
              <a:t>www. newyork.pjlibrary.org</a:t>
            </a:r>
            <a:endParaRPr lang="en-US" dirty="0"/>
          </a:p>
        </p:txBody>
      </p:sp>
      <p:pic>
        <p:nvPicPr>
          <p:cNvPr id="1026"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569" y="11741622"/>
            <a:ext cx="2851484" cy="9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7332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63463"/>
            <a:ext cx="7315200" cy="4057737"/>
          </a:xfrm>
          <a:solidFill>
            <a:schemeClr val="bg2"/>
          </a:solidFill>
        </p:spPr>
        <p:txBody>
          <a:bodyPr>
            <a:normAutofit fontScale="90000"/>
          </a:bodyPr>
          <a:lstStyle/>
          <a:p>
            <a:pPr algn="ctr"/>
            <a:r>
              <a:rPr lang="en-US" sz="3600" b="1" dirty="0">
                <a:solidFill>
                  <a:schemeClr val="tx1"/>
                </a:solidFill>
              </a:rPr>
              <a:t>Plaza Jewish Community Chapel</a:t>
            </a:r>
            <a:r>
              <a:rPr lang="en-US" sz="2200" dirty="0">
                <a:solidFill>
                  <a:schemeClr val="tx1"/>
                </a:solidFill>
              </a:rPr>
              <a:t/>
            </a:r>
            <a:br>
              <a:rPr lang="en-US" sz="2200" dirty="0">
                <a:solidFill>
                  <a:schemeClr val="tx1"/>
                </a:solidFill>
              </a:rPr>
            </a:br>
            <a:r>
              <a:rPr lang="en-US" sz="2200" dirty="0">
                <a:solidFill>
                  <a:schemeClr val="tx1"/>
                </a:solidFill>
              </a:rPr>
              <a:t> </a:t>
            </a:r>
            <a:br>
              <a:rPr lang="en-US" sz="2200" dirty="0">
                <a:solidFill>
                  <a:schemeClr val="tx1"/>
                </a:solidFill>
              </a:rPr>
            </a:br>
            <a:r>
              <a:rPr lang="en-US" sz="2700" dirty="0">
                <a:solidFill>
                  <a:schemeClr val="tx1"/>
                </a:solidFill>
              </a:rPr>
              <a:t>630 Amsterdam Avenue </a:t>
            </a:r>
            <a:r>
              <a:rPr lang="en-US" sz="2700" dirty="0" smtClean="0">
                <a:solidFill>
                  <a:schemeClr val="tx1"/>
                </a:solidFill>
              </a:rPr>
              <a:t/>
            </a:r>
            <a:br>
              <a:rPr lang="en-US" sz="2700" dirty="0" smtClean="0">
                <a:solidFill>
                  <a:schemeClr val="tx1"/>
                </a:solidFill>
              </a:rPr>
            </a:br>
            <a:r>
              <a:rPr lang="en-US" sz="2700" dirty="0" smtClean="0">
                <a:solidFill>
                  <a:schemeClr val="tx1"/>
                </a:solidFill>
              </a:rPr>
              <a:t>New </a:t>
            </a:r>
            <a:r>
              <a:rPr lang="en-US" sz="2700" dirty="0">
                <a:solidFill>
                  <a:schemeClr val="tx1"/>
                </a:solidFill>
              </a:rPr>
              <a:t>York, NY 10024 </a:t>
            </a:r>
            <a:r>
              <a:rPr lang="en-US" sz="2700" dirty="0" smtClean="0">
                <a:solidFill>
                  <a:schemeClr val="tx1"/>
                </a:solidFill>
              </a:rPr>
              <a:t/>
            </a:r>
            <a:br>
              <a:rPr lang="en-US" sz="2700" dirty="0" smtClean="0">
                <a:solidFill>
                  <a:schemeClr val="tx1"/>
                </a:solidFill>
              </a:rPr>
            </a:br>
            <a:r>
              <a:rPr lang="en-US" sz="2700" dirty="0" smtClean="0">
                <a:solidFill>
                  <a:schemeClr val="tx1"/>
                </a:solidFill>
              </a:rPr>
              <a:t>Phone</a:t>
            </a:r>
            <a:r>
              <a:rPr lang="en-US" sz="2700" dirty="0">
                <a:solidFill>
                  <a:schemeClr val="tx1"/>
                </a:solidFill>
              </a:rPr>
              <a:t>: </a:t>
            </a:r>
            <a:r>
              <a:rPr lang="en-US" sz="2700" dirty="0" smtClean="0">
                <a:solidFill>
                  <a:schemeClr val="tx1"/>
                </a:solidFill>
              </a:rPr>
              <a:t>212-769-4400</a:t>
            </a:r>
            <a:br>
              <a:rPr lang="en-US" sz="2700" dirty="0" smtClean="0">
                <a:solidFill>
                  <a:schemeClr val="tx1"/>
                </a:solidFill>
              </a:rPr>
            </a:br>
            <a:r>
              <a:rPr lang="en-US" sz="2700" dirty="0" smtClean="0">
                <a:solidFill>
                  <a:schemeClr val="tx1"/>
                </a:solidFill>
              </a:rPr>
              <a:t> </a:t>
            </a:r>
            <a:r>
              <a:rPr lang="en-US" sz="2700" dirty="0">
                <a:solidFill>
                  <a:schemeClr val="tx1"/>
                </a:solidFill>
              </a:rPr>
              <a:t>Fax: 212-769-4896</a:t>
            </a:r>
            <a:br>
              <a:rPr lang="en-US" sz="2700" dirty="0">
                <a:solidFill>
                  <a:schemeClr val="tx1"/>
                </a:solidFill>
              </a:rPr>
            </a:br>
            <a:r>
              <a:rPr lang="en-US" sz="2700" dirty="0" smtClean="0">
                <a:solidFill>
                  <a:schemeClr val="tx1"/>
                </a:solidFill>
              </a:rPr>
              <a:t>Website:www.plazajewishcommunitychapel.org</a:t>
            </a:r>
            <a:r>
              <a:rPr lang="en-US" sz="2700" dirty="0">
                <a:solidFill>
                  <a:schemeClr val="tx1"/>
                </a:solidFill>
              </a:rPr>
              <a:t/>
            </a:r>
            <a:br>
              <a:rPr lang="en-US" sz="2700" dirty="0">
                <a:solidFill>
                  <a:schemeClr val="tx1"/>
                </a:solidFill>
              </a:rPr>
            </a:br>
            <a:r>
              <a:rPr lang="en-US" sz="2700" dirty="0" smtClean="0">
                <a:solidFill>
                  <a:schemeClr val="tx1"/>
                </a:solidFill>
              </a:rPr>
              <a:t>E-Mail</a:t>
            </a:r>
            <a:r>
              <a:rPr lang="en-US" sz="2700" dirty="0">
                <a:solidFill>
                  <a:schemeClr val="tx1"/>
                </a:solidFill>
              </a:rPr>
              <a:t>: plaza@plazajewish.org</a:t>
            </a:r>
            <a:br>
              <a:rPr lang="en-US" sz="2700" dirty="0">
                <a:solidFill>
                  <a:schemeClr val="tx1"/>
                </a:solidFill>
              </a:rPr>
            </a:br>
            <a:r>
              <a:rPr lang="en-US" sz="2700" dirty="0" smtClean="0">
                <a:solidFill>
                  <a:schemeClr val="tx1"/>
                </a:solidFill>
              </a:rPr>
              <a:t>Executive </a:t>
            </a:r>
            <a:r>
              <a:rPr lang="en-US" sz="2700" dirty="0">
                <a:solidFill>
                  <a:schemeClr val="tx1"/>
                </a:solidFill>
              </a:rPr>
              <a:t>Vice President of Communal Partnerships: Stephanie Garry</a:t>
            </a:r>
            <a:br>
              <a:rPr lang="en-US" sz="2700" dirty="0">
                <a:solidFill>
                  <a:schemeClr val="tx1"/>
                </a:solidFill>
              </a:rPr>
            </a:br>
            <a:r>
              <a:rPr lang="en-US" sz="2700" dirty="0" smtClean="0">
                <a:solidFill>
                  <a:schemeClr val="tx1"/>
                </a:solidFill>
              </a:rPr>
              <a:t>Executive </a:t>
            </a:r>
            <a:r>
              <a:rPr lang="en-US" sz="2700" dirty="0">
                <a:solidFill>
                  <a:schemeClr val="tx1"/>
                </a:solidFill>
              </a:rPr>
              <a:t>Vice President of </a:t>
            </a:r>
            <a:r>
              <a:rPr lang="en-US" sz="2700" dirty="0" smtClean="0">
                <a:solidFill>
                  <a:schemeClr val="tx1"/>
                </a:solidFill>
              </a:rPr>
              <a:t>funeral</a:t>
            </a:r>
            <a:br>
              <a:rPr lang="en-US" sz="2700" dirty="0" smtClean="0">
                <a:solidFill>
                  <a:schemeClr val="tx1"/>
                </a:solidFill>
              </a:rPr>
            </a:br>
            <a:r>
              <a:rPr lang="en-US" sz="2700" dirty="0" smtClean="0">
                <a:solidFill>
                  <a:schemeClr val="tx1"/>
                </a:solidFill>
              </a:rPr>
              <a:t>Operations</a:t>
            </a:r>
            <a:r>
              <a:rPr lang="en-US" sz="2700" dirty="0">
                <a:solidFill>
                  <a:schemeClr val="tx1"/>
                </a:solidFill>
              </a:rPr>
              <a:t>: Darren Picht</a:t>
            </a:r>
            <a:r>
              <a:rPr lang="en-US" dirty="0"/>
              <a:t/>
            </a:r>
            <a:br>
              <a:rPr lang="en-US" dirty="0"/>
            </a:br>
            <a:endParaRPr lang="en-US" sz="2200" dirty="0">
              <a:solidFill>
                <a:schemeClr val="tx1"/>
              </a:solidFill>
            </a:endParaRPr>
          </a:p>
        </p:txBody>
      </p:sp>
      <p:sp>
        <p:nvSpPr>
          <p:cNvPr id="3" name="Rectangle 2"/>
          <p:cNvSpPr/>
          <p:nvPr/>
        </p:nvSpPr>
        <p:spPr>
          <a:xfrm>
            <a:off x="372534" y="4683733"/>
            <a:ext cx="6397234" cy="6247864"/>
          </a:xfrm>
          <a:prstGeom prst="rect">
            <a:avLst/>
          </a:prstGeom>
        </p:spPr>
        <p:txBody>
          <a:bodyPr wrap="square">
            <a:spAutoFit/>
          </a:bodyPr>
          <a:lstStyle/>
          <a:p>
            <a:pPr algn="just"/>
            <a:r>
              <a:rPr lang="en-US" sz="2000" dirty="0" smtClean="0">
                <a:solidFill>
                  <a:schemeClr val="bg1"/>
                </a:solidFill>
                <a:ea typeface="Arial" panose="020B0604020202020204" pitchFamily="34" charset="0"/>
              </a:rPr>
              <a:t>Plaza Jewish Community Chapel is the only communally owned and operated Jewish funeral chapel in the Metropolitan New York area. While Plaza is located in Manhattan, we are able to serve Westchester County easily and at your convenience.</a:t>
            </a:r>
            <a:endParaRPr lang="en-US" sz="2000" dirty="0" smtClean="0">
              <a:solidFill>
                <a:schemeClr val="bg1"/>
              </a:solidFill>
              <a:ea typeface="Times New Roman" panose="02020603050405020304" pitchFamily="18" charset="0"/>
            </a:endParaRPr>
          </a:p>
          <a:p>
            <a:pPr algn="just"/>
            <a:r>
              <a:rPr lang="en-US" sz="2000" dirty="0" smtClean="0">
                <a:solidFill>
                  <a:schemeClr val="bg1"/>
                </a:solidFill>
                <a:ea typeface="Times New Roman" panose="02020603050405020304" pitchFamily="18" charset="0"/>
              </a:rPr>
              <a:t> </a:t>
            </a:r>
          </a:p>
          <a:p>
            <a:pPr algn="just"/>
            <a:r>
              <a:rPr lang="en-US" sz="2000" dirty="0" smtClean="0">
                <a:solidFill>
                  <a:schemeClr val="bg1"/>
                </a:solidFill>
                <a:ea typeface="Arial" panose="020B0604020202020204" pitchFamily="34" charset="0"/>
              </a:rPr>
              <a:t>Plaza is governed by an unpaid Board of Directors that includes clergy from all the major denominations, representatives of Jewish social service agencies, individuals who serve in lay leadership roles in synagogues and Jewish communal organizations. Our mission is to ensure that every member of the Jewish community receives a dignified and respectful Jewish funeral; to lower the high cost of funerals by eliminating the profit motive and commercialism so often associated with the funeral industry; and to provide appropriate connections to Jewish communal resources that the bereaved may need to cope with emotional or practical problems.</a:t>
            </a:r>
            <a:endParaRPr lang="en-US" sz="2000" dirty="0" smtClean="0">
              <a:solidFill>
                <a:schemeClr val="bg1"/>
              </a:solidFill>
              <a:ea typeface="Times New Roman" panose="02020603050405020304" pitchFamily="18" charset="0"/>
            </a:endParaRPr>
          </a:p>
          <a:p>
            <a:pPr algn="just"/>
            <a:r>
              <a:rPr lang="en-US" sz="2000" dirty="0" smtClean="0">
                <a:solidFill>
                  <a:schemeClr val="bg1"/>
                </a:solidFill>
                <a:ea typeface="Times New Roman" panose="02020603050405020304" pitchFamily="18" charset="0"/>
              </a:rPr>
              <a:t> </a:t>
            </a:r>
          </a:p>
          <a:p>
            <a:pPr algn="just"/>
            <a:r>
              <a:rPr lang="en-US" sz="2000" dirty="0" smtClean="0">
                <a:solidFill>
                  <a:schemeClr val="bg1"/>
                </a:solidFill>
                <a:ea typeface="Arial" panose="020B0604020202020204" pitchFamily="34" charset="0"/>
              </a:rPr>
              <a:t>Plaza Jewish Community Chapel – A service, not a business.</a:t>
            </a:r>
            <a:endParaRPr lang="en-US" sz="2000" dirty="0">
              <a:solidFill>
                <a:schemeClr val="bg1"/>
              </a:solidFill>
              <a:ea typeface="Times New Roman" panose="02020603050405020304" pitchFamily="18" charset="0"/>
            </a:endParaRPr>
          </a:p>
        </p:txBody>
      </p:sp>
      <p:sp>
        <p:nvSpPr>
          <p:cNvPr id="4" name="Rectangle 3"/>
          <p:cNvSpPr/>
          <p:nvPr/>
        </p:nvSpPr>
        <p:spPr>
          <a:xfrm>
            <a:off x="1744133" y="11205402"/>
            <a:ext cx="4097867" cy="369332"/>
          </a:xfrm>
          <a:prstGeom prst="rect">
            <a:avLst/>
          </a:prstGeom>
        </p:spPr>
        <p:txBody>
          <a:bodyPr wrap="square">
            <a:spAutoFit/>
          </a:bodyPr>
          <a:lstStyle/>
          <a:p>
            <a:r>
              <a:rPr lang="en-US" dirty="0" smtClean="0">
                <a:solidFill>
                  <a:schemeClr val="bg1"/>
                </a:solidFill>
                <a:hlinkClick r:id="rId2"/>
              </a:rPr>
              <a:t>www.plazajewishcommunitychapel.org</a:t>
            </a:r>
            <a:endParaRPr lang="en-US" dirty="0" smtClean="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596" y="11684000"/>
            <a:ext cx="3949807" cy="948267"/>
          </a:xfrm>
          <a:prstGeom prst="rect">
            <a:avLst/>
          </a:prstGeom>
        </p:spPr>
      </p:pic>
    </p:spTree>
    <p:extLst>
      <p:ext uri="{BB962C8B-B14F-4D97-AF65-F5344CB8AC3E}">
        <p14:creationId xmlns:p14="http://schemas.microsoft.com/office/powerpoint/2010/main" val="460171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fontScale="90000"/>
          </a:bodyPr>
          <a:lstStyle/>
          <a:p>
            <a:pPr algn="ctr"/>
            <a:r>
              <a:rPr lang="en-US" b="1" dirty="0">
                <a:solidFill>
                  <a:schemeClr val="tx1"/>
                </a:solidFill>
              </a:rPr>
              <a:t>Pleasantville Community Synagogue</a:t>
            </a:r>
            <a:r>
              <a:rPr lang="en-US" sz="2400" dirty="0">
                <a:solidFill>
                  <a:schemeClr val="tx1"/>
                </a:solidFill>
              </a:rPr>
              <a:t/>
            </a:r>
            <a:br>
              <a:rPr lang="en-US" sz="2400" dirty="0">
                <a:solidFill>
                  <a:schemeClr val="tx1"/>
                </a:solidFill>
              </a:rPr>
            </a:br>
            <a:r>
              <a:rPr lang="en-US" sz="2700" dirty="0">
                <a:solidFill>
                  <a:schemeClr val="tx1"/>
                </a:solidFill>
              </a:rPr>
              <a:t> </a:t>
            </a:r>
            <a:r>
              <a:rPr lang="en-US" sz="2700" dirty="0" smtClean="0">
                <a:solidFill>
                  <a:schemeClr val="tx1"/>
                </a:solidFill>
              </a:rPr>
              <a:t>Trans-Denominational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219 </a:t>
            </a:r>
            <a:r>
              <a:rPr lang="en-US" sz="2700" dirty="0">
                <a:solidFill>
                  <a:schemeClr val="tx1"/>
                </a:solidFill>
              </a:rPr>
              <a:t>Bedford Road P.O. Box 148 </a:t>
            </a:r>
            <a:r>
              <a:rPr lang="en-US" sz="2700" dirty="0" smtClean="0">
                <a:solidFill>
                  <a:schemeClr val="tx1"/>
                </a:solidFill>
              </a:rPr>
              <a:t/>
            </a:r>
            <a:br>
              <a:rPr lang="en-US" sz="2700" dirty="0" smtClean="0">
                <a:solidFill>
                  <a:schemeClr val="tx1"/>
                </a:solidFill>
              </a:rPr>
            </a:br>
            <a:r>
              <a:rPr lang="en-US" sz="2700" dirty="0" smtClean="0">
                <a:solidFill>
                  <a:schemeClr val="tx1"/>
                </a:solidFill>
              </a:rPr>
              <a:t>Pleasantville</a:t>
            </a:r>
            <a:r>
              <a:rPr lang="en-US" sz="2700" dirty="0">
                <a:solidFill>
                  <a:schemeClr val="tx1"/>
                </a:solidFill>
              </a:rPr>
              <a:t>, NY 10570 </a:t>
            </a:r>
            <a:r>
              <a:rPr lang="en-US" sz="2700" dirty="0" smtClean="0">
                <a:solidFill>
                  <a:schemeClr val="tx1"/>
                </a:solidFill>
              </a:rPr>
              <a:t/>
            </a:r>
            <a:br>
              <a:rPr lang="en-US" sz="2700" dirty="0" smtClean="0">
                <a:solidFill>
                  <a:schemeClr val="tx1"/>
                </a:solidFill>
              </a:rPr>
            </a:br>
            <a:r>
              <a:rPr lang="en-US" sz="2700" dirty="0" smtClean="0">
                <a:solidFill>
                  <a:schemeClr val="tx1"/>
                </a:solidFill>
              </a:rPr>
              <a:t>Phone</a:t>
            </a:r>
            <a:r>
              <a:rPr lang="en-US" sz="2700" dirty="0">
                <a:solidFill>
                  <a:schemeClr val="tx1"/>
                </a:solidFill>
              </a:rPr>
              <a:t>: 914-769-2672 Fax: 914-769-1795</a:t>
            </a:r>
            <a:br>
              <a:rPr lang="en-US" sz="2700" dirty="0">
                <a:solidFill>
                  <a:schemeClr val="tx1"/>
                </a:solidFill>
              </a:rPr>
            </a:br>
            <a:r>
              <a:rPr lang="en-US" sz="2700" dirty="0">
                <a:solidFill>
                  <a:schemeClr val="tx1"/>
                </a:solidFill>
              </a:rPr>
              <a:t> </a:t>
            </a:r>
            <a:r>
              <a:rPr lang="en-US" sz="2700" dirty="0" smtClean="0">
                <a:solidFill>
                  <a:schemeClr val="tx1"/>
                </a:solidFill>
              </a:rPr>
              <a:t>Website</a:t>
            </a:r>
            <a:r>
              <a:rPr lang="en-US" sz="2700" dirty="0">
                <a:solidFill>
                  <a:schemeClr val="tx1"/>
                </a:solidFill>
              </a:rPr>
              <a:t>: www.shalomPCS.com</a:t>
            </a:r>
            <a:br>
              <a:rPr lang="en-US" sz="2700" dirty="0">
                <a:solidFill>
                  <a:schemeClr val="tx1"/>
                </a:solidFill>
              </a:rPr>
            </a:br>
            <a:r>
              <a:rPr lang="en-US" sz="2700" dirty="0">
                <a:solidFill>
                  <a:schemeClr val="tx1"/>
                </a:solidFill>
              </a:rPr>
              <a:t> </a:t>
            </a:r>
            <a:r>
              <a:rPr lang="en-US" sz="2700" dirty="0" smtClean="0">
                <a:solidFill>
                  <a:schemeClr val="tx1"/>
                </a:solidFill>
              </a:rPr>
              <a:t>E-Mail</a:t>
            </a:r>
            <a:r>
              <a:rPr lang="en-US" sz="2700" dirty="0">
                <a:solidFill>
                  <a:schemeClr val="tx1"/>
                </a:solidFill>
              </a:rPr>
              <a:t>: info@shalomPCS.com</a:t>
            </a:r>
            <a:br>
              <a:rPr lang="en-US" sz="2700" dirty="0">
                <a:solidFill>
                  <a:schemeClr val="tx1"/>
                </a:solidFill>
              </a:rPr>
            </a:br>
            <a:r>
              <a:rPr lang="en-US" sz="2700" dirty="0">
                <a:solidFill>
                  <a:schemeClr val="tx1"/>
                </a:solidFill>
              </a:rPr>
              <a:t> </a:t>
            </a:r>
            <a:r>
              <a:rPr lang="en-US" sz="2700" dirty="0" smtClean="0">
                <a:solidFill>
                  <a:schemeClr val="tx1"/>
                </a:solidFill>
              </a:rPr>
              <a:t>Rabbi</a:t>
            </a:r>
            <a:r>
              <a:rPr lang="en-US" sz="2700" dirty="0">
                <a:solidFill>
                  <a:schemeClr val="tx1"/>
                </a:solidFill>
              </a:rPr>
              <a:t>: Shoshana Leis</a:t>
            </a:r>
            <a:br>
              <a:rPr lang="en-US" sz="2700" dirty="0">
                <a:solidFill>
                  <a:schemeClr val="tx1"/>
                </a:solidFill>
              </a:rPr>
            </a:br>
            <a:r>
              <a:rPr lang="en-US" sz="2700" dirty="0">
                <a:solidFill>
                  <a:schemeClr val="tx1"/>
                </a:solidFill>
              </a:rPr>
              <a:t> </a:t>
            </a:r>
            <a:r>
              <a:rPr lang="en-US" sz="2700" dirty="0" smtClean="0">
                <a:solidFill>
                  <a:schemeClr val="tx1"/>
                </a:solidFill>
              </a:rPr>
              <a:t>School </a:t>
            </a:r>
            <a:r>
              <a:rPr lang="en-US" sz="2700" dirty="0">
                <a:solidFill>
                  <a:schemeClr val="tx1"/>
                </a:solidFill>
              </a:rPr>
              <a:t>Principal: Galit Sperling Messman</a:t>
            </a:r>
            <a:br>
              <a:rPr lang="en-US" sz="2700" dirty="0">
                <a:solidFill>
                  <a:schemeClr val="tx1"/>
                </a:solidFill>
              </a:rPr>
            </a:br>
            <a:r>
              <a:rPr lang="en-US" sz="2700" dirty="0">
                <a:solidFill>
                  <a:schemeClr val="tx1"/>
                </a:solidFill>
              </a:rPr>
              <a:t> </a:t>
            </a:r>
            <a:r>
              <a:rPr lang="en-US" sz="2700" dirty="0" smtClean="0">
                <a:solidFill>
                  <a:schemeClr val="tx1"/>
                </a:solidFill>
              </a:rPr>
              <a:t>Administrator</a:t>
            </a:r>
            <a:r>
              <a:rPr lang="en-US" sz="2700" dirty="0">
                <a:solidFill>
                  <a:schemeClr val="tx1"/>
                </a:solidFill>
              </a:rPr>
              <a:t>: Marcy Gray</a:t>
            </a:r>
            <a:r>
              <a:rPr lang="en-US" dirty="0"/>
              <a:t/>
            </a:r>
            <a:br>
              <a:rPr lang="en-US" dirty="0"/>
            </a:br>
            <a:endParaRPr lang="en-US" sz="2200" dirty="0">
              <a:solidFill>
                <a:schemeClr val="tx1"/>
              </a:solidFill>
            </a:endParaRPr>
          </a:p>
        </p:txBody>
      </p:sp>
      <p:sp>
        <p:nvSpPr>
          <p:cNvPr id="3" name="Rectangle 2"/>
          <p:cNvSpPr/>
          <p:nvPr/>
        </p:nvSpPr>
        <p:spPr>
          <a:xfrm>
            <a:off x="2469065" y="10412353"/>
            <a:ext cx="2301912" cy="646331"/>
          </a:xfrm>
          <a:prstGeom prst="rect">
            <a:avLst/>
          </a:prstGeom>
        </p:spPr>
        <p:txBody>
          <a:bodyPr wrap="none">
            <a:spAutoFit/>
          </a:bodyPr>
          <a:lstStyle/>
          <a:p>
            <a:r>
              <a:rPr lang="en-US" dirty="0" smtClean="0">
                <a:solidFill>
                  <a:schemeClr val="bg1"/>
                </a:solidFill>
                <a:hlinkClick r:id="rId2"/>
              </a:rPr>
              <a:t>www.shalomPCS.com</a:t>
            </a:r>
            <a:endParaRPr lang="en-US" dirty="0" smtClean="0">
              <a:solidFill>
                <a:schemeClr val="bg1"/>
              </a:solidFill>
            </a:endParaRPr>
          </a:p>
          <a:p>
            <a:endParaRPr lang="en-US" dirty="0">
              <a:solidFill>
                <a:schemeClr val="bg1"/>
              </a:solidFill>
            </a:endParaRPr>
          </a:p>
        </p:txBody>
      </p:sp>
      <p:sp>
        <p:nvSpPr>
          <p:cNvPr id="4" name="Rectangle 3"/>
          <p:cNvSpPr/>
          <p:nvPr/>
        </p:nvSpPr>
        <p:spPr>
          <a:xfrm>
            <a:off x="449179" y="5531975"/>
            <a:ext cx="6140555" cy="2299860"/>
          </a:xfrm>
          <a:prstGeom prst="rect">
            <a:avLst/>
          </a:prstGeom>
        </p:spPr>
        <p:txBody>
          <a:bodyPr wrap="square">
            <a:spAutoFit/>
          </a:bodyPr>
          <a:lstStyle/>
          <a:p>
            <a:pPr algn="just">
              <a:lnSpc>
                <a:spcPct val="103000"/>
              </a:lnSpc>
            </a:pPr>
            <a:r>
              <a:rPr lang="en-US" sz="2000" dirty="0">
                <a:solidFill>
                  <a:schemeClr val="bg1"/>
                </a:solidFill>
                <a:ea typeface="Arial" panose="020B0604020202020204" pitchFamily="34" charset="0"/>
              </a:rPr>
              <a:t>Pleasantville Community Synagogue is a warm, welcoming and diverse congregation that weaves close social and personal ties among its members. Congregants from all Jewish backgrounds, interfaith families, Jews-by-choice, spiritual seekers, LGBTQ and guests of all faiths are welcome and valued in our unaffiliated, trans-denominational community.</a:t>
            </a:r>
            <a:endParaRPr lang="en-US" sz="2000" dirty="0">
              <a:solidFill>
                <a:schemeClr val="bg1"/>
              </a:solidFill>
              <a:effectLst/>
              <a:ea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1090" y="11193018"/>
            <a:ext cx="1390389" cy="1371805"/>
          </a:xfrm>
          <a:prstGeom prst="rect">
            <a:avLst/>
          </a:prstGeom>
        </p:spPr>
      </p:pic>
    </p:spTree>
    <p:extLst>
      <p:ext uri="{BB962C8B-B14F-4D97-AF65-F5344CB8AC3E}">
        <p14:creationId xmlns:p14="http://schemas.microsoft.com/office/powerpoint/2010/main" val="8103072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latin typeface="+mn-lt"/>
                <a:cs typeface="Arial" panose="020B0604020202020204" pitchFamily="34" charset="0"/>
              </a:rPr>
              <a:t>RiverSpring Living featuring the Hebrew Home at Riverdale</a:t>
            </a:r>
            <a:r>
              <a:rPr lang="en-US" sz="2400" dirty="0">
                <a:solidFill>
                  <a:schemeClr val="tx1"/>
                </a:solidFill>
                <a:latin typeface="+mn-lt"/>
                <a:cs typeface="Arial" panose="020B0604020202020204" pitchFamily="34" charset="0"/>
              </a:rPr>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5901 Palisade Avenue </a:t>
            </a:r>
            <a:r>
              <a:rPr lang="en-US" sz="2400" dirty="0" smtClean="0">
                <a:solidFill>
                  <a:schemeClr val="tx1"/>
                </a:solidFill>
                <a:latin typeface="+mn-lt"/>
                <a:cs typeface="Arial" panose="020B0604020202020204" pitchFamily="34" charset="0"/>
              </a:rPr>
              <a:t/>
            </a:r>
            <a:br>
              <a:rPr lang="en-US" sz="2400" dirty="0" smtClean="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Riverdale</a:t>
            </a:r>
            <a:r>
              <a:rPr lang="en-US" sz="2400" dirty="0">
                <a:solidFill>
                  <a:schemeClr val="tx1"/>
                </a:solidFill>
                <a:latin typeface="+mn-lt"/>
                <a:cs typeface="Arial" panose="020B0604020202020204" pitchFamily="34" charset="0"/>
              </a:rPr>
              <a:t>, NY 10471 </a:t>
            </a:r>
            <a:r>
              <a:rPr lang="en-US" sz="2400" dirty="0" smtClean="0">
                <a:solidFill>
                  <a:schemeClr val="tx1"/>
                </a:solidFill>
                <a:latin typeface="+mn-lt"/>
                <a:cs typeface="Arial" panose="020B0604020202020204" pitchFamily="34" charset="0"/>
              </a:rPr>
              <a:t/>
            </a:r>
            <a:br>
              <a:rPr lang="en-US" sz="2400" dirty="0" smtClean="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Phone</a:t>
            </a:r>
            <a:r>
              <a:rPr lang="en-US" sz="2400" dirty="0">
                <a:solidFill>
                  <a:schemeClr val="tx1"/>
                </a:solidFill>
                <a:latin typeface="+mn-lt"/>
                <a:cs typeface="Arial" panose="020B0604020202020204" pitchFamily="34" charset="0"/>
              </a:rPr>
              <a:t>: 1-800-56-SENIOR </a:t>
            </a:r>
            <a:r>
              <a:rPr lang="en-US" sz="2400" dirty="0" smtClean="0">
                <a:solidFill>
                  <a:schemeClr val="tx1"/>
                </a:solidFill>
                <a:latin typeface="+mn-lt"/>
                <a:cs typeface="Arial" panose="020B0604020202020204" pitchFamily="34" charset="0"/>
              </a:rPr>
              <a:t/>
            </a:r>
            <a:br>
              <a:rPr lang="en-US" sz="2400" dirty="0" smtClean="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Fax</a:t>
            </a:r>
            <a:r>
              <a:rPr lang="en-US" sz="2400" dirty="0">
                <a:solidFill>
                  <a:schemeClr val="tx1"/>
                </a:solidFill>
                <a:latin typeface="+mn-lt"/>
                <a:cs typeface="Arial" panose="020B0604020202020204" pitchFamily="34" charset="0"/>
              </a:rPr>
              <a:t>: 718-548-5314</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Website: www.riverspringliving.org</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E-Mail: info@hebrewhome.org</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President and CEO: Daniel Reingold</a:t>
            </a:r>
            <a:r>
              <a:rPr lang="en-US" sz="2000" dirty="0">
                <a:solidFill>
                  <a:schemeClr val="tx1"/>
                </a:solidFill>
                <a:latin typeface="Arial" panose="020B0604020202020204" pitchFamily="34" charset="0"/>
                <a:cs typeface="Arial" panose="020B0604020202020204" pitchFamily="34" charset="0"/>
              </a:rPr>
              <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601249" y="5519758"/>
            <a:ext cx="6120393" cy="2862322"/>
          </a:xfrm>
          <a:prstGeom prst="rect">
            <a:avLst/>
          </a:prstGeom>
        </p:spPr>
        <p:txBody>
          <a:bodyPr wrap="square">
            <a:spAutoFit/>
          </a:bodyPr>
          <a:lstStyle/>
          <a:p>
            <a:pPr algn="just"/>
            <a:r>
              <a:rPr lang="en-US" sz="2000" dirty="0">
                <a:solidFill>
                  <a:schemeClr val="bg1"/>
                </a:solidFill>
                <a:ea typeface="Arial" panose="020B0604020202020204" pitchFamily="34" charset="0"/>
              </a:rPr>
              <a:t>Founded in 1917 as a shelter for aging immigrants in Harlem, The Hebrew Home at Riverdale is part of RiverSpring Living which also includes senior housing communities, home care services, managed care insurance and the Weinberg Center for Elder Justice. For over one hundred years, our pioneering programs and services have brought compassion, respect and safety to countless older adults. RiverSpring Living empowers over 18,000 older adults to live forward each day.</a:t>
            </a:r>
            <a:endParaRPr lang="en-US" sz="2000" dirty="0">
              <a:solidFill>
                <a:schemeClr val="bg1"/>
              </a:solidFill>
              <a:ea typeface="Times New Roman" panose="02020603050405020304" pitchFamily="18" charset="0"/>
            </a:endParaRPr>
          </a:p>
        </p:txBody>
      </p:sp>
      <p:sp>
        <p:nvSpPr>
          <p:cNvPr id="4" name="Rectangle 3"/>
          <p:cNvSpPr/>
          <p:nvPr/>
        </p:nvSpPr>
        <p:spPr>
          <a:xfrm>
            <a:off x="2155894" y="9968984"/>
            <a:ext cx="2736711" cy="646331"/>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hlinkClick r:id="rId2"/>
              </a:rPr>
              <a:t>www.riverspringliving.org</a:t>
            </a:r>
            <a:endParaRPr lang="en-US" dirty="0" smtClean="0">
              <a:solidFill>
                <a:schemeClr val="bg1"/>
              </a:solidFill>
              <a:latin typeface="Arial" panose="020B0604020202020204" pitchFamily="34" charset="0"/>
              <a:cs typeface="Arial" panose="020B0604020202020204" pitchFamily="34" charset="0"/>
            </a:endParaRPr>
          </a:p>
          <a:p>
            <a:endParaRPr lang="en-US" dirty="0" smtClean="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027" y="11298850"/>
            <a:ext cx="4597146" cy="937346"/>
          </a:xfrm>
          <a:prstGeom prst="rect">
            <a:avLst/>
          </a:prstGeom>
        </p:spPr>
      </p:pic>
    </p:spTree>
    <p:extLst>
      <p:ext uri="{BB962C8B-B14F-4D97-AF65-F5344CB8AC3E}">
        <p14:creationId xmlns:p14="http://schemas.microsoft.com/office/powerpoint/2010/main" val="30779757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Rosh Pinah </a:t>
            </a:r>
            <a:r>
              <a:rPr lang="en-US" b="1" dirty="0" smtClean="0">
                <a:solidFill>
                  <a:schemeClr val="tx1"/>
                </a:solidFill>
              </a:rPr>
              <a:t>Chavurah</a:t>
            </a:r>
            <a:r>
              <a:rPr lang="en-US" b="1" dirty="0">
                <a:solidFill>
                  <a:schemeClr val="tx1"/>
                </a:solidFill>
              </a:rPr>
              <a:t> </a:t>
            </a:r>
            <a:r>
              <a:rPr lang="en-US" b="1" dirty="0" smtClean="0">
                <a:solidFill>
                  <a:schemeClr val="tx1"/>
                </a:solidFill>
              </a:rPr>
              <a:t/>
            </a:r>
            <a:br>
              <a:rPr lang="en-US" b="1" dirty="0" smtClean="0">
                <a:solidFill>
                  <a:schemeClr val="tx1"/>
                </a:solidFill>
              </a:rPr>
            </a:br>
            <a:r>
              <a:rPr lang="en-US" b="1" dirty="0" smtClean="0">
                <a:solidFill>
                  <a:schemeClr val="tx1"/>
                </a:solidFill>
              </a:rPr>
              <a:t>of </a:t>
            </a:r>
            <a:r>
              <a:rPr lang="en-US" b="1" dirty="0">
                <a:solidFill>
                  <a:schemeClr val="tx1"/>
                </a:solidFill>
              </a:rPr>
              <a:t>the Rivertowns</a:t>
            </a:r>
            <a:r>
              <a:rPr lang="en-US" dirty="0">
                <a:solidFill>
                  <a:schemeClr val="tx1"/>
                </a:solidFill>
              </a:rPr>
              <a:t/>
            </a:r>
            <a:br>
              <a:rPr lang="en-US" dirty="0">
                <a:solidFill>
                  <a:schemeClr val="tx1"/>
                </a:solidFill>
              </a:rPr>
            </a:br>
            <a:r>
              <a:rPr lang="en-US" sz="2400" dirty="0" smtClean="0">
                <a:solidFill>
                  <a:schemeClr val="tx1"/>
                </a:solidFill>
              </a:rPr>
              <a:t>Conservative</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PO Box 27</a:t>
            </a:r>
            <a:br>
              <a:rPr lang="en-US" sz="2400" dirty="0">
                <a:solidFill>
                  <a:schemeClr val="tx1"/>
                </a:solidFill>
              </a:rPr>
            </a:br>
            <a:r>
              <a:rPr lang="en-US" sz="2400" dirty="0">
                <a:solidFill>
                  <a:schemeClr val="tx1"/>
                </a:solidFill>
              </a:rPr>
              <a:t>Hastings-on-Hudson, NY 10706</a:t>
            </a:r>
            <a:br>
              <a:rPr lang="en-US" sz="2400" dirty="0">
                <a:solidFill>
                  <a:schemeClr val="tx1"/>
                </a:solidFill>
              </a:rPr>
            </a:br>
            <a:r>
              <a:rPr lang="en-US" sz="2400" dirty="0">
                <a:solidFill>
                  <a:schemeClr val="tx1"/>
                </a:solidFill>
              </a:rPr>
              <a:t>Phone: 914-693-9116</a:t>
            </a:r>
            <a:br>
              <a:rPr lang="en-US" sz="2400" dirty="0">
                <a:solidFill>
                  <a:schemeClr val="tx1"/>
                </a:solidFill>
              </a:rPr>
            </a:br>
            <a:r>
              <a:rPr lang="en-US" sz="2400" dirty="0">
                <a:solidFill>
                  <a:schemeClr val="tx1"/>
                </a:solidFill>
              </a:rPr>
              <a:t>Fax: 914-674-4218</a:t>
            </a:r>
            <a:br>
              <a:rPr lang="en-US" sz="2400" dirty="0">
                <a:solidFill>
                  <a:schemeClr val="tx1"/>
                </a:solidFill>
              </a:rPr>
            </a:br>
            <a:r>
              <a:rPr lang="en-US" sz="2400" dirty="0">
                <a:solidFill>
                  <a:schemeClr val="tx1"/>
                </a:solidFill>
              </a:rPr>
              <a:t>Website: www.roshpinah.com</a:t>
            </a:r>
            <a:br>
              <a:rPr lang="en-US" sz="2400" dirty="0">
                <a:solidFill>
                  <a:schemeClr val="tx1"/>
                </a:solidFill>
              </a:rPr>
            </a:br>
            <a:r>
              <a:rPr lang="en-US" sz="2400" dirty="0">
                <a:solidFill>
                  <a:schemeClr val="tx1"/>
                </a:solidFill>
              </a:rPr>
              <a:t>E-Mail: sgetzoff@optonline.net</a:t>
            </a:r>
            <a:br>
              <a:rPr lang="en-US" sz="2400" dirty="0">
                <a:solidFill>
                  <a:schemeClr val="tx1"/>
                </a:solidFill>
              </a:rPr>
            </a:br>
            <a:r>
              <a:rPr lang="en-US" sz="2400" dirty="0">
                <a:solidFill>
                  <a:schemeClr val="tx1"/>
                </a:solidFill>
              </a:rPr>
              <a:t>President: Steven Getzoff</a:t>
            </a:r>
          </a:p>
        </p:txBody>
      </p:sp>
      <p:sp>
        <p:nvSpPr>
          <p:cNvPr id="3" name="Rectangle 2"/>
          <p:cNvSpPr/>
          <p:nvPr/>
        </p:nvSpPr>
        <p:spPr>
          <a:xfrm>
            <a:off x="1773766" y="12105901"/>
            <a:ext cx="3920067"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651353" y="5485464"/>
            <a:ext cx="5893826" cy="2806922"/>
          </a:xfrm>
          <a:prstGeom prst="rect">
            <a:avLst/>
          </a:prstGeom>
        </p:spPr>
        <p:txBody>
          <a:bodyPr wrap="square">
            <a:spAutoFit/>
          </a:bodyPr>
          <a:lstStyle/>
          <a:p>
            <a:pPr algn="just">
              <a:lnSpc>
                <a:spcPct val="98000"/>
              </a:lnSpc>
            </a:pPr>
            <a:r>
              <a:rPr lang="en-US" sz="2000" dirty="0">
                <a:solidFill>
                  <a:schemeClr val="bg1"/>
                </a:solidFill>
                <a:ea typeface="Arial" panose="020B0604020202020204" pitchFamily="34" charset="0"/>
              </a:rPr>
              <a:t>Rosh Pinah is a Conservative, egalitarian, member-led Chavurah. Our members lead services, read Torah, teach, learn, socialize and perform community service in an atmosphere of joy, camaraderie and respect. We have services every Shabbat morning at 9 am as well as services during the holidays. We are also involved in communal, cultural and social activities throughout the year. Services are held at Temple Beth Shalom in Hastings-on-Hudson (740 North Broadway).</a:t>
            </a:r>
            <a:endParaRPr lang="en-US" sz="2000" dirty="0">
              <a:solidFill>
                <a:schemeClr val="bg1"/>
              </a:solidFill>
              <a:effectLst/>
              <a:ea typeface="Times New Roman" panose="02020603050405020304" pitchFamily="18" charset="0"/>
            </a:endParaRPr>
          </a:p>
        </p:txBody>
      </p:sp>
      <p:sp>
        <p:nvSpPr>
          <p:cNvPr id="5" name="Rectangle 4"/>
          <p:cNvSpPr/>
          <p:nvPr/>
        </p:nvSpPr>
        <p:spPr>
          <a:xfrm>
            <a:off x="2653376" y="10504724"/>
            <a:ext cx="2160848" cy="369332"/>
          </a:xfrm>
          <a:prstGeom prst="rect">
            <a:avLst/>
          </a:prstGeom>
        </p:spPr>
        <p:txBody>
          <a:bodyPr wrap="none">
            <a:spAutoFit/>
          </a:bodyPr>
          <a:lstStyle/>
          <a:p>
            <a:r>
              <a:rPr lang="en-US" dirty="0" smtClean="0">
                <a:hlinkClick r:id="rId2"/>
              </a:rPr>
              <a:t>www.roshpinah.com</a:t>
            </a: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046" y="11053011"/>
            <a:ext cx="4201507" cy="1012934"/>
          </a:xfrm>
          <a:prstGeom prst="rect">
            <a:avLst/>
          </a:prstGeom>
        </p:spPr>
      </p:pic>
    </p:spTree>
    <p:extLst>
      <p:ext uri="{BB962C8B-B14F-4D97-AF65-F5344CB8AC3E}">
        <p14:creationId xmlns:p14="http://schemas.microsoft.com/office/powerpoint/2010/main" val="19990224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Sanctuary NY</a:t>
            </a:r>
            <a:r>
              <a:rPr lang="en-US" dirty="0">
                <a:solidFill>
                  <a:schemeClr val="tx1"/>
                </a:solidFill>
              </a:rPr>
              <a:t/>
            </a:r>
            <a:br>
              <a:rPr lang="en-US" dirty="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Website: </a:t>
            </a:r>
            <a:r>
              <a:rPr lang="en-US" sz="2400" dirty="0" smtClean="0">
                <a:solidFill>
                  <a:schemeClr val="tx1"/>
                </a:solidFill>
              </a:rPr>
              <a:t>www.sanctuaryNY.org</a:t>
            </a:r>
            <a:r>
              <a:rPr lang="en-US" sz="2400" dirty="0">
                <a:solidFill>
                  <a:schemeClr val="tx1"/>
                </a:solidFill>
              </a:rPr>
              <a:t/>
            </a:r>
            <a:br>
              <a:rPr lang="en-US" sz="2400" dirty="0">
                <a:solidFill>
                  <a:schemeClr val="tx1"/>
                </a:solidFill>
              </a:rPr>
            </a:br>
            <a:r>
              <a:rPr lang="en-US" sz="2400" dirty="0">
                <a:solidFill>
                  <a:schemeClr val="tx1"/>
                </a:solidFill>
              </a:rPr>
              <a:t>Founder:  </a:t>
            </a:r>
            <a:r>
              <a:rPr lang="en-US" sz="2400" dirty="0" smtClean="0">
                <a:solidFill>
                  <a:schemeClr val="tx1"/>
                </a:solidFill>
              </a:rPr>
              <a:t>Rabbi </a:t>
            </a:r>
            <a:r>
              <a:rPr lang="en-US" sz="2400" dirty="0">
                <a:solidFill>
                  <a:schemeClr val="tx1"/>
                </a:solidFill>
              </a:rPr>
              <a:t>Bethie Miller</a:t>
            </a:r>
            <a:br>
              <a:rPr lang="en-US" sz="2400" dirty="0">
                <a:solidFill>
                  <a:schemeClr val="tx1"/>
                </a:solidFill>
              </a:rPr>
            </a:br>
            <a:r>
              <a:rPr lang="en-US" sz="2400" dirty="0" smtClean="0">
                <a:solidFill>
                  <a:schemeClr val="tx1"/>
                </a:solidFill>
              </a:rPr>
              <a:t>Email: Bmiller@sanctuaryNY.org</a:t>
            </a:r>
            <a:endParaRPr lang="en-US" sz="2400" dirty="0">
              <a:solidFill>
                <a:schemeClr val="tx1"/>
              </a:solidFill>
            </a:endParaRPr>
          </a:p>
        </p:txBody>
      </p:sp>
      <p:sp>
        <p:nvSpPr>
          <p:cNvPr id="3" name="Rectangle 2"/>
          <p:cNvSpPr/>
          <p:nvPr/>
        </p:nvSpPr>
        <p:spPr>
          <a:xfrm>
            <a:off x="713984" y="5346491"/>
            <a:ext cx="6119953" cy="3170099"/>
          </a:xfrm>
          <a:prstGeom prst="rect">
            <a:avLst/>
          </a:prstGeom>
        </p:spPr>
        <p:txBody>
          <a:bodyPr wrap="square">
            <a:spAutoFit/>
          </a:bodyPr>
          <a:lstStyle/>
          <a:p>
            <a:pPr algn="just"/>
            <a:r>
              <a:rPr lang="en-US" sz="2000" dirty="0">
                <a:solidFill>
                  <a:srgbClr val="333333"/>
                </a:solidFill>
                <a:ea typeface="Calibri" panose="020F0502020204030204" pitchFamily="34" charset="0"/>
              </a:rPr>
              <a:t>Sanctuary is an open community for individuals, families, and anyone curious to explore how Jewish wisdom can ground and inspire modern living.  We are bringing Jewish life into our homes and into the world, because that is where relationships become real.</a:t>
            </a:r>
            <a:br>
              <a:rPr lang="en-US" sz="2000" dirty="0">
                <a:solidFill>
                  <a:srgbClr val="333333"/>
                </a:solidFill>
                <a:ea typeface="Calibri" panose="020F0502020204030204" pitchFamily="34" charset="0"/>
              </a:rPr>
            </a:br>
            <a:r>
              <a:rPr lang="en-US" sz="2000" dirty="0">
                <a:solidFill>
                  <a:srgbClr val="333333"/>
                </a:solidFill>
                <a:ea typeface="Calibri" panose="020F0502020204030204" pitchFamily="34" charset="0"/>
              </a:rPr>
              <a:t> </a:t>
            </a:r>
            <a:br>
              <a:rPr lang="en-US" sz="2000" dirty="0">
                <a:solidFill>
                  <a:srgbClr val="333333"/>
                </a:solidFill>
                <a:ea typeface="Calibri" panose="020F0502020204030204" pitchFamily="34" charset="0"/>
              </a:rPr>
            </a:br>
            <a:r>
              <a:rPr lang="en-US" sz="2000" dirty="0">
                <a:solidFill>
                  <a:srgbClr val="333333"/>
                </a:solidFill>
                <a:ea typeface="Calibri" panose="020F0502020204030204" pitchFamily="34" charset="0"/>
              </a:rPr>
              <a:t>Our mission is to construct human-scale space that is sacred: set apart from the hectic pace of our daily lives, and dedicated to forming, holding and deepening connections</a:t>
            </a:r>
            <a:endParaRPr lang="en-US" sz="2000" dirty="0">
              <a:effectLst/>
              <a:ea typeface="Calibri" panose="020F0502020204030204" pitchFamily="34" charset="0"/>
            </a:endParaRPr>
          </a:p>
        </p:txBody>
      </p:sp>
      <p:sp>
        <p:nvSpPr>
          <p:cNvPr id="4" name="Rectangle 3"/>
          <p:cNvSpPr/>
          <p:nvPr/>
        </p:nvSpPr>
        <p:spPr>
          <a:xfrm>
            <a:off x="2755316" y="9830956"/>
            <a:ext cx="2269789" cy="369332"/>
          </a:xfrm>
          <a:prstGeom prst="rect">
            <a:avLst/>
          </a:prstGeom>
        </p:spPr>
        <p:txBody>
          <a:bodyPr wrap="none">
            <a:spAutoFit/>
          </a:bodyPr>
          <a:lstStyle/>
          <a:p>
            <a:r>
              <a:rPr lang="en-US" u="sng" dirty="0">
                <a:hlinkClick r:id="rId2"/>
              </a:rPr>
              <a:t>www.sanctuaryny.org</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533" y="10713719"/>
            <a:ext cx="3928533" cy="1792393"/>
          </a:xfrm>
          <a:prstGeom prst="rect">
            <a:avLst/>
          </a:prstGeom>
        </p:spPr>
      </p:pic>
    </p:spTree>
    <p:extLst>
      <p:ext uri="{BB962C8B-B14F-4D97-AF65-F5344CB8AC3E}">
        <p14:creationId xmlns:p14="http://schemas.microsoft.com/office/powerpoint/2010/main" val="41444614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901436"/>
          </a:xfrm>
          <a:solidFill>
            <a:schemeClr val="bg2"/>
          </a:solidFill>
        </p:spPr>
        <p:txBody>
          <a:bodyPr>
            <a:noAutofit/>
          </a:bodyPr>
          <a:lstStyle/>
          <a:p>
            <a:pPr algn="ctr">
              <a:lnSpc>
                <a:spcPct val="100000"/>
              </a:lnSpc>
            </a:pPr>
            <a:r>
              <a:rPr lang="en-US" b="1" dirty="0">
                <a:solidFill>
                  <a:schemeClr val="tx1"/>
                </a:solidFill>
              </a:rPr>
              <a:t>Scarsdale Synagogue Temples Tremont and Emanu-El</a:t>
            </a:r>
            <a:r>
              <a:rPr lang="en-US" sz="2400" dirty="0">
                <a:solidFill>
                  <a:schemeClr val="tx1"/>
                </a:solidFill>
              </a:rPr>
              <a:t/>
            </a:r>
            <a:br>
              <a:rPr lang="en-US" sz="2400" dirty="0">
                <a:solidFill>
                  <a:schemeClr val="tx1"/>
                </a:solidFill>
              </a:rPr>
            </a:br>
            <a:r>
              <a:rPr lang="en-US" sz="2400" dirty="0">
                <a:solidFill>
                  <a:schemeClr val="tx1"/>
                </a:solidFill>
              </a:rPr>
              <a:t>Reform</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2 Ogden Road Scarsdale, NY 10583 Phone: 914-725-5175 Fax: 914-725-4551 Website: www.sstte.org E-Mail: office@sstte.org </a:t>
            </a:r>
            <a:br>
              <a:rPr lang="en-US" sz="2400" dirty="0">
                <a:solidFill>
                  <a:schemeClr val="tx1"/>
                </a:solidFill>
              </a:rPr>
            </a:br>
            <a:r>
              <a:rPr lang="en-US" sz="2400" dirty="0">
                <a:solidFill>
                  <a:schemeClr val="tx1"/>
                </a:solidFill>
              </a:rPr>
              <a:t>Rabbi: Jeffrey C. Brown </a:t>
            </a:r>
            <a:br>
              <a:rPr lang="en-US" sz="2400" dirty="0">
                <a:solidFill>
                  <a:schemeClr val="tx1"/>
                </a:solidFill>
              </a:rPr>
            </a:br>
            <a:r>
              <a:rPr lang="en-US" sz="2400" dirty="0">
                <a:solidFill>
                  <a:schemeClr val="tx1"/>
                </a:solidFill>
              </a:rPr>
              <a:t>Cantor: Chanin Becker</a:t>
            </a:r>
            <a:br>
              <a:rPr lang="en-US" sz="2400" dirty="0">
                <a:solidFill>
                  <a:schemeClr val="tx1"/>
                </a:solidFill>
              </a:rPr>
            </a:br>
            <a:r>
              <a:rPr lang="en-US" sz="2400" dirty="0">
                <a:solidFill>
                  <a:schemeClr val="tx1"/>
                </a:solidFill>
              </a:rPr>
              <a:t>Temple Educator: Rabbi Nadia Gold</a:t>
            </a:r>
            <a:br>
              <a:rPr lang="en-US" sz="2400" dirty="0">
                <a:solidFill>
                  <a:schemeClr val="tx1"/>
                </a:solidFill>
              </a:rPr>
            </a:br>
            <a:r>
              <a:rPr lang="en-US" sz="2400" dirty="0">
                <a:solidFill>
                  <a:schemeClr val="tx1"/>
                </a:solidFill>
              </a:rPr>
              <a:t> </a:t>
            </a:r>
            <a:r>
              <a:rPr lang="en-US" sz="2400" dirty="0" smtClean="0">
                <a:solidFill>
                  <a:schemeClr val="tx1"/>
                </a:solidFill>
              </a:rPr>
              <a:t>Nursery </a:t>
            </a:r>
            <a:r>
              <a:rPr lang="en-US" sz="2400" dirty="0">
                <a:solidFill>
                  <a:schemeClr val="tx1"/>
                </a:solidFill>
              </a:rPr>
              <a:t>School Director: Jody Glassman</a:t>
            </a:r>
            <a:br>
              <a:rPr lang="en-US" sz="2400" dirty="0">
                <a:solidFill>
                  <a:schemeClr val="tx1"/>
                </a:solidFill>
              </a:rPr>
            </a:br>
            <a:r>
              <a:rPr lang="en-US" sz="2400" dirty="0">
                <a:solidFill>
                  <a:schemeClr val="tx1"/>
                </a:solidFill>
              </a:rPr>
              <a:t>Executive Director: Fawn Mendel</a:t>
            </a:r>
          </a:p>
        </p:txBody>
      </p:sp>
      <p:sp>
        <p:nvSpPr>
          <p:cNvPr id="3" name="Rectangle 2"/>
          <p:cNvSpPr/>
          <p:nvPr/>
        </p:nvSpPr>
        <p:spPr>
          <a:xfrm>
            <a:off x="348916" y="6003200"/>
            <a:ext cx="6769768" cy="2862322"/>
          </a:xfrm>
          <a:prstGeom prst="rect">
            <a:avLst/>
          </a:prstGeom>
        </p:spPr>
        <p:txBody>
          <a:bodyPr wrap="square">
            <a:spAutoFit/>
          </a:bodyPr>
          <a:lstStyle/>
          <a:p>
            <a:pPr algn="just"/>
            <a:r>
              <a:rPr lang="en-US" sz="2000" dirty="0">
                <a:solidFill>
                  <a:schemeClr val="bg1"/>
                </a:solidFill>
              </a:rPr>
              <a:t>Scarsdale Synagogue Temples Tremont and Emanu-El is an inclusive, dynamic, and progressive Jewish community in Southern Westchester County. We welcome everyone who wishes to journey Jewishly with us. If you have questions about our Religious School, Mazel Tots Early Childhood Program, or synagogue membership (and our unique and voluntary “Pledge Commitment” financial model), please contact our Main Office. Our clergy and professional staff look forward to greeting you personally.</a:t>
            </a:r>
          </a:p>
        </p:txBody>
      </p:sp>
      <p:sp>
        <p:nvSpPr>
          <p:cNvPr id="5" name="Rectangle 4"/>
          <p:cNvSpPr/>
          <p:nvPr/>
        </p:nvSpPr>
        <p:spPr>
          <a:xfrm>
            <a:off x="2746201" y="10093190"/>
            <a:ext cx="1681935" cy="400110"/>
          </a:xfrm>
          <a:prstGeom prst="rect">
            <a:avLst/>
          </a:prstGeom>
        </p:spPr>
        <p:txBody>
          <a:bodyPr wrap="none">
            <a:spAutoFit/>
          </a:bodyPr>
          <a:lstStyle/>
          <a:p>
            <a:r>
              <a:rPr lang="en-US" sz="2000" dirty="0" smtClean="0">
                <a:hlinkClick r:id="rId2"/>
              </a:rPr>
              <a:t>www.sstte.org</a:t>
            </a:r>
            <a:endParaRPr lang="en-US" sz="20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3692" y="11295648"/>
            <a:ext cx="4754880" cy="1300980"/>
          </a:xfrm>
          <a:prstGeom prst="rect">
            <a:avLst/>
          </a:prstGeom>
        </p:spPr>
      </p:pic>
    </p:spTree>
    <p:extLst>
      <p:ext uri="{BB962C8B-B14F-4D97-AF65-F5344CB8AC3E}">
        <p14:creationId xmlns:p14="http://schemas.microsoft.com/office/powerpoint/2010/main" val="16484181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Autofit/>
          </a:bodyPr>
          <a:lstStyle/>
          <a:p>
            <a:pPr algn="ctr"/>
            <a:r>
              <a:rPr lang="en-US" b="1" dirty="0">
                <a:solidFill>
                  <a:schemeClr val="tx1"/>
                </a:solidFill>
                <a:latin typeface="+mn-lt"/>
                <a:cs typeface="Arial" panose="020B0604020202020204" pitchFamily="34" charset="0"/>
              </a:rPr>
              <a:t>Shaarei Tikvah - Scarsdale</a:t>
            </a:r>
            <a:r>
              <a:rPr lang="en-US" sz="2400" dirty="0">
                <a:solidFill>
                  <a:schemeClr val="tx1"/>
                </a:solidFill>
                <a:latin typeface="+mn-lt"/>
                <a:cs typeface="Arial" panose="020B0604020202020204" pitchFamily="34" charset="0"/>
              </a:rPr>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Conservative</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46 Fox Meadow Road Scarsdale, New York 10583 Phone: 914-472-2013 Fax: 914-472-8501</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 </a:t>
            </a:r>
            <a:r>
              <a:rPr lang="en-US" sz="2400" dirty="0" smtClean="0">
                <a:solidFill>
                  <a:schemeClr val="tx1"/>
                </a:solidFill>
                <a:latin typeface="+mn-lt"/>
                <a:cs typeface="Arial" panose="020B0604020202020204" pitchFamily="34" charset="0"/>
              </a:rPr>
              <a:t>Website</a:t>
            </a:r>
            <a:r>
              <a:rPr lang="en-US" sz="2400" dirty="0">
                <a:solidFill>
                  <a:schemeClr val="tx1"/>
                </a:solidFill>
                <a:latin typeface="+mn-lt"/>
                <a:cs typeface="Arial" panose="020B0604020202020204" pitchFamily="34" charset="0"/>
              </a:rPr>
              <a:t>: www.shaareitikvah.org</a:t>
            </a:r>
            <a:br>
              <a:rPr lang="en-US" sz="2400" dirty="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E-Mail</a:t>
            </a:r>
            <a:r>
              <a:rPr lang="en-US" sz="2400" dirty="0">
                <a:solidFill>
                  <a:schemeClr val="tx1"/>
                </a:solidFill>
                <a:latin typeface="+mn-lt"/>
                <a:cs typeface="Arial" panose="020B0604020202020204" pitchFamily="34" charset="0"/>
              </a:rPr>
              <a:t>: </a:t>
            </a:r>
            <a:r>
              <a:rPr lang="en-US" sz="2400" dirty="0" smtClean="0">
                <a:solidFill>
                  <a:schemeClr val="tx1"/>
                </a:solidFill>
                <a:latin typeface="+mn-lt"/>
                <a:cs typeface="Arial" panose="020B0604020202020204" pitchFamily="34" charset="0"/>
              </a:rPr>
              <a:t>synagogue@shaareitikvah.org</a:t>
            </a:r>
            <a:r>
              <a:rPr lang="en-US" sz="2400" dirty="0">
                <a:solidFill>
                  <a:schemeClr val="tx1"/>
                </a:solidFill>
                <a:latin typeface="+mn-lt"/>
                <a:cs typeface="Arial" panose="020B0604020202020204" pitchFamily="34" charset="0"/>
              </a:rPr>
              <a:t/>
            </a:r>
            <a:br>
              <a:rPr lang="en-US" sz="2400" dirty="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Rabbi</a:t>
            </a:r>
            <a:r>
              <a:rPr lang="en-US" sz="2400" dirty="0">
                <a:solidFill>
                  <a:schemeClr val="tx1"/>
                </a:solidFill>
                <a:latin typeface="+mn-lt"/>
                <a:cs typeface="Arial" panose="020B0604020202020204" pitchFamily="34" charset="0"/>
              </a:rPr>
              <a:t>: Adam Baldachin</a:t>
            </a:r>
            <a:br>
              <a:rPr lang="en-US" sz="2400" dirty="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Cantor</a:t>
            </a:r>
            <a:r>
              <a:rPr lang="en-US" sz="2400" dirty="0">
                <a:solidFill>
                  <a:schemeClr val="tx1"/>
                </a:solidFill>
                <a:latin typeface="+mn-lt"/>
                <a:cs typeface="Arial" panose="020B0604020202020204" pitchFamily="34" charset="0"/>
              </a:rPr>
              <a:t>: Gerald Cohen</a:t>
            </a:r>
            <a:br>
              <a:rPr lang="en-US" sz="2400" dirty="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Education </a:t>
            </a:r>
            <a:r>
              <a:rPr lang="en-US" sz="2400" dirty="0">
                <a:solidFill>
                  <a:schemeClr val="tx1"/>
                </a:solidFill>
                <a:latin typeface="+mn-lt"/>
                <a:cs typeface="Arial" panose="020B0604020202020204" pitchFamily="34" charset="0"/>
              </a:rPr>
              <a:t>Director: Rachel Mann</a:t>
            </a:r>
            <a:br>
              <a:rPr lang="en-US" sz="2400" dirty="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Executive </a:t>
            </a:r>
            <a:r>
              <a:rPr lang="en-US" sz="2400" dirty="0">
                <a:solidFill>
                  <a:schemeClr val="tx1"/>
                </a:solidFill>
                <a:latin typeface="+mn-lt"/>
                <a:cs typeface="Arial" panose="020B0604020202020204" pitchFamily="34" charset="0"/>
              </a:rPr>
              <a:t>Director: Robin Goldberg</a:t>
            </a:r>
          </a:p>
        </p:txBody>
      </p:sp>
      <p:sp>
        <p:nvSpPr>
          <p:cNvPr id="3" name="Rectangle 2"/>
          <p:cNvSpPr/>
          <p:nvPr/>
        </p:nvSpPr>
        <p:spPr>
          <a:xfrm>
            <a:off x="287867" y="5103079"/>
            <a:ext cx="6654799" cy="6170920"/>
          </a:xfrm>
          <a:prstGeom prst="rect">
            <a:avLst/>
          </a:prstGeom>
        </p:spPr>
        <p:txBody>
          <a:bodyPr wrap="square">
            <a:spAutoFit/>
          </a:bodyPr>
          <a:lstStyle/>
          <a:p>
            <a:pPr algn="just">
              <a:lnSpc>
                <a:spcPts val="1800"/>
              </a:lnSpc>
            </a:pPr>
            <a:r>
              <a:rPr lang="en-US" sz="2000" dirty="0" smtClean="0">
                <a:solidFill>
                  <a:schemeClr val="bg1"/>
                </a:solidFill>
                <a:ea typeface="Arial" panose="020B0604020202020204" pitchFamily="34" charset="0"/>
                <a:cs typeface="Arial" panose="020B0604020202020204" pitchFamily="34" charset="0"/>
              </a:rPr>
              <a:t>Shaarei Tikvah is a friendly, vibrant congregation with an active, engaged membership. The only synagogue in Scarsdale affiliated with the Conservative movement, we warmly welcome Jews of all backgrounds, levels of observance, and sexual orientation. We welcome intermarried couples, incorporating both partners into our community life. Our smaller size fosters an intimacy not found in larger shuls. It’s easy to get involved, build relationships with clergy and staff and form friendships across generations.</a:t>
            </a:r>
            <a:endParaRPr lang="en-US" sz="2000" dirty="0" smtClean="0">
              <a:solidFill>
                <a:schemeClr val="bg1"/>
              </a:solidFill>
              <a:ea typeface="Times New Roman" panose="02020603050405020304" pitchFamily="18" charset="0"/>
              <a:cs typeface="Arial" panose="020B0604020202020204" pitchFamily="34" charset="0"/>
            </a:endParaRPr>
          </a:p>
          <a:p>
            <a:pPr>
              <a:lnSpc>
                <a:spcPts val="1800"/>
              </a:lnSpc>
            </a:pPr>
            <a:r>
              <a:rPr lang="en-US" sz="2000" dirty="0" smtClean="0">
                <a:solidFill>
                  <a:schemeClr val="bg1"/>
                </a:solidFill>
                <a:ea typeface="Times New Roman" panose="02020603050405020304" pitchFamily="18" charset="0"/>
                <a:cs typeface="Arial" panose="020B0604020202020204" pitchFamily="34" charset="0"/>
              </a:rPr>
              <a:t> </a:t>
            </a:r>
          </a:p>
          <a:p>
            <a:pPr algn="just">
              <a:lnSpc>
                <a:spcPts val="1800"/>
              </a:lnSpc>
            </a:pPr>
            <a:r>
              <a:rPr lang="en-US" sz="2000" dirty="0" smtClean="0">
                <a:solidFill>
                  <a:schemeClr val="bg1"/>
                </a:solidFill>
                <a:ea typeface="Arial" panose="020B0604020202020204" pitchFamily="34" charset="0"/>
                <a:cs typeface="Arial" panose="020B0604020202020204" pitchFamily="34" charset="0"/>
              </a:rPr>
              <a:t>Shaarei Tikvah offers a dynamic religious school and a roster of activities for teens, families and adults. Participate in religious services (we’re fully egalitarian). Attend a class or Lunch &amp; Learn. Join our Purim spiel cast. Chop vegetables at a Cooking Day for the hungry. Play softball or enjoy “Vodka and Latkes” with friends. No one goes away hungry from Shaarei Tikvah, especially from our weekly Shabbat Kiddush.</a:t>
            </a:r>
            <a:endParaRPr lang="en-US" sz="2000" dirty="0" smtClean="0">
              <a:solidFill>
                <a:schemeClr val="bg1"/>
              </a:solidFill>
              <a:ea typeface="Times New Roman" panose="02020603050405020304" pitchFamily="18" charset="0"/>
              <a:cs typeface="Arial" panose="020B0604020202020204" pitchFamily="34" charset="0"/>
            </a:endParaRPr>
          </a:p>
          <a:p>
            <a:pPr>
              <a:lnSpc>
                <a:spcPts val="1800"/>
              </a:lnSpc>
            </a:pPr>
            <a:r>
              <a:rPr lang="en-US" sz="2000" dirty="0" smtClean="0">
                <a:solidFill>
                  <a:schemeClr val="bg1"/>
                </a:solidFill>
                <a:ea typeface="Times New Roman" panose="02020603050405020304" pitchFamily="18" charset="0"/>
                <a:cs typeface="Arial" panose="020B0604020202020204" pitchFamily="34" charset="0"/>
              </a:rPr>
              <a:t> </a:t>
            </a:r>
          </a:p>
          <a:p>
            <a:pPr algn="just">
              <a:lnSpc>
                <a:spcPts val="1800"/>
              </a:lnSpc>
            </a:pPr>
            <a:r>
              <a:rPr lang="en-US" sz="2000" dirty="0" smtClean="0">
                <a:solidFill>
                  <a:schemeClr val="bg1"/>
                </a:solidFill>
                <a:ea typeface="Arial" panose="020B0604020202020204" pitchFamily="34" charset="0"/>
                <a:cs typeface="Arial" panose="020B0604020202020204" pitchFamily="34" charset="0"/>
              </a:rPr>
              <a:t>We welcome new people, new ideas and new ways of making our services more meaningful. Rabbi Baldachin, Rachel Mann, our Education Director and Robin Goldberg, our Executive Director, are happy to meet with prospective members. Call the office for an appointment. Come visit for services, attend an activity and explore a community where you can feel at home.</a:t>
            </a:r>
            <a:endParaRPr lang="en-US" sz="2000" dirty="0" smtClean="0">
              <a:solidFill>
                <a:schemeClr val="bg1"/>
              </a:solidFill>
              <a:ea typeface="Times New Roman" panose="02020603050405020304" pitchFamily="18" charset="0"/>
              <a:cs typeface="Arial" panose="020B0604020202020204" pitchFamily="34" charset="0"/>
            </a:endParaRPr>
          </a:p>
          <a:p>
            <a:r>
              <a:rPr lang="en-US" sz="2000" dirty="0" smtClean="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2411072" y="10906668"/>
            <a:ext cx="2493055" cy="646331"/>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hlinkClick r:id="rId2"/>
              </a:rPr>
              <a:t>www.shaareitikvah.org</a:t>
            </a:r>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933" y="11333306"/>
            <a:ext cx="2963334" cy="1468294"/>
          </a:xfrm>
          <a:prstGeom prst="rect">
            <a:avLst/>
          </a:prstGeom>
        </p:spPr>
      </p:pic>
    </p:spTree>
    <p:extLst>
      <p:ext uri="{BB962C8B-B14F-4D97-AF65-F5344CB8AC3E}">
        <p14:creationId xmlns:p14="http://schemas.microsoft.com/office/powerpoint/2010/main" val="1866529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3605590"/>
          </a:xfrm>
          <a:solidFill>
            <a:schemeClr val="bg2"/>
          </a:solidFill>
        </p:spPr>
        <p:txBody>
          <a:bodyPr>
            <a:normAutofit/>
          </a:bodyPr>
          <a:lstStyle/>
          <a:p>
            <a:pPr algn="ctr"/>
            <a:r>
              <a:rPr lang="en-US" b="1" dirty="0">
                <a:solidFill>
                  <a:schemeClr val="tx1"/>
                </a:solidFill>
              </a:rPr>
              <a:t>Shalom Hartman Institute of North </a:t>
            </a:r>
            <a:r>
              <a:rPr lang="en-US" b="1" dirty="0" smtClean="0">
                <a:solidFill>
                  <a:schemeClr val="tx1"/>
                </a:solidFill>
              </a:rPr>
              <a:t>America</a:t>
            </a:r>
            <a:br>
              <a:rPr lang="en-US" b="1"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New York </a:t>
            </a:r>
            <a:r>
              <a:rPr lang="en-US" sz="2400" dirty="0" smtClean="0">
                <a:solidFill>
                  <a:schemeClr val="tx1"/>
                </a:solidFill>
              </a:rPr>
              <a:t>Headquarters</a:t>
            </a:r>
            <a:r>
              <a:rPr lang="en-US" sz="2400" dirty="0">
                <a:solidFill>
                  <a:schemeClr val="tx1"/>
                </a:solidFill>
              </a:rPr>
              <a:t/>
            </a:r>
            <a:br>
              <a:rPr lang="en-US" sz="2400" dirty="0">
                <a:solidFill>
                  <a:schemeClr val="tx1"/>
                </a:solidFill>
              </a:rPr>
            </a:br>
            <a:r>
              <a:rPr lang="en-US" sz="2400" dirty="0">
                <a:solidFill>
                  <a:schemeClr val="tx1"/>
                </a:solidFill>
              </a:rPr>
              <a:t>475 Riverside Drive, Suite 1450 </a:t>
            </a:r>
            <a:r>
              <a:rPr lang="en-US" sz="2400" dirty="0" smtClean="0">
                <a:solidFill>
                  <a:schemeClr val="tx1"/>
                </a:solidFill>
              </a:rPr>
              <a:t/>
            </a:r>
            <a:br>
              <a:rPr lang="en-US" sz="2400" dirty="0" smtClean="0">
                <a:solidFill>
                  <a:schemeClr val="tx1"/>
                </a:solidFill>
              </a:rPr>
            </a:br>
            <a:r>
              <a:rPr lang="en-US" sz="2400" dirty="0" smtClean="0">
                <a:solidFill>
                  <a:schemeClr val="tx1"/>
                </a:solidFill>
              </a:rPr>
              <a:t>New </a:t>
            </a:r>
            <a:r>
              <a:rPr lang="en-US" sz="2400" dirty="0">
                <a:solidFill>
                  <a:schemeClr val="tx1"/>
                </a:solidFill>
              </a:rPr>
              <a:t>York, NY 10115 </a:t>
            </a:r>
            <a:r>
              <a:rPr lang="en-US" sz="2400" dirty="0" smtClean="0">
                <a:solidFill>
                  <a:schemeClr val="tx1"/>
                </a:solidFill>
              </a:rPr>
              <a:t/>
            </a:r>
            <a:br>
              <a:rPr lang="en-US" sz="2400" dirty="0" smtClean="0">
                <a:solidFill>
                  <a:schemeClr val="tx1"/>
                </a:solidFill>
              </a:rPr>
            </a:br>
            <a:r>
              <a:rPr lang="en-US" sz="2400" dirty="0" smtClean="0">
                <a:solidFill>
                  <a:schemeClr val="tx1"/>
                </a:solidFill>
              </a:rPr>
              <a:t>Telephone</a:t>
            </a:r>
            <a:r>
              <a:rPr lang="en-US" sz="2400" dirty="0">
                <a:solidFill>
                  <a:schemeClr val="tx1"/>
                </a:solidFill>
              </a:rPr>
              <a:t>: 212-268-0300 </a:t>
            </a:r>
            <a:r>
              <a:rPr lang="en-US" sz="2400" dirty="0" smtClean="0">
                <a:solidFill>
                  <a:schemeClr val="tx1"/>
                </a:solidFill>
              </a:rPr>
              <a:t/>
            </a:r>
            <a:br>
              <a:rPr lang="en-US" sz="2400" dirty="0" smtClean="0">
                <a:solidFill>
                  <a:schemeClr val="tx1"/>
                </a:solidFill>
              </a:rPr>
            </a:br>
            <a:r>
              <a:rPr lang="en-US" sz="2400" dirty="0" smtClean="0">
                <a:solidFill>
                  <a:schemeClr val="tx1"/>
                </a:solidFill>
              </a:rPr>
              <a:t>Website</a:t>
            </a:r>
            <a:r>
              <a:rPr lang="en-US" sz="2400" dirty="0">
                <a:solidFill>
                  <a:schemeClr val="tx1"/>
                </a:solidFill>
              </a:rPr>
              <a:t>: </a:t>
            </a:r>
            <a:r>
              <a:rPr lang="en-US" sz="2400" dirty="0" smtClean="0">
                <a:solidFill>
                  <a:schemeClr val="tx1"/>
                </a:solidFill>
              </a:rPr>
              <a:t>www.hartman.org.il</a:t>
            </a:r>
            <a:br>
              <a:rPr lang="en-US" sz="2400" dirty="0" smtClean="0">
                <a:solidFill>
                  <a:schemeClr val="tx1"/>
                </a:solidFill>
              </a:rPr>
            </a:br>
            <a:r>
              <a:rPr lang="en-US" sz="2400" dirty="0" smtClean="0">
                <a:solidFill>
                  <a:schemeClr val="tx1"/>
                </a:solidFill>
              </a:rPr>
              <a:t>Email</a:t>
            </a:r>
            <a:r>
              <a:rPr lang="en-US" sz="2400" dirty="0">
                <a:solidFill>
                  <a:schemeClr val="tx1"/>
                </a:solidFill>
              </a:rPr>
              <a:t>: info@shalomhartman.org</a:t>
            </a:r>
          </a:p>
        </p:txBody>
      </p:sp>
      <p:sp>
        <p:nvSpPr>
          <p:cNvPr id="3" name="Rectangle 2"/>
          <p:cNvSpPr/>
          <p:nvPr/>
        </p:nvSpPr>
        <p:spPr>
          <a:xfrm>
            <a:off x="1904999" y="12173635"/>
            <a:ext cx="3970867"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474133" y="4474426"/>
            <a:ext cx="6519334" cy="6057107"/>
          </a:xfrm>
          <a:prstGeom prst="rect">
            <a:avLst/>
          </a:prstGeom>
        </p:spPr>
        <p:txBody>
          <a:bodyPr wrap="square">
            <a:spAutoFit/>
          </a:bodyPr>
          <a:lstStyle/>
          <a:p>
            <a:pPr algn="just">
              <a:lnSpc>
                <a:spcPts val="1600"/>
              </a:lnSpc>
            </a:pPr>
            <a:r>
              <a:rPr lang="en-US" sz="2000" dirty="0">
                <a:solidFill>
                  <a:schemeClr val="bg1"/>
                </a:solidFill>
                <a:ea typeface="Arial" panose="020B0604020202020204" pitchFamily="34" charset="0"/>
              </a:rPr>
              <a:t>Shalom Hartman Institute of North America enriches the resources, vision, and commitment of the leaders and change agents who shape the future of Jewish life in North America. By convening professional and lay leaders of major communal organizations at seminars and conferences and through national cohort programs, SHI North America empowers Jewish leaders to develop new approaches to addressing the deep challenges facing their communities today.</a:t>
            </a:r>
            <a:endParaRPr lang="en-US" sz="2000" dirty="0">
              <a:solidFill>
                <a:schemeClr val="bg1"/>
              </a:solidFill>
              <a:ea typeface="Times New Roman" panose="02020603050405020304" pitchFamily="18" charset="0"/>
            </a:endParaRPr>
          </a:p>
          <a:p>
            <a:pPr>
              <a:lnSpc>
                <a:spcPts val="1600"/>
              </a:lnSpc>
            </a:pPr>
            <a:r>
              <a:rPr lang="en-US" sz="2000" dirty="0">
                <a:solidFill>
                  <a:schemeClr val="bg1"/>
                </a:solidFill>
                <a:ea typeface="Times New Roman" panose="02020603050405020304" pitchFamily="18" charset="0"/>
              </a:rPr>
              <a:t> </a:t>
            </a:r>
          </a:p>
          <a:p>
            <a:pPr algn="just">
              <a:lnSpc>
                <a:spcPts val="1600"/>
              </a:lnSpc>
            </a:pPr>
            <a:r>
              <a:rPr lang="en-US" sz="2000" dirty="0">
                <a:solidFill>
                  <a:schemeClr val="bg1"/>
                </a:solidFill>
                <a:ea typeface="Arial" panose="020B0604020202020204" pitchFamily="34" charset="0"/>
              </a:rPr>
              <a:t>Through text study, peer learning, and interdenominational dialogue, the Institute is shaping a future for North American Jewry of intellectual renaissance and renewed inspiration.</a:t>
            </a:r>
            <a:endParaRPr lang="en-US" sz="2000" dirty="0">
              <a:solidFill>
                <a:schemeClr val="bg1"/>
              </a:solidFill>
              <a:ea typeface="Times New Roman" panose="02020603050405020304" pitchFamily="18" charset="0"/>
            </a:endParaRPr>
          </a:p>
          <a:p>
            <a:pPr>
              <a:lnSpc>
                <a:spcPts val="1600"/>
              </a:lnSpc>
            </a:pPr>
            <a:r>
              <a:rPr lang="en-US" sz="2000" dirty="0">
                <a:solidFill>
                  <a:schemeClr val="bg1"/>
                </a:solidFill>
                <a:ea typeface="Times New Roman" panose="02020603050405020304" pitchFamily="18" charset="0"/>
              </a:rPr>
              <a:t> </a:t>
            </a:r>
          </a:p>
          <a:p>
            <a:pPr algn="just">
              <a:lnSpc>
                <a:spcPts val="1600"/>
              </a:lnSpc>
            </a:pPr>
            <a:r>
              <a:rPr lang="en-US" sz="2000" dirty="0">
                <a:solidFill>
                  <a:schemeClr val="bg1"/>
                </a:solidFill>
                <a:ea typeface="Arial" panose="020B0604020202020204" pitchFamily="34" charset="0"/>
              </a:rPr>
              <a:t>SHI North America serves the Jewish community in three key ways:</a:t>
            </a:r>
            <a:endParaRPr lang="en-US" sz="2000" dirty="0">
              <a:solidFill>
                <a:schemeClr val="bg1"/>
              </a:solidFill>
              <a:ea typeface="Times New Roman" panose="02020603050405020304" pitchFamily="18" charset="0"/>
            </a:endParaRPr>
          </a:p>
          <a:p>
            <a:pPr>
              <a:lnSpc>
                <a:spcPts val="1600"/>
              </a:lnSpc>
            </a:pPr>
            <a:r>
              <a:rPr lang="en-US" sz="2000" dirty="0">
                <a:solidFill>
                  <a:schemeClr val="bg1"/>
                </a:solidFill>
                <a:ea typeface="Times New Roman" panose="02020603050405020304" pitchFamily="18" charset="0"/>
              </a:rPr>
              <a:t> </a:t>
            </a:r>
          </a:p>
          <a:p>
            <a:pPr marL="342900" marR="0" lvl="0" indent="-342900" algn="just">
              <a:lnSpc>
                <a:spcPts val="1600"/>
              </a:lnSpc>
              <a:spcBef>
                <a:spcPts val="0"/>
              </a:spcBef>
              <a:spcAft>
                <a:spcPts val="0"/>
              </a:spcAft>
              <a:buFont typeface="Arial" panose="020B0604020202020204" pitchFamily="34" charset="0"/>
              <a:buChar char="•"/>
              <a:tabLst>
                <a:tab pos="124460" algn="l"/>
              </a:tabLst>
            </a:pPr>
            <a:r>
              <a:rPr lang="en-US" sz="2000" dirty="0">
                <a:solidFill>
                  <a:schemeClr val="bg1"/>
                </a:solidFill>
                <a:ea typeface="Arial" panose="020B0604020202020204" pitchFamily="34" charset="0"/>
              </a:rPr>
              <a:t>Producing scholarship that responds to the big questions facing contemporary North American Jewry through its independent creative research center.</a:t>
            </a:r>
            <a:endParaRPr lang="en-US" sz="2000" dirty="0">
              <a:solidFill>
                <a:schemeClr val="bg1"/>
              </a:solidFill>
              <a:ea typeface="Times New Roman" panose="02020603050405020304" pitchFamily="18" charset="0"/>
            </a:endParaRPr>
          </a:p>
          <a:p>
            <a:pPr>
              <a:lnSpc>
                <a:spcPts val="1600"/>
              </a:lnSpc>
            </a:pPr>
            <a:r>
              <a:rPr lang="en-US" sz="2000" dirty="0">
                <a:solidFill>
                  <a:schemeClr val="bg1"/>
                </a:solidFill>
                <a:ea typeface="Arial" panose="020B0604020202020204" pitchFamily="34" charset="0"/>
              </a:rPr>
              <a:t> </a:t>
            </a:r>
            <a:endParaRPr lang="en-US" sz="2000" dirty="0">
              <a:solidFill>
                <a:schemeClr val="bg1"/>
              </a:solidFill>
              <a:ea typeface="Times New Roman" panose="02020603050405020304" pitchFamily="18" charset="0"/>
            </a:endParaRPr>
          </a:p>
          <a:p>
            <a:pPr marL="342900" marR="0" lvl="0" indent="-342900" algn="just">
              <a:lnSpc>
                <a:spcPts val="1600"/>
              </a:lnSpc>
              <a:spcBef>
                <a:spcPts val="0"/>
              </a:spcBef>
              <a:spcAft>
                <a:spcPts val="0"/>
              </a:spcAft>
              <a:buFont typeface="Arial" panose="020B0604020202020204" pitchFamily="34" charset="0"/>
              <a:buChar char="•"/>
              <a:tabLst>
                <a:tab pos="128270" algn="l"/>
              </a:tabLst>
            </a:pPr>
            <a:r>
              <a:rPr lang="en-US" sz="2000" dirty="0">
                <a:solidFill>
                  <a:schemeClr val="bg1"/>
                </a:solidFill>
                <a:ea typeface="Arial" panose="020B0604020202020204" pitchFamily="34" charset="0"/>
              </a:rPr>
              <a:t>Collaborating with Jewish organizations to develop and implement leadership training programs, seminars, and conferences to address the major challenges facing the Jewish people today.</a:t>
            </a:r>
            <a:endParaRPr lang="en-US" sz="2000" dirty="0">
              <a:solidFill>
                <a:schemeClr val="bg1"/>
              </a:solidFill>
              <a:ea typeface="Times New Roman" panose="02020603050405020304" pitchFamily="18" charset="0"/>
            </a:endParaRPr>
          </a:p>
          <a:p>
            <a:pPr>
              <a:lnSpc>
                <a:spcPts val="1600"/>
              </a:lnSpc>
            </a:pPr>
            <a:r>
              <a:rPr lang="en-US" sz="2000" dirty="0">
                <a:solidFill>
                  <a:schemeClr val="bg1"/>
                </a:solidFill>
                <a:ea typeface="Arial" panose="020B0604020202020204" pitchFamily="34" charset="0"/>
              </a:rPr>
              <a:t> </a:t>
            </a:r>
            <a:endParaRPr lang="en-US" sz="2000" dirty="0">
              <a:solidFill>
                <a:schemeClr val="bg1"/>
              </a:solidFill>
              <a:ea typeface="Times New Roman" panose="02020603050405020304" pitchFamily="18" charset="0"/>
            </a:endParaRPr>
          </a:p>
          <a:p>
            <a:pPr marL="342900" marR="0" lvl="0" indent="-342900" algn="just">
              <a:lnSpc>
                <a:spcPts val="1600"/>
              </a:lnSpc>
              <a:spcBef>
                <a:spcPts val="0"/>
              </a:spcBef>
              <a:spcAft>
                <a:spcPts val="0"/>
              </a:spcAft>
              <a:buFont typeface="Arial" panose="020B0604020202020204" pitchFamily="34" charset="0"/>
              <a:buChar char="•"/>
              <a:tabLst>
                <a:tab pos="133985" algn="l"/>
              </a:tabLst>
            </a:pPr>
            <a:r>
              <a:rPr lang="en-US" sz="2000" dirty="0">
                <a:solidFill>
                  <a:schemeClr val="bg1"/>
                </a:solidFill>
                <a:ea typeface="Arial" panose="020B0604020202020204" pitchFamily="34" charset="0"/>
              </a:rPr>
              <a:t>Convening community leaders, including rabbis, educators, and lay leaders, around essential Jewish conversations through targeted and public programs</a:t>
            </a:r>
            <a:r>
              <a:rPr lang="en-US" sz="2000" i="1" dirty="0">
                <a:solidFill>
                  <a:schemeClr val="bg1"/>
                </a:solidFill>
                <a:latin typeface="Arial" panose="020B0604020202020204" pitchFamily="34" charset="0"/>
                <a:ea typeface="Arial" panose="020B0604020202020204" pitchFamily="34" charset="0"/>
              </a:rPr>
              <a:t>.</a:t>
            </a:r>
            <a:endParaRPr lang="en-US" dirty="0">
              <a:solidFill>
                <a:schemeClr val="bg1"/>
              </a:solidFill>
              <a:latin typeface="Times New Roman" panose="02020603050405020304" pitchFamily="18" charset="0"/>
              <a:ea typeface="Times New Roman" panose="02020603050405020304" pitchFamily="18" charset="0"/>
            </a:endParaRPr>
          </a:p>
        </p:txBody>
      </p:sp>
      <p:sp>
        <p:nvSpPr>
          <p:cNvPr id="5" name="Rectangle 4"/>
          <p:cNvSpPr/>
          <p:nvPr/>
        </p:nvSpPr>
        <p:spPr>
          <a:xfrm>
            <a:off x="2144657" y="10634132"/>
            <a:ext cx="3324810" cy="369332"/>
          </a:xfrm>
          <a:prstGeom prst="rect">
            <a:avLst/>
          </a:prstGeom>
        </p:spPr>
        <p:txBody>
          <a:bodyPr wrap="square">
            <a:spAutoFit/>
          </a:bodyPr>
          <a:lstStyle/>
          <a:p>
            <a:r>
              <a:rPr lang="en-US" dirty="0" smtClean="0">
                <a:hlinkClick r:id="rId2"/>
              </a:rPr>
              <a:t>www.hartman.org.il/</a:t>
            </a: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3100" y="11142565"/>
            <a:ext cx="3581400" cy="816212"/>
          </a:xfrm>
          <a:prstGeom prst="rect">
            <a:avLst/>
          </a:prstGeom>
        </p:spPr>
      </p:pic>
    </p:spTree>
    <p:extLst>
      <p:ext uri="{BB962C8B-B14F-4D97-AF65-F5344CB8AC3E}">
        <p14:creationId xmlns:p14="http://schemas.microsoft.com/office/powerpoint/2010/main" val="1933742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7067"/>
            <a:ext cx="7315200" cy="3860800"/>
          </a:xfrm>
          <a:solidFill>
            <a:schemeClr val="bg2"/>
          </a:solidFill>
        </p:spPr>
        <p:txBody>
          <a:bodyPr>
            <a:normAutofit fontScale="90000"/>
          </a:bodyPr>
          <a:lstStyle/>
          <a:p>
            <a:pPr algn="ctr"/>
            <a:r>
              <a:rPr lang="en-US" sz="2600" b="1" dirty="0" smtClean="0">
                <a:solidFill>
                  <a:schemeClr val="tx1"/>
                </a:solidFill>
              </a:rPr>
              <a:t/>
            </a:r>
            <a:br>
              <a:rPr lang="en-US" sz="2600" b="1" dirty="0" smtClean="0">
                <a:solidFill>
                  <a:schemeClr val="tx1"/>
                </a:solidFill>
              </a:rPr>
            </a:br>
            <a:r>
              <a:rPr lang="en-US" sz="2600" b="1" dirty="0">
                <a:solidFill>
                  <a:schemeClr val="tx1"/>
                </a:solidFill>
              </a:rPr>
              <a:t/>
            </a:r>
            <a:br>
              <a:rPr lang="en-US" sz="2600" b="1" dirty="0">
                <a:solidFill>
                  <a:schemeClr val="tx1"/>
                </a:solidFill>
              </a:rPr>
            </a:br>
            <a:r>
              <a:rPr lang="en-US" sz="3100" b="1" dirty="0" smtClean="0">
                <a:solidFill>
                  <a:schemeClr val="tx1"/>
                </a:solidFill>
              </a:rPr>
              <a:t/>
            </a:r>
            <a:br>
              <a:rPr lang="en-US" sz="3100" b="1" dirty="0" smtClean="0">
                <a:solidFill>
                  <a:schemeClr val="tx1"/>
                </a:solidFill>
              </a:rPr>
            </a:br>
            <a:r>
              <a:rPr lang="en-US" sz="3100" b="1" dirty="0" smtClean="0">
                <a:solidFill>
                  <a:schemeClr val="tx1"/>
                </a:solidFill>
              </a:rPr>
              <a:t>American </a:t>
            </a:r>
            <a:r>
              <a:rPr lang="en-US" sz="3100" b="1" dirty="0">
                <a:solidFill>
                  <a:schemeClr val="tx1"/>
                </a:solidFill>
              </a:rPr>
              <a:t>Jewish</a:t>
            </a:r>
            <a:r>
              <a:rPr lang="en-US" sz="3100" dirty="0">
                <a:solidFill>
                  <a:schemeClr val="tx1"/>
                </a:solidFill>
              </a:rPr>
              <a:t> </a:t>
            </a:r>
            <a:r>
              <a:rPr lang="en-US" sz="3100" b="1" dirty="0">
                <a:solidFill>
                  <a:schemeClr val="tx1"/>
                </a:solidFill>
              </a:rPr>
              <a:t>Joint Distribution Committee (JDC)</a:t>
            </a:r>
            <a:r>
              <a:rPr lang="en-US" sz="3100" dirty="0">
                <a:solidFill>
                  <a:schemeClr val="tx1"/>
                </a:solidFill>
              </a:rPr>
              <a:t/>
            </a:r>
            <a:br>
              <a:rPr lang="en-US" sz="3100" dirty="0">
                <a:solidFill>
                  <a:schemeClr val="tx1"/>
                </a:solidFill>
              </a:rPr>
            </a:br>
            <a:r>
              <a:rPr lang="en-US" sz="2600" dirty="0">
                <a:solidFill>
                  <a:schemeClr val="tx1"/>
                </a:solidFill>
              </a:rPr>
              <a:t> </a:t>
            </a:r>
            <a:br>
              <a:rPr lang="en-US" sz="2600" dirty="0">
                <a:solidFill>
                  <a:schemeClr val="tx1"/>
                </a:solidFill>
              </a:rPr>
            </a:br>
            <a:r>
              <a:rPr lang="en-US" sz="2600" dirty="0">
                <a:solidFill>
                  <a:schemeClr val="tx1"/>
                </a:solidFill>
              </a:rPr>
              <a:t>220 East 42nd Street, Suite 400 New York, NY 10017 Phone: 212-885-0870</a:t>
            </a:r>
            <a:br>
              <a:rPr lang="en-US" sz="2600" dirty="0">
                <a:solidFill>
                  <a:schemeClr val="tx1"/>
                </a:solidFill>
              </a:rPr>
            </a:br>
            <a:r>
              <a:rPr lang="en-US" sz="2600" dirty="0">
                <a:solidFill>
                  <a:schemeClr val="tx1"/>
                </a:solidFill>
              </a:rPr>
              <a:t> </a:t>
            </a:r>
            <a:r>
              <a:rPr lang="en-US" sz="2600" dirty="0" smtClean="0">
                <a:solidFill>
                  <a:schemeClr val="tx1"/>
                </a:solidFill>
              </a:rPr>
              <a:t>Fax</a:t>
            </a:r>
            <a:r>
              <a:rPr lang="en-US" sz="2600" dirty="0">
                <a:solidFill>
                  <a:schemeClr val="tx1"/>
                </a:solidFill>
              </a:rPr>
              <a:t>: 212-370-5467</a:t>
            </a:r>
            <a:br>
              <a:rPr lang="en-US" sz="2600" dirty="0">
                <a:solidFill>
                  <a:schemeClr val="tx1"/>
                </a:solidFill>
              </a:rPr>
            </a:br>
            <a:r>
              <a:rPr lang="en-US" sz="2600" dirty="0">
                <a:solidFill>
                  <a:schemeClr val="tx1"/>
                </a:solidFill>
              </a:rPr>
              <a:t> </a:t>
            </a:r>
            <a:r>
              <a:rPr lang="en-US" sz="2600" dirty="0" smtClean="0">
                <a:solidFill>
                  <a:schemeClr val="tx1"/>
                </a:solidFill>
              </a:rPr>
              <a:t>Website</a:t>
            </a:r>
            <a:r>
              <a:rPr lang="en-US" sz="2600" dirty="0">
                <a:solidFill>
                  <a:schemeClr val="tx1"/>
                </a:solidFill>
              </a:rPr>
              <a:t>: www.jdc.org</a:t>
            </a:r>
            <a:br>
              <a:rPr lang="en-US" sz="2600" dirty="0">
                <a:solidFill>
                  <a:schemeClr val="tx1"/>
                </a:solidFill>
              </a:rPr>
            </a:br>
            <a:r>
              <a:rPr lang="en-US" sz="2600" dirty="0">
                <a:solidFill>
                  <a:schemeClr val="tx1"/>
                </a:solidFill>
              </a:rPr>
              <a:t> </a:t>
            </a:r>
            <a:r>
              <a:rPr lang="en-US" sz="2600" dirty="0" smtClean="0">
                <a:solidFill>
                  <a:schemeClr val="tx1"/>
                </a:solidFill>
              </a:rPr>
              <a:t>Email</a:t>
            </a:r>
            <a:r>
              <a:rPr lang="en-US" sz="2600" dirty="0">
                <a:solidFill>
                  <a:schemeClr val="tx1"/>
                </a:solidFill>
              </a:rPr>
              <a:t>: </a:t>
            </a:r>
            <a:r>
              <a:rPr lang="en-US" sz="2600" dirty="0" smtClean="0">
                <a:solidFill>
                  <a:schemeClr val="tx1"/>
                </a:solidFill>
              </a:rPr>
              <a:t>VictoriaB@jdc.org</a:t>
            </a:r>
            <a:r>
              <a:rPr lang="en-US" sz="2600" dirty="0">
                <a:solidFill>
                  <a:schemeClr val="tx1"/>
                </a:solidFill>
              </a:rPr>
              <a:t/>
            </a:r>
            <a:br>
              <a:rPr lang="en-US" sz="2600" dirty="0">
                <a:solidFill>
                  <a:schemeClr val="tx1"/>
                </a:solidFill>
              </a:rPr>
            </a:br>
            <a:r>
              <a:rPr lang="en-US" sz="2600" dirty="0">
                <a:solidFill>
                  <a:schemeClr val="tx1"/>
                </a:solidFill>
              </a:rPr>
              <a:t> </a:t>
            </a:r>
            <a:r>
              <a:rPr lang="en-US" sz="2600" dirty="0" smtClean="0">
                <a:solidFill>
                  <a:schemeClr val="tx1"/>
                </a:solidFill>
              </a:rPr>
              <a:t>Executive Director</a:t>
            </a:r>
            <a:r>
              <a:rPr lang="en-US" sz="2600" dirty="0">
                <a:solidFill>
                  <a:schemeClr val="tx1"/>
                </a:solidFill>
              </a:rPr>
              <a:t>: Ariel </a:t>
            </a:r>
            <a:r>
              <a:rPr lang="en-US" sz="2600" dirty="0" smtClean="0">
                <a:solidFill>
                  <a:schemeClr val="tx1"/>
                </a:solidFill>
              </a:rPr>
              <a:t>Zwang</a:t>
            </a:r>
            <a:br>
              <a:rPr lang="en-US" sz="2600" dirty="0" smtClean="0">
                <a:solidFill>
                  <a:schemeClr val="tx1"/>
                </a:solidFill>
              </a:rPr>
            </a:br>
            <a:r>
              <a:rPr lang="en-US" sz="2600" dirty="0">
                <a:solidFill>
                  <a:schemeClr val="tx1"/>
                </a:solidFill>
              </a:rPr>
              <a:t>Westchester </a:t>
            </a:r>
            <a:r>
              <a:rPr lang="en-US" sz="2600" dirty="0" smtClean="0">
                <a:solidFill>
                  <a:schemeClr val="tx1"/>
                </a:solidFill>
              </a:rPr>
              <a:t>liaison: Rebecca </a:t>
            </a:r>
            <a:r>
              <a:rPr lang="en-US" sz="2600" dirty="0" err="1" smtClean="0">
                <a:solidFill>
                  <a:schemeClr val="tx1"/>
                </a:solidFill>
              </a:rPr>
              <a:t>zimlover</a:t>
            </a:r>
            <a:r>
              <a:rPr lang="en-US" sz="2600" dirty="0">
                <a:solidFill>
                  <a:schemeClr val="tx1"/>
                </a:solidFill>
              </a:rPr>
              <a:t/>
            </a:r>
            <a:br>
              <a:rPr lang="en-US" sz="2600" dirty="0">
                <a:solidFill>
                  <a:schemeClr val="tx1"/>
                </a:solidFill>
              </a:rPr>
            </a:br>
            <a:r>
              <a:rPr lang="en-US" sz="2600" dirty="0" smtClean="0">
                <a:solidFill>
                  <a:schemeClr val="tx1"/>
                </a:solidFill>
              </a:rPr>
              <a:t>Email: RebeccaZim@Jdc.org </a:t>
            </a:r>
            <a:r>
              <a:rPr lang="en-US" sz="2600" dirty="0"/>
              <a:t/>
            </a:r>
            <a:br>
              <a:rPr lang="en-US" sz="2600" dirty="0"/>
            </a:br>
            <a:r>
              <a:rPr lang="en-US" dirty="0"/>
              <a:t/>
            </a:r>
            <a:br>
              <a:rPr lang="en-US" dirty="0"/>
            </a:br>
            <a:endParaRPr lang="en-US" sz="2200" dirty="0">
              <a:solidFill>
                <a:schemeClr val="tx1"/>
              </a:solidFill>
            </a:endParaRPr>
          </a:p>
        </p:txBody>
      </p:sp>
      <p:sp>
        <p:nvSpPr>
          <p:cNvPr id="3" name="Rectangle 2"/>
          <p:cNvSpPr/>
          <p:nvPr/>
        </p:nvSpPr>
        <p:spPr>
          <a:xfrm>
            <a:off x="300566" y="4157237"/>
            <a:ext cx="6790267" cy="7277377"/>
          </a:xfrm>
          <a:prstGeom prst="rect">
            <a:avLst/>
          </a:prstGeom>
        </p:spPr>
        <p:txBody>
          <a:bodyPr wrap="square">
            <a:spAutoFit/>
          </a:bodyPr>
          <a:lstStyle/>
          <a:p>
            <a:pPr algn="just">
              <a:lnSpc>
                <a:spcPts val="2000"/>
              </a:lnSpc>
            </a:pPr>
            <a:r>
              <a:rPr lang="en-US" sz="2000" dirty="0">
                <a:solidFill>
                  <a:schemeClr val="bg1"/>
                </a:solidFill>
                <a:ea typeface="Arial" panose="020B0604020202020204" pitchFamily="34" charset="0"/>
              </a:rPr>
              <a:t>JDC is the world’s leading Jewish humanitarian organization, operating in nearly 70 countries and helping hundreds of thousands of Jewish people and others in need. Founded in 1914 to aid Jews at the outset of WWI, JDC carries out its mission in an apolitical, non-partisan fashion that unifies all Jewish </a:t>
            </a:r>
            <a:r>
              <a:rPr lang="en-US" sz="2000" dirty="0" smtClean="0">
                <a:solidFill>
                  <a:schemeClr val="bg1"/>
                </a:solidFill>
                <a:ea typeface="Arial" panose="020B0604020202020204" pitchFamily="34" charset="0"/>
              </a:rPr>
              <a:t>community </a:t>
            </a:r>
            <a:r>
              <a:rPr lang="en-US" sz="2000" dirty="0">
                <a:solidFill>
                  <a:schemeClr val="bg1"/>
                </a:solidFill>
                <a:ea typeface="Arial" panose="020B0604020202020204" pitchFamily="34" charset="0"/>
              </a:rPr>
              <a:t>members in the common pursuit of saving Jewish lives and building Jewish life.</a:t>
            </a:r>
            <a:endParaRPr lang="en-US" sz="2000" dirty="0">
              <a:solidFill>
                <a:schemeClr val="bg1"/>
              </a:solidFill>
              <a:ea typeface="Times New Roman" panose="02020603050405020304" pitchFamily="18" charset="0"/>
            </a:endParaRPr>
          </a:p>
          <a:p>
            <a:pPr>
              <a:lnSpc>
                <a:spcPts val="2000"/>
              </a:lnSpc>
            </a:pPr>
            <a:r>
              <a:rPr lang="en-US" sz="2000" dirty="0">
                <a:solidFill>
                  <a:schemeClr val="bg1"/>
                </a:solidFill>
                <a:ea typeface="Times New Roman" panose="02020603050405020304" pitchFamily="18" charset="0"/>
              </a:rPr>
              <a:t> </a:t>
            </a:r>
          </a:p>
          <a:p>
            <a:pPr algn="just">
              <a:lnSpc>
                <a:spcPts val="2000"/>
              </a:lnSpc>
            </a:pPr>
            <a:r>
              <a:rPr lang="en-US" sz="2000" dirty="0">
                <a:solidFill>
                  <a:schemeClr val="bg1"/>
                </a:solidFill>
                <a:ea typeface="Arial" panose="020B0604020202020204" pitchFamily="34" charset="0"/>
              </a:rPr>
              <a:t>JDC has played a major role in almost every major event in Jewish history in the last century, including its aid to Jews before, during, and after the Holocaust, including the rescue of tens of thousands and care for hundreds of thousands of Jewish displaced persons; the founding of the State of Israel; the Aliyah of Jews from Ethiopia and Yemen; and its work deploying the largest Jewish humanitarian effort to care for elderly Jews in post-Soviet States.</a:t>
            </a:r>
            <a:endParaRPr lang="en-US" sz="2000" dirty="0">
              <a:solidFill>
                <a:schemeClr val="bg1"/>
              </a:solidFill>
              <a:ea typeface="Times New Roman" panose="02020603050405020304" pitchFamily="18" charset="0"/>
            </a:endParaRPr>
          </a:p>
          <a:p>
            <a:pPr>
              <a:lnSpc>
                <a:spcPts val="2000"/>
              </a:lnSpc>
            </a:pPr>
            <a:r>
              <a:rPr lang="en-US" sz="2000" dirty="0">
                <a:solidFill>
                  <a:schemeClr val="bg1"/>
                </a:solidFill>
                <a:ea typeface="Arial" panose="020B0604020202020204" pitchFamily="34" charset="0"/>
              </a:rPr>
              <a:t> </a:t>
            </a:r>
            <a:endParaRPr lang="en-US" sz="2000" dirty="0">
              <a:solidFill>
                <a:schemeClr val="bg1"/>
              </a:solidFill>
              <a:ea typeface="Times New Roman" panose="02020603050405020304" pitchFamily="18" charset="0"/>
            </a:endParaRPr>
          </a:p>
          <a:p>
            <a:pPr algn="just">
              <a:lnSpc>
                <a:spcPts val="2000"/>
              </a:lnSpc>
            </a:pPr>
            <a:r>
              <a:rPr lang="en-US" sz="2000" dirty="0">
                <a:solidFill>
                  <a:schemeClr val="bg1"/>
                </a:solidFill>
                <a:ea typeface="Arial" panose="020B0604020202020204" pitchFamily="34" charset="0"/>
              </a:rPr>
              <a:t>Today, JDC aids the world’s neediest Jews, tens of thousands of elderly in the former Soviet Union, some living on as little as $2 a day; revitalizes Jewish life by strengthening communities and leaders in Europe, Africa, and Asia; empowers Israel’s most vulnerable citizens through innovative social service programs; and responds to natural disasters and other crises impacting our neighbors.</a:t>
            </a:r>
            <a:endParaRPr lang="en-US" sz="2000" dirty="0">
              <a:solidFill>
                <a:schemeClr val="bg1"/>
              </a:solidFill>
              <a:ea typeface="Times New Roman" panose="02020603050405020304" pitchFamily="18" charset="0"/>
            </a:endParaRPr>
          </a:p>
          <a:p>
            <a:pPr>
              <a:lnSpc>
                <a:spcPts val="2000"/>
              </a:lnSpc>
            </a:pPr>
            <a:r>
              <a:rPr lang="en-US" sz="2000" dirty="0">
                <a:solidFill>
                  <a:schemeClr val="bg1"/>
                </a:solidFill>
                <a:ea typeface="Arial" panose="020B0604020202020204" pitchFamily="34" charset="0"/>
              </a:rPr>
              <a:t> </a:t>
            </a:r>
            <a:endParaRPr lang="en-US" sz="2000" dirty="0">
              <a:solidFill>
                <a:schemeClr val="bg1"/>
              </a:solidFill>
              <a:ea typeface="Times New Roman" panose="02020603050405020304" pitchFamily="18" charset="0"/>
            </a:endParaRPr>
          </a:p>
          <a:p>
            <a:pPr algn="just">
              <a:lnSpc>
                <a:spcPts val="2000"/>
              </a:lnSpc>
            </a:pPr>
            <a:r>
              <a:rPr lang="en-US" sz="2000" dirty="0">
                <a:solidFill>
                  <a:schemeClr val="bg1"/>
                </a:solidFill>
                <a:ea typeface="Arial" panose="020B0604020202020204" pitchFamily="34" charset="0"/>
              </a:rPr>
              <a:t>JDC’s work is supported by the Jewish Federations of North America, including UJA-Federation of New York, foundations, and individual donors, whose gifts fuel our mission.</a:t>
            </a:r>
            <a:endParaRPr lang="en-US" sz="2000" dirty="0">
              <a:solidFill>
                <a:schemeClr val="bg1"/>
              </a:solidFill>
              <a:effectLst/>
              <a:ea typeface="Times New Roman" panose="02020603050405020304" pitchFamily="18" charset="0"/>
            </a:endParaRPr>
          </a:p>
        </p:txBody>
      </p:sp>
      <p:sp>
        <p:nvSpPr>
          <p:cNvPr id="4" name="Rectangle 3"/>
          <p:cNvSpPr/>
          <p:nvPr/>
        </p:nvSpPr>
        <p:spPr>
          <a:xfrm>
            <a:off x="3013494" y="11321089"/>
            <a:ext cx="1364412" cy="369332"/>
          </a:xfrm>
          <a:prstGeom prst="rect">
            <a:avLst/>
          </a:prstGeom>
        </p:spPr>
        <p:txBody>
          <a:bodyPr wrap="none">
            <a:spAutoFit/>
          </a:bodyPr>
          <a:lstStyle/>
          <a:p>
            <a:r>
              <a:rPr lang="en-US" dirty="0" smtClean="0">
                <a:solidFill>
                  <a:schemeClr val="bg1"/>
                </a:solidFill>
                <a:hlinkClick r:id="rId2"/>
              </a:rPr>
              <a:t>www.jdc.org</a:t>
            </a:r>
            <a:endParaRPr lang="en-US" dirty="0" smtClean="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0533" y="11654367"/>
            <a:ext cx="3441700" cy="1147233"/>
          </a:xfrm>
          <a:prstGeom prst="rect">
            <a:avLst/>
          </a:prstGeom>
        </p:spPr>
      </p:pic>
    </p:spTree>
    <p:extLst>
      <p:ext uri="{BB962C8B-B14F-4D97-AF65-F5344CB8AC3E}">
        <p14:creationId xmlns:p14="http://schemas.microsoft.com/office/powerpoint/2010/main" val="11671264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6629"/>
            <a:ext cx="7315200" cy="3698276"/>
          </a:xfrm>
          <a:solidFill>
            <a:schemeClr val="bg2"/>
          </a:solidFill>
        </p:spPr>
        <p:txBody>
          <a:bodyPr>
            <a:noAutofit/>
          </a:bodyPr>
          <a:lstStyle/>
          <a:p>
            <a:pPr algn="ctr"/>
            <a:r>
              <a:rPr lang="en-US" b="1" dirty="0" smtClean="0">
                <a:solidFill>
                  <a:schemeClr val="tx1"/>
                </a:solidFill>
              </a:rPr>
              <a:t/>
            </a:r>
            <a:br>
              <a:rPr lang="en-US" b="1" dirty="0" smtClean="0">
                <a:solidFill>
                  <a:schemeClr val="tx1"/>
                </a:solidFill>
              </a:rPr>
            </a:br>
            <a:r>
              <a:rPr lang="en-US" b="1" dirty="0">
                <a:solidFill>
                  <a:schemeClr val="tx1"/>
                </a:solidFill>
              </a:rPr>
              <a:t/>
            </a:r>
            <a:br>
              <a:rPr lang="en-US" b="1" dirty="0">
                <a:solidFill>
                  <a:schemeClr val="tx1"/>
                </a:solidFill>
              </a:rPr>
            </a:br>
            <a:r>
              <a:rPr lang="en-US" b="1" dirty="0" smtClean="0">
                <a:solidFill>
                  <a:schemeClr val="tx1"/>
                </a:solidFill>
              </a:rPr>
              <a:t>Harold </a:t>
            </a:r>
            <a:r>
              <a:rPr lang="en-US" b="1" dirty="0">
                <a:solidFill>
                  <a:schemeClr val="tx1"/>
                </a:solidFill>
              </a:rPr>
              <a:t>and Elaine Shames Jewish Community Center (JCC</a:t>
            </a:r>
            <a:r>
              <a:rPr lang="en-US" b="1" dirty="0" smtClean="0">
                <a:solidFill>
                  <a:schemeClr val="tx1"/>
                </a:solidFill>
              </a:rPr>
              <a:t>) </a:t>
            </a:r>
            <a:r>
              <a:rPr lang="en-US" b="1" dirty="0">
                <a:solidFill>
                  <a:schemeClr val="tx1"/>
                </a:solidFill>
              </a:rPr>
              <a:t>on the Hudson</a:t>
            </a:r>
            <a:r>
              <a:rPr lang="en-US" sz="2000" dirty="0">
                <a:solidFill>
                  <a:schemeClr val="tx1"/>
                </a:solidFill>
              </a:rPr>
              <a:t/>
            </a:r>
            <a:br>
              <a:rPr lang="en-US" sz="2000" dirty="0">
                <a:solidFill>
                  <a:schemeClr val="tx1"/>
                </a:solidFill>
              </a:rPr>
            </a:br>
            <a:r>
              <a:rPr lang="en-US" sz="2000" dirty="0">
                <a:solidFill>
                  <a:schemeClr val="tx1"/>
                </a:solidFill>
              </a:rPr>
              <a:t> </a:t>
            </a:r>
            <a:br>
              <a:rPr lang="en-US" sz="2000" dirty="0">
                <a:solidFill>
                  <a:schemeClr val="tx1"/>
                </a:solidFill>
              </a:rPr>
            </a:br>
            <a:r>
              <a:rPr lang="en-US" sz="2000" dirty="0">
                <a:solidFill>
                  <a:schemeClr val="tx1"/>
                </a:solidFill>
              </a:rPr>
              <a:t>371 South Broadway</a:t>
            </a:r>
            <a:br>
              <a:rPr lang="en-US" sz="2000" dirty="0">
                <a:solidFill>
                  <a:schemeClr val="tx1"/>
                </a:solidFill>
              </a:rPr>
            </a:br>
            <a:r>
              <a:rPr lang="en-US" sz="2000" dirty="0" smtClean="0">
                <a:solidFill>
                  <a:schemeClr val="tx1"/>
                </a:solidFill>
              </a:rPr>
              <a:t>Tarrytown</a:t>
            </a:r>
            <a:r>
              <a:rPr lang="en-US" sz="2000" dirty="0">
                <a:solidFill>
                  <a:schemeClr val="tx1"/>
                </a:solidFill>
              </a:rPr>
              <a:t>, NY 10591</a:t>
            </a:r>
            <a:br>
              <a:rPr lang="en-US" sz="2000" dirty="0">
                <a:solidFill>
                  <a:schemeClr val="tx1"/>
                </a:solidFill>
              </a:rPr>
            </a:br>
            <a:r>
              <a:rPr lang="en-US" sz="2000" dirty="0" smtClean="0">
                <a:solidFill>
                  <a:schemeClr val="tx1"/>
                </a:solidFill>
              </a:rPr>
              <a:t>Phone</a:t>
            </a:r>
            <a:r>
              <a:rPr lang="en-US" sz="2000" dirty="0">
                <a:solidFill>
                  <a:schemeClr val="tx1"/>
                </a:solidFill>
              </a:rPr>
              <a:t>: 914-366-7898</a:t>
            </a:r>
            <a:br>
              <a:rPr lang="en-US" sz="2000" dirty="0">
                <a:solidFill>
                  <a:schemeClr val="tx1"/>
                </a:solidFill>
              </a:rPr>
            </a:br>
            <a:r>
              <a:rPr lang="en-US" sz="2000" dirty="0" smtClean="0">
                <a:solidFill>
                  <a:schemeClr val="tx1"/>
                </a:solidFill>
              </a:rPr>
              <a:t>Fax</a:t>
            </a:r>
            <a:r>
              <a:rPr lang="en-US" sz="2000" dirty="0">
                <a:solidFill>
                  <a:schemeClr val="tx1"/>
                </a:solidFill>
              </a:rPr>
              <a:t>: 914-366-7434</a:t>
            </a:r>
            <a:br>
              <a:rPr lang="en-US" sz="2000" dirty="0">
                <a:solidFill>
                  <a:schemeClr val="tx1"/>
                </a:solidFill>
              </a:rPr>
            </a:br>
            <a:r>
              <a:rPr lang="en-US" sz="2000" dirty="0" smtClean="0">
                <a:solidFill>
                  <a:schemeClr val="tx1"/>
                </a:solidFill>
              </a:rPr>
              <a:t>Website</a:t>
            </a:r>
            <a:r>
              <a:rPr lang="en-US" sz="2000" dirty="0">
                <a:solidFill>
                  <a:schemeClr val="tx1"/>
                </a:solidFill>
              </a:rPr>
              <a:t>: </a:t>
            </a:r>
            <a:r>
              <a:rPr lang="en-US" sz="2000" dirty="0" smtClean="0">
                <a:solidFill>
                  <a:schemeClr val="tx1"/>
                </a:solidFill>
              </a:rPr>
              <a:t>www.shamesjcc.org</a:t>
            </a:r>
            <a:r>
              <a:rPr lang="en-US" sz="2000" dirty="0">
                <a:solidFill>
                  <a:schemeClr val="tx1"/>
                </a:solidFill>
              </a:rPr>
              <a:t/>
            </a:r>
            <a:br>
              <a:rPr lang="en-US" sz="2000" dirty="0">
                <a:solidFill>
                  <a:schemeClr val="tx1"/>
                </a:solidFill>
              </a:rPr>
            </a:br>
            <a:r>
              <a:rPr lang="en-US" sz="2000" dirty="0" smtClean="0">
                <a:solidFill>
                  <a:schemeClr val="tx1"/>
                </a:solidFill>
              </a:rPr>
              <a:t>E-mail</a:t>
            </a:r>
            <a:r>
              <a:rPr lang="en-US" sz="2000" dirty="0">
                <a:solidFill>
                  <a:schemeClr val="tx1"/>
                </a:solidFill>
              </a:rPr>
              <a:t>: </a:t>
            </a:r>
            <a:r>
              <a:rPr lang="en-US" sz="2000" dirty="0" smtClean="0">
                <a:solidFill>
                  <a:schemeClr val="tx1"/>
                </a:solidFill>
              </a:rPr>
              <a:t>info@shamesjcc.org</a:t>
            </a:r>
            <a:r>
              <a:rPr lang="en-US" sz="2000" dirty="0">
                <a:solidFill>
                  <a:schemeClr val="tx1"/>
                </a:solidFill>
              </a:rPr>
              <a:t/>
            </a:r>
            <a:br>
              <a:rPr lang="en-US" sz="2000" dirty="0">
                <a:solidFill>
                  <a:schemeClr val="tx1"/>
                </a:solidFill>
              </a:rPr>
            </a:br>
            <a:r>
              <a:rPr lang="en-US" sz="2000" dirty="0" smtClean="0">
                <a:solidFill>
                  <a:schemeClr val="tx1"/>
                </a:solidFill>
              </a:rPr>
              <a:t>CEO</a:t>
            </a:r>
            <a:r>
              <a:rPr lang="en-US" sz="2000" dirty="0">
                <a:solidFill>
                  <a:schemeClr val="tx1"/>
                </a:solidFill>
              </a:rPr>
              <a:t>: Adam Weiss</a:t>
            </a:r>
            <a:br>
              <a:rPr lang="en-US" sz="2000" dirty="0">
                <a:solidFill>
                  <a:schemeClr val="tx1"/>
                </a:solidFill>
              </a:rPr>
            </a:br>
            <a:r>
              <a:rPr lang="en-US" sz="2000" i="1" dirty="0">
                <a:solidFill>
                  <a:schemeClr val="tx1"/>
                </a:solidFill>
              </a:rPr>
              <a:t> </a:t>
            </a: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sp>
        <p:nvSpPr>
          <p:cNvPr id="8" name="Rectangle 7"/>
          <p:cNvSpPr/>
          <p:nvPr/>
        </p:nvSpPr>
        <p:spPr>
          <a:xfrm>
            <a:off x="482600" y="4247544"/>
            <a:ext cx="6502400" cy="6440225"/>
          </a:xfrm>
          <a:prstGeom prst="rect">
            <a:avLst/>
          </a:prstGeom>
        </p:spPr>
        <p:txBody>
          <a:bodyPr wrap="square">
            <a:spAutoFit/>
          </a:bodyPr>
          <a:lstStyle/>
          <a:p>
            <a:r>
              <a:rPr lang="en-US" sz="2000" dirty="0">
                <a:solidFill>
                  <a:schemeClr val="bg1"/>
                </a:solidFill>
              </a:rPr>
              <a:t>The Shames JCC on the Hudson is a vibrant campus center, connecting the Jewish community of the Rivertowns, offering social, recreational, educational, and cultural opportunities guided by Jewish values</a:t>
            </a:r>
            <a:r>
              <a:rPr lang="en-US" sz="2000" dirty="0" smtClean="0">
                <a:solidFill>
                  <a:schemeClr val="bg1"/>
                </a:solidFill>
              </a:rPr>
              <a:t>.</a:t>
            </a:r>
            <a:endParaRPr lang="en-US" sz="2000" dirty="0">
              <a:solidFill>
                <a:schemeClr val="bg1"/>
              </a:solidFill>
            </a:endParaRPr>
          </a:p>
          <a:p>
            <a:pPr marL="285750" lvl="0" indent="-285750">
              <a:lnSpc>
                <a:spcPts val="2100"/>
              </a:lnSpc>
              <a:buFont typeface="Arial" panose="020B0604020202020204" pitchFamily="34" charset="0"/>
              <a:buChar char="•"/>
            </a:pPr>
            <a:r>
              <a:rPr lang="en-US" sz="2000" dirty="0">
                <a:solidFill>
                  <a:schemeClr val="bg1"/>
                </a:solidFill>
              </a:rPr>
              <a:t>Early Childhood Center (ages 2-5)</a:t>
            </a:r>
          </a:p>
          <a:p>
            <a:pPr marL="285750" lvl="0" indent="-285750">
              <a:lnSpc>
                <a:spcPts val="2100"/>
              </a:lnSpc>
              <a:buFont typeface="Arial" panose="020B0604020202020204" pitchFamily="34" charset="0"/>
              <a:buChar char="•"/>
            </a:pPr>
            <a:r>
              <a:rPr lang="en-US" sz="2000" dirty="0">
                <a:solidFill>
                  <a:schemeClr val="bg1"/>
                </a:solidFill>
              </a:rPr>
              <a:t>Camp Twelve Trails (ages grades K–10)</a:t>
            </a:r>
          </a:p>
          <a:p>
            <a:pPr marL="285750" lvl="0" indent="-285750">
              <a:lnSpc>
                <a:spcPts val="2100"/>
              </a:lnSpc>
              <a:buFont typeface="Arial" panose="020B0604020202020204" pitchFamily="34" charset="0"/>
              <a:buChar char="•"/>
            </a:pPr>
            <a:r>
              <a:rPr lang="en-US" sz="2000" dirty="0">
                <a:solidFill>
                  <a:schemeClr val="bg1"/>
                </a:solidFill>
              </a:rPr>
              <a:t>Camp Twelve Trails Integrated (grades K–10 with special needs)</a:t>
            </a:r>
          </a:p>
          <a:p>
            <a:pPr marL="285750" lvl="0" indent="-285750">
              <a:lnSpc>
                <a:spcPts val="2100"/>
              </a:lnSpc>
              <a:buFont typeface="Arial" panose="020B0604020202020204" pitchFamily="34" charset="0"/>
              <a:buChar char="•"/>
            </a:pPr>
            <a:r>
              <a:rPr lang="en-US" sz="2000" dirty="0">
                <a:solidFill>
                  <a:schemeClr val="bg1"/>
                </a:solidFill>
              </a:rPr>
              <a:t>River Friends Day Camp (ages 2-5) </a:t>
            </a:r>
          </a:p>
          <a:p>
            <a:pPr marL="285750" lvl="0" indent="-285750">
              <a:lnSpc>
                <a:spcPts val="2100"/>
              </a:lnSpc>
              <a:buFont typeface="Arial" panose="020B0604020202020204" pitchFamily="34" charset="0"/>
              <a:buChar char="•"/>
            </a:pPr>
            <a:r>
              <a:rPr lang="en-US" sz="2000" dirty="0">
                <a:solidFill>
                  <a:schemeClr val="bg1"/>
                </a:solidFill>
              </a:rPr>
              <a:t>Berkshire Hills Traditional Sleepaway and Culinary Specialty Camp</a:t>
            </a:r>
          </a:p>
          <a:p>
            <a:pPr marL="285750" lvl="0" indent="-285750">
              <a:lnSpc>
                <a:spcPts val="2100"/>
              </a:lnSpc>
              <a:buFont typeface="Arial" panose="020B0604020202020204" pitchFamily="34" charset="0"/>
              <a:buChar char="•"/>
            </a:pPr>
            <a:r>
              <a:rPr lang="en-US" sz="2000" dirty="0">
                <a:solidFill>
                  <a:schemeClr val="bg1"/>
                </a:solidFill>
              </a:rPr>
              <a:t>Afterschool care</a:t>
            </a:r>
          </a:p>
          <a:p>
            <a:pPr marL="285750" lvl="0" indent="-285750">
              <a:lnSpc>
                <a:spcPts val="2100"/>
              </a:lnSpc>
              <a:buFont typeface="Arial" panose="020B0604020202020204" pitchFamily="34" charset="0"/>
              <a:buChar char="•"/>
            </a:pPr>
            <a:r>
              <a:rPr lang="en-US" sz="2000" dirty="0">
                <a:solidFill>
                  <a:schemeClr val="bg1"/>
                </a:solidFill>
              </a:rPr>
              <a:t>Early Childhood Center</a:t>
            </a:r>
          </a:p>
          <a:p>
            <a:pPr marL="285750" lvl="0" indent="-285750">
              <a:lnSpc>
                <a:spcPts val="2100"/>
              </a:lnSpc>
              <a:buFont typeface="Arial" panose="020B0604020202020204" pitchFamily="34" charset="0"/>
              <a:buChar char="•"/>
            </a:pPr>
            <a:r>
              <a:rPr lang="en-US" sz="2000" dirty="0">
                <a:solidFill>
                  <a:schemeClr val="bg1"/>
                </a:solidFill>
              </a:rPr>
              <a:t>Arts &amp; Culture Programming and Classes (children &amp; adult)</a:t>
            </a:r>
          </a:p>
          <a:p>
            <a:pPr marL="285750" lvl="0" indent="-285750">
              <a:lnSpc>
                <a:spcPts val="2100"/>
              </a:lnSpc>
              <a:buFont typeface="Arial" panose="020B0604020202020204" pitchFamily="34" charset="0"/>
              <a:buChar char="•"/>
            </a:pPr>
            <a:r>
              <a:rPr lang="en-US" sz="2000" dirty="0">
                <a:solidFill>
                  <a:schemeClr val="bg1"/>
                </a:solidFill>
              </a:rPr>
              <a:t>Fitness Center and exercise classes</a:t>
            </a:r>
          </a:p>
          <a:p>
            <a:pPr marL="285750" lvl="0" indent="-285750">
              <a:lnSpc>
                <a:spcPts val="2100"/>
              </a:lnSpc>
              <a:buFont typeface="Arial" panose="020B0604020202020204" pitchFamily="34" charset="0"/>
              <a:buChar char="•"/>
            </a:pPr>
            <a:r>
              <a:rPr lang="en-US" sz="2000" dirty="0">
                <a:solidFill>
                  <a:schemeClr val="bg1"/>
                </a:solidFill>
              </a:rPr>
              <a:t>Sports &amp; Recreation for children &amp; adults</a:t>
            </a:r>
          </a:p>
          <a:p>
            <a:pPr marL="285750" lvl="0" indent="-285750">
              <a:lnSpc>
                <a:spcPts val="2100"/>
              </a:lnSpc>
              <a:buFont typeface="Arial" panose="020B0604020202020204" pitchFamily="34" charset="0"/>
              <a:buChar char="•"/>
            </a:pPr>
            <a:r>
              <a:rPr lang="en-US" sz="2000" dirty="0">
                <a:solidFill>
                  <a:schemeClr val="bg1"/>
                </a:solidFill>
              </a:rPr>
              <a:t>Aquatics Center—swim lessons, exercise classes, and lap swim</a:t>
            </a:r>
          </a:p>
          <a:p>
            <a:pPr marL="285750" lvl="0" indent="-285750">
              <a:lnSpc>
                <a:spcPts val="2100"/>
              </a:lnSpc>
              <a:buFont typeface="Arial" panose="020B0604020202020204" pitchFamily="34" charset="0"/>
              <a:buChar char="•"/>
            </a:pPr>
            <a:r>
              <a:rPr lang="en-US" sz="2000" dirty="0">
                <a:solidFill>
                  <a:schemeClr val="bg1"/>
                </a:solidFill>
              </a:rPr>
              <a:t>Special Needs programming</a:t>
            </a:r>
          </a:p>
          <a:p>
            <a:pPr marL="285750" lvl="0" indent="-285750">
              <a:lnSpc>
                <a:spcPts val="2100"/>
              </a:lnSpc>
              <a:buFont typeface="Arial" panose="020B0604020202020204" pitchFamily="34" charset="0"/>
              <a:buChar char="•"/>
            </a:pPr>
            <a:r>
              <a:rPr lang="en-US" sz="2000" dirty="0">
                <a:solidFill>
                  <a:schemeClr val="bg1"/>
                </a:solidFill>
              </a:rPr>
              <a:t>Adult Social Clubs and Networking</a:t>
            </a:r>
          </a:p>
          <a:p>
            <a:pPr marL="285750" lvl="0" indent="-285750">
              <a:lnSpc>
                <a:spcPts val="2100"/>
              </a:lnSpc>
              <a:buFont typeface="Arial" panose="020B0604020202020204" pitchFamily="34" charset="0"/>
              <a:buChar char="•"/>
            </a:pPr>
            <a:r>
              <a:rPr lang="en-US" sz="2000" dirty="0">
                <a:solidFill>
                  <a:schemeClr val="bg1"/>
                </a:solidFill>
              </a:rPr>
              <a:t>Social Action Opportunities</a:t>
            </a:r>
          </a:p>
          <a:p>
            <a:pPr marL="285750" lvl="0" indent="-285750">
              <a:lnSpc>
                <a:spcPts val="2100"/>
              </a:lnSpc>
              <a:buFont typeface="Arial" panose="020B0604020202020204" pitchFamily="34" charset="0"/>
              <a:buChar char="•"/>
            </a:pPr>
            <a:r>
              <a:rPr lang="en-US" sz="2000" dirty="0">
                <a:solidFill>
                  <a:schemeClr val="bg1"/>
                </a:solidFill>
              </a:rPr>
              <a:t>Wellness and Mindfulness Programs and Offerings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126" y="11421948"/>
            <a:ext cx="2493347" cy="1379652"/>
          </a:xfrm>
          <a:prstGeom prst="rect">
            <a:avLst/>
          </a:prstGeom>
        </p:spPr>
      </p:pic>
      <p:sp>
        <p:nvSpPr>
          <p:cNvPr id="10" name="Rectangle 9"/>
          <p:cNvSpPr/>
          <p:nvPr/>
        </p:nvSpPr>
        <p:spPr>
          <a:xfrm>
            <a:off x="2666296" y="10769525"/>
            <a:ext cx="2135008" cy="369332"/>
          </a:xfrm>
          <a:prstGeom prst="rect">
            <a:avLst/>
          </a:prstGeom>
        </p:spPr>
        <p:txBody>
          <a:bodyPr wrap="none">
            <a:spAutoFit/>
          </a:bodyPr>
          <a:lstStyle/>
          <a:p>
            <a:r>
              <a:rPr lang="en-US" dirty="0" smtClean="0">
                <a:hlinkClick r:id="rId3"/>
              </a:rPr>
              <a:t>www.Shamesjcc.org</a:t>
            </a:r>
            <a:endParaRPr lang="en-US" dirty="0" smtClean="0"/>
          </a:p>
        </p:txBody>
      </p:sp>
    </p:spTree>
    <p:extLst>
      <p:ext uri="{BB962C8B-B14F-4D97-AF65-F5344CB8AC3E}">
        <p14:creationId xmlns:p14="http://schemas.microsoft.com/office/powerpoint/2010/main" val="18290979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1052"/>
            <a:ext cx="7315200" cy="5072821"/>
          </a:xfrm>
          <a:solidFill>
            <a:schemeClr val="bg2"/>
          </a:solidFill>
        </p:spPr>
        <p:txBody>
          <a:bodyPr>
            <a:noAutofit/>
          </a:bodyPr>
          <a:lstStyle/>
          <a:p>
            <a:pPr algn="ctr"/>
            <a:r>
              <a:rPr lang="en-US" b="1" dirty="0">
                <a:solidFill>
                  <a:schemeClr val="tx1"/>
                </a:solidFill>
              </a:rPr>
              <a:t>Sinai Free Synagogue - </a:t>
            </a:r>
            <a:r>
              <a:rPr lang="en-US" b="1" dirty="0" smtClean="0">
                <a:solidFill>
                  <a:schemeClr val="tx1"/>
                </a:solidFill>
              </a:rPr>
              <a:t>Mount </a:t>
            </a:r>
            <a:r>
              <a:rPr lang="en-US" b="1" dirty="0">
                <a:solidFill>
                  <a:schemeClr val="tx1"/>
                </a:solidFill>
              </a:rPr>
              <a:t>Vernon</a:t>
            </a:r>
            <a:r>
              <a:rPr lang="en-US" sz="2000" dirty="0">
                <a:solidFill>
                  <a:schemeClr val="tx1"/>
                </a:solidFill>
              </a:rPr>
              <a:t/>
            </a:r>
            <a:br>
              <a:rPr lang="en-US" sz="2000" dirty="0">
                <a:solidFill>
                  <a:schemeClr val="tx1"/>
                </a:solidFill>
              </a:rPr>
            </a:br>
            <a:r>
              <a:rPr lang="en-US" sz="2400" dirty="0">
                <a:solidFill>
                  <a:schemeClr val="tx1"/>
                </a:solidFill>
              </a:rPr>
              <a:t>Reform</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550 North Columbus Avenue </a:t>
            </a:r>
            <a:r>
              <a:rPr lang="en-US" sz="2400" dirty="0" smtClean="0">
                <a:solidFill>
                  <a:schemeClr val="tx1"/>
                </a:solidFill>
              </a:rPr>
              <a:t/>
            </a:r>
            <a:br>
              <a:rPr lang="en-US" sz="2400" dirty="0" smtClean="0">
                <a:solidFill>
                  <a:schemeClr val="tx1"/>
                </a:solidFill>
              </a:rPr>
            </a:br>
            <a:r>
              <a:rPr lang="en-US" sz="2400" dirty="0" smtClean="0">
                <a:solidFill>
                  <a:schemeClr val="tx1"/>
                </a:solidFill>
              </a:rPr>
              <a:t>Mount </a:t>
            </a:r>
            <a:r>
              <a:rPr lang="en-US" sz="2400" dirty="0">
                <a:solidFill>
                  <a:schemeClr val="tx1"/>
                </a:solidFill>
              </a:rPr>
              <a:t>Vernon, NY </a:t>
            </a:r>
            <a:r>
              <a:rPr lang="en-US" sz="2400" dirty="0" smtClean="0">
                <a:solidFill>
                  <a:schemeClr val="tx1"/>
                </a:solidFill>
              </a:rPr>
              <a:t>10552</a:t>
            </a:r>
            <a:br>
              <a:rPr lang="en-US" sz="2400" dirty="0" smtClean="0">
                <a:solidFill>
                  <a:schemeClr val="tx1"/>
                </a:solidFill>
              </a:rPr>
            </a:br>
            <a:r>
              <a:rPr lang="en-US" sz="2400" dirty="0" smtClean="0">
                <a:solidFill>
                  <a:schemeClr val="tx1"/>
                </a:solidFill>
              </a:rPr>
              <a:t> </a:t>
            </a:r>
            <a:r>
              <a:rPr lang="en-US" sz="2400" dirty="0">
                <a:solidFill>
                  <a:schemeClr val="tx1"/>
                </a:solidFill>
              </a:rPr>
              <a:t>Phone: 914-664-1727 </a:t>
            </a:r>
            <a:r>
              <a:rPr lang="en-US" sz="2400" dirty="0" smtClean="0">
                <a:solidFill>
                  <a:schemeClr val="tx1"/>
                </a:solidFill>
              </a:rPr>
              <a:t/>
            </a:r>
            <a:br>
              <a:rPr lang="en-US" sz="2400" dirty="0" smtClean="0">
                <a:solidFill>
                  <a:schemeClr val="tx1"/>
                </a:solidFill>
              </a:rPr>
            </a:br>
            <a:r>
              <a:rPr lang="en-US" sz="2400" dirty="0" smtClean="0">
                <a:solidFill>
                  <a:schemeClr val="tx1"/>
                </a:solidFill>
              </a:rPr>
              <a:t>Fax</a:t>
            </a:r>
            <a:r>
              <a:rPr lang="en-US" sz="2400" dirty="0">
                <a:solidFill>
                  <a:schemeClr val="tx1"/>
                </a:solidFill>
              </a:rPr>
              <a:t>: </a:t>
            </a:r>
            <a:r>
              <a:rPr lang="en-US" sz="2400" dirty="0" smtClean="0">
                <a:solidFill>
                  <a:schemeClr val="tx1"/>
                </a:solidFill>
              </a:rPr>
              <a:t>914-664-4271</a:t>
            </a:r>
            <a:r>
              <a:rPr lang="en-US" sz="2400" dirty="0">
                <a:solidFill>
                  <a:schemeClr val="tx1"/>
                </a:solidFill>
              </a:rPr>
              <a:t/>
            </a:r>
            <a:br>
              <a:rPr lang="en-US" sz="2400" dirty="0">
                <a:solidFill>
                  <a:schemeClr val="tx1"/>
                </a:solidFill>
              </a:rPr>
            </a:br>
            <a:r>
              <a:rPr lang="en-US" sz="2400" dirty="0">
                <a:solidFill>
                  <a:schemeClr val="tx1"/>
                </a:solidFill>
              </a:rPr>
              <a:t>Website: </a:t>
            </a:r>
            <a:r>
              <a:rPr lang="en-US" sz="2400" dirty="0" smtClean="0">
                <a:solidFill>
                  <a:schemeClr val="tx1"/>
                </a:solidFill>
              </a:rPr>
              <a:t>www.sinaifreesynagogue.org</a:t>
            </a:r>
            <a:r>
              <a:rPr lang="en-US" sz="2400" dirty="0">
                <a:solidFill>
                  <a:schemeClr val="tx1"/>
                </a:solidFill>
              </a:rPr>
              <a:t/>
            </a:r>
            <a:br>
              <a:rPr lang="en-US" sz="2400" dirty="0">
                <a:solidFill>
                  <a:schemeClr val="tx1"/>
                </a:solidFill>
              </a:rPr>
            </a:br>
            <a:r>
              <a:rPr lang="en-US" sz="2400" dirty="0">
                <a:solidFill>
                  <a:schemeClr val="tx1"/>
                </a:solidFill>
              </a:rPr>
              <a:t>Rabbi: Morris W. </a:t>
            </a:r>
            <a:r>
              <a:rPr lang="en-US" sz="2400" dirty="0" smtClean="0">
                <a:solidFill>
                  <a:schemeClr val="tx1"/>
                </a:solidFill>
              </a:rPr>
              <a:t>Barzilai</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mbarzilai550@gmail.com</a:t>
            </a:r>
            <a:r>
              <a:rPr lang="en-US" sz="2400" dirty="0">
                <a:solidFill>
                  <a:schemeClr val="tx1"/>
                </a:solidFill>
              </a:rPr>
              <a:t/>
            </a:r>
            <a:br>
              <a:rPr lang="en-US" sz="2400" dirty="0">
                <a:solidFill>
                  <a:schemeClr val="tx1"/>
                </a:solidFill>
              </a:rPr>
            </a:br>
            <a:r>
              <a:rPr lang="en-US" sz="2400" dirty="0">
                <a:solidFill>
                  <a:schemeClr val="tx1"/>
                </a:solidFill>
              </a:rPr>
              <a:t>Cantor: Amy </a:t>
            </a:r>
            <a:r>
              <a:rPr lang="en-US" sz="2400" dirty="0" smtClean="0">
                <a:solidFill>
                  <a:schemeClr val="tx1"/>
                </a:solidFill>
              </a:rPr>
              <a:t>Goldstein</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sfscantoramy@gmail.com</a:t>
            </a:r>
            <a:r>
              <a:rPr lang="en-US" sz="2400" dirty="0">
                <a:solidFill>
                  <a:schemeClr val="tx1"/>
                </a:solidFill>
              </a:rPr>
              <a:t/>
            </a:r>
            <a:br>
              <a:rPr lang="en-US" sz="2400" dirty="0">
                <a:solidFill>
                  <a:schemeClr val="tx1"/>
                </a:solidFill>
              </a:rPr>
            </a:br>
            <a:r>
              <a:rPr lang="en-US" sz="2400" dirty="0">
                <a:solidFill>
                  <a:schemeClr val="tx1"/>
                </a:solidFill>
              </a:rPr>
              <a:t>Office Secretary: Ellen </a:t>
            </a:r>
            <a:r>
              <a:rPr lang="en-US" sz="2400" dirty="0" smtClean="0">
                <a:solidFill>
                  <a:schemeClr val="tx1"/>
                </a:solidFill>
              </a:rPr>
              <a:t>Cohen</a:t>
            </a:r>
            <a:r>
              <a:rPr lang="en-US" sz="2400" dirty="0">
                <a:solidFill>
                  <a:schemeClr val="tx1"/>
                </a:solidFill>
              </a:rPr>
              <a:t/>
            </a:r>
            <a:br>
              <a:rPr lang="en-US" sz="2400" dirty="0">
                <a:solidFill>
                  <a:schemeClr val="tx1"/>
                </a:solidFill>
              </a:rPr>
            </a:br>
            <a:r>
              <a:rPr lang="en-US" sz="2400" dirty="0">
                <a:solidFill>
                  <a:schemeClr val="tx1"/>
                </a:solidFill>
              </a:rPr>
              <a:t>E-Mail: ellensfs@gmail.com</a:t>
            </a:r>
          </a:p>
        </p:txBody>
      </p:sp>
      <p:sp>
        <p:nvSpPr>
          <p:cNvPr id="4" name="Rectangle 3"/>
          <p:cNvSpPr/>
          <p:nvPr/>
        </p:nvSpPr>
        <p:spPr>
          <a:xfrm>
            <a:off x="379396" y="5626412"/>
            <a:ext cx="6708808" cy="5748112"/>
          </a:xfrm>
          <a:prstGeom prst="rect">
            <a:avLst/>
          </a:prstGeom>
        </p:spPr>
        <p:txBody>
          <a:bodyPr wrap="square">
            <a:spAutoFit/>
          </a:bodyPr>
          <a:lstStyle/>
          <a:p>
            <a:pPr>
              <a:lnSpc>
                <a:spcPts val="2100"/>
              </a:lnSpc>
            </a:pPr>
            <a:r>
              <a:rPr lang="en-US" sz="2000" dirty="0">
                <a:solidFill>
                  <a:schemeClr val="bg1"/>
                </a:solidFill>
              </a:rPr>
              <a:t>Sinai Free </a:t>
            </a:r>
            <a:r>
              <a:rPr lang="en-US" sz="2000" dirty="0" smtClean="0">
                <a:solidFill>
                  <a:schemeClr val="bg1"/>
                </a:solidFill>
              </a:rPr>
              <a:t>Synagogue - the </a:t>
            </a:r>
            <a:r>
              <a:rPr lang="en-US" sz="2000" dirty="0">
                <a:solidFill>
                  <a:schemeClr val="bg1"/>
                </a:solidFill>
              </a:rPr>
              <a:t>small community with a big heart.</a:t>
            </a:r>
          </a:p>
          <a:p>
            <a:pPr>
              <a:lnSpc>
                <a:spcPts val="2100"/>
              </a:lnSpc>
            </a:pPr>
            <a:r>
              <a:rPr lang="en-US" sz="2000" dirty="0">
                <a:solidFill>
                  <a:schemeClr val="bg1"/>
                </a:solidFill>
              </a:rPr>
              <a:t> </a:t>
            </a:r>
          </a:p>
          <a:p>
            <a:pPr>
              <a:lnSpc>
                <a:spcPts val="2100"/>
              </a:lnSpc>
            </a:pPr>
            <a:r>
              <a:rPr lang="en-US" sz="2000" dirty="0">
                <a:solidFill>
                  <a:schemeClr val="bg1"/>
                </a:solidFill>
              </a:rPr>
              <a:t>Jewish Tradition teaches us that we are not in the world alone. Sinai Free Synagogue, a Reform Jewish community, embraces this value by nurturing a vibrant Jewish identity through Torah, worship, loving deeds, cultural and religious education, and by fostering a love of Israel. We believe that the uniqueness of Sinai Free Synagogue comes from our diversity, one of our greatest assets. Our congregation is comprised of members living in over three dozen localities in the tri-state area alone, serving the surrounding communities of Pelham, Scarsdale, Bronxville, Tuckahoe, Eastchester, Yonkers, and the Northern Bronx. Our interactive zoom programming has enabled us to expand our reach beyond our local communities. We are multigenerational, interfaith, and interracial, and we are welcoming to all lifestyle choices. There is a great sense of family, a true sense of being connected to the values that help us live Jewishly. We are eager to share our rich Jewish history and culture, and we strive to make every individual feel welcome and at ease in our congregation whether they participate in person or on zoom.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269" y="11806786"/>
            <a:ext cx="3137061" cy="825542"/>
          </a:xfrm>
          <a:prstGeom prst="rect">
            <a:avLst/>
          </a:prstGeom>
        </p:spPr>
      </p:pic>
      <p:sp>
        <p:nvSpPr>
          <p:cNvPr id="6" name="Rectangle 5"/>
          <p:cNvSpPr/>
          <p:nvPr/>
        </p:nvSpPr>
        <p:spPr>
          <a:xfrm>
            <a:off x="2246213" y="11289308"/>
            <a:ext cx="2975173" cy="369332"/>
          </a:xfrm>
          <a:prstGeom prst="rect">
            <a:avLst/>
          </a:prstGeom>
        </p:spPr>
        <p:txBody>
          <a:bodyPr wrap="none">
            <a:spAutoFit/>
          </a:bodyPr>
          <a:lstStyle/>
          <a:p>
            <a:r>
              <a:rPr lang="en-US" dirty="0" smtClean="0">
                <a:hlinkClick r:id="rId3"/>
              </a:rPr>
              <a:t>www.sinaifreesynagogue.org</a:t>
            </a:r>
            <a:endParaRPr lang="en-US" dirty="0" smtClean="0"/>
          </a:p>
        </p:txBody>
      </p:sp>
    </p:spTree>
    <p:extLst>
      <p:ext uri="{BB962C8B-B14F-4D97-AF65-F5344CB8AC3E}">
        <p14:creationId xmlns:p14="http://schemas.microsoft.com/office/powerpoint/2010/main" val="6123851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49968"/>
            <a:ext cx="7315200" cy="2971800"/>
          </a:xfrm>
          <a:solidFill>
            <a:schemeClr val="bg2"/>
          </a:solidFill>
        </p:spPr>
        <p:txBody>
          <a:bodyPr>
            <a:normAutofit fontScale="90000"/>
          </a:bodyPr>
          <a:lstStyle/>
          <a:p>
            <a:pPr algn="ctr">
              <a:lnSpc>
                <a:spcPct val="100000"/>
              </a:lnSpc>
            </a:pPr>
            <a:r>
              <a:rPr lang="en-US" sz="3600" b="1" dirty="0">
                <a:solidFill>
                  <a:schemeClr val="tx1"/>
                </a:solidFill>
                <a:latin typeface="+mn-lt"/>
                <a:cs typeface="Arial" panose="020B0604020202020204" pitchFamily="34" charset="0"/>
              </a:rPr>
              <a:t/>
            </a:r>
            <a:br>
              <a:rPr lang="en-US" sz="3600" b="1" dirty="0">
                <a:solidFill>
                  <a:schemeClr val="tx1"/>
                </a:solidFill>
                <a:latin typeface="+mn-lt"/>
                <a:cs typeface="Arial" panose="020B0604020202020204" pitchFamily="34" charset="0"/>
              </a:rPr>
            </a:br>
            <a:r>
              <a:rPr lang="en-US" sz="3600" b="1" dirty="0">
                <a:solidFill>
                  <a:schemeClr val="tx1"/>
                </a:solidFill>
                <a:latin typeface="+mn-lt"/>
                <a:cs typeface="Arial" panose="020B0604020202020204" pitchFamily="34" charset="0"/>
              </a:rPr>
              <a:t>Sprout Westchester</a:t>
            </a:r>
            <a:r>
              <a:rPr lang="en-US" sz="2200" dirty="0">
                <a:solidFill>
                  <a:schemeClr val="tx1"/>
                </a:solidFill>
                <a:latin typeface="+mn-lt"/>
                <a:cs typeface="Arial" panose="020B0604020202020204" pitchFamily="34" charset="0"/>
              </a:rPr>
              <a:t/>
            </a:r>
            <a:br>
              <a:rPr lang="en-US" sz="2200" dirty="0">
                <a:solidFill>
                  <a:schemeClr val="tx1"/>
                </a:solidFill>
                <a:latin typeface="+mn-lt"/>
                <a:cs typeface="Arial" panose="020B0604020202020204" pitchFamily="34" charset="0"/>
              </a:rPr>
            </a:br>
            <a:r>
              <a:rPr lang="en-US" sz="2200" dirty="0">
                <a:solidFill>
                  <a:schemeClr val="tx1"/>
                </a:solidFill>
                <a:latin typeface="+mn-lt"/>
                <a:cs typeface="Arial" panose="020B0604020202020204" pitchFamily="34" charset="0"/>
              </a:rPr>
              <a:t> </a:t>
            </a:r>
            <a:br>
              <a:rPr lang="en-US" sz="2200" dirty="0">
                <a:solidFill>
                  <a:schemeClr val="tx1"/>
                </a:solidFill>
                <a:latin typeface="+mn-lt"/>
                <a:cs typeface="Arial" panose="020B0604020202020204" pitchFamily="34" charset="0"/>
              </a:rPr>
            </a:br>
            <a:r>
              <a:rPr lang="en-US" sz="2200" dirty="0">
                <a:solidFill>
                  <a:schemeClr val="tx1"/>
                </a:solidFill>
                <a:latin typeface="+mn-lt"/>
                <a:cs typeface="Arial" panose="020B0604020202020204" pitchFamily="34" charset="0"/>
              </a:rPr>
              <a:t>500 Yorktown Road (Route 129) </a:t>
            </a:r>
            <a:br>
              <a:rPr lang="en-US" sz="2200" dirty="0">
                <a:solidFill>
                  <a:schemeClr val="tx1"/>
                </a:solidFill>
                <a:latin typeface="+mn-lt"/>
                <a:cs typeface="Arial" panose="020B0604020202020204" pitchFamily="34" charset="0"/>
              </a:rPr>
            </a:br>
            <a:r>
              <a:rPr lang="en-US" sz="2200" dirty="0">
                <a:solidFill>
                  <a:schemeClr val="tx1"/>
                </a:solidFill>
                <a:latin typeface="+mn-lt"/>
                <a:cs typeface="Arial" panose="020B0604020202020204" pitchFamily="34" charset="0"/>
              </a:rPr>
              <a:t>Croton-on-Hudson, NY 10520 </a:t>
            </a:r>
            <a:br>
              <a:rPr lang="en-US" sz="2200" dirty="0">
                <a:solidFill>
                  <a:schemeClr val="tx1"/>
                </a:solidFill>
                <a:latin typeface="+mn-lt"/>
                <a:cs typeface="Arial" panose="020B0604020202020204" pitchFamily="34" charset="0"/>
              </a:rPr>
            </a:br>
            <a:r>
              <a:rPr lang="en-US" sz="2200" dirty="0">
                <a:solidFill>
                  <a:schemeClr val="tx1"/>
                </a:solidFill>
                <a:latin typeface="+mn-lt"/>
                <a:cs typeface="Arial" panose="020B0604020202020204" pitchFamily="34" charset="0"/>
              </a:rPr>
              <a:t>Phone: 914-595-6917  </a:t>
            </a:r>
            <a:br>
              <a:rPr lang="en-US" sz="2200" dirty="0">
                <a:solidFill>
                  <a:schemeClr val="tx1"/>
                </a:solidFill>
                <a:latin typeface="+mn-lt"/>
                <a:cs typeface="Arial" panose="020B0604020202020204" pitchFamily="34" charset="0"/>
              </a:rPr>
            </a:br>
            <a:r>
              <a:rPr lang="en-US" sz="2200" dirty="0">
                <a:solidFill>
                  <a:schemeClr val="tx1"/>
                </a:solidFill>
                <a:latin typeface="+mn-lt"/>
                <a:cs typeface="Arial" panose="020B0604020202020204" pitchFamily="34" charset="0"/>
              </a:rPr>
              <a:t>Director: Rebecca Ladds  </a:t>
            </a:r>
            <a:br>
              <a:rPr lang="en-US" sz="2200" dirty="0">
                <a:solidFill>
                  <a:schemeClr val="tx1"/>
                </a:solidFill>
                <a:latin typeface="+mn-lt"/>
                <a:cs typeface="Arial" panose="020B0604020202020204" pitchFamily="34" charset="0"/>
              </a:rPr>
            </a:br>
            <a:r>
              <a:rPr lang="en-US" sz="2200" dirty="0">
                <a:solidFill>
                  <a:schemeClr val="tx1"/>
                </a:solidFill>
                <a:latin typeface="+mn-lt"/>
                <a:cs typeface="Arial" panose="020B0604020202020204" pitchFamily="34" charset="0"/>
              </a:rPr>
              <a:t>Website: www.sproutwestchester.org </a:t>
            </a:r>
            <a:br>
              <a:rPr lang="en-US" sz="2200" dirty="0">
                <a:solidFill>
                  <a:schemeClr val="tx1"/>
                </a:solidFill>
                <a:latin typeface="+mn-lt"/>
                <a:cs typeface="Arial" panose="020B0604020202020204" pitchFamily="34" charset="0"/>
              </a:rPr>
            </a:br>
            <a:r>
              <a:rPr lang="en-US" sz="2200" dirty="0">
                <a:solidFill>
                  <a:schemeClr val="tx1"/>
                </a:solidFill>
                <a:latin typeface="+mn-lt"/>
                <a:cs typeface="Arial" panose="020B0604020202020204" pitchFamily="34" charset="0"/>
              </a:rPr>
              <a:t>E-Mail: rebecca@sproutwestchester.org</a:t>
            </a:r>
            <a:r>
              <a:rPr lang="en-US" dirty="0">
                <a:latin typeface="+mn-lt"/>
              </a:rPr>
              <a:t/>
            </a:r>
            <a:br>
              <a:rPr lang="en-US" dirty="0">
                <a:latin typeface="+mn-lt"/>
              </a:rPr>
            </a:br>
            <a:endParaRPr lang="en-US" dirty="0">
              <a:latin typeface="+mn-lt"/>
            </a:endParaRPr>
          </a:p>
        </p:txBody>
      </p:sp>
      <p:sp>
        <p:nvSpPr>
          <p:cNvPr id="3" name="Content Placeholder 2"/>
          <p:cNvSpPr>
            <a:spLocks noGrp="1"/>
          </p:cNvSpPr>
          <p:nvPr>
            <p:ph idx="1"/>
          </p:nvPr>
        </p:nvSpPr>
        <p:spPr>
          <a:xfrm>
            <a:off x="352926" y="4374414"/>
            <a:ext cx="6497053" cy="6313638"/>
          </a:xfrm>
        </p:spPr>
        <p:txBody>
          <a:bodyPr>
            <a:normAutofit/>
          </a:bodyPr>
          <a:lstStyle/>
          <a:p>
            <a:pPr algn="just">
              <a:lnSpc>
                <a:spcPct val="100000"/>
              </a:lnSpc>
            </a:pPr>
            <a:r>
              <a:rPr lang="en-US" sz="2000" dirty="0">
                <a:solidFill>
                  <a:schemeClr val="bg1"/>
                </a:solidFill>
                <a:cs typeface="Arial" panose="020B0604020202020204" pitchFamily="34" charset="0"/>
              </a:rPr>
              <a:t>Young Judaea Sprout Westchester blends together 40 years of camping experience of Young Judaea Sprout Lake to create an unprecedented Jewish day camping experience in Northern Westchester. Children entering Pre-K through 6th grade have an opportunity to build a positive sense of self and Jewish identity while having fun and engaging in a wide variety of great programming. Families will form community through weekly Shabbat gatherings during the summer at camp and be reconnected year-round in Jewish activities at our local site.</a:t>
            </a:r>
          </a:p>
          <a:p>
            <a:pPr algn="just">
              <a:lnSpc>
                <a:spcPct val="100000"/>
              </a:lnSpc>
            </a:pPr>
            <a:r>
              <a:rPr lang="en-US" sz="2000" dirty="0">
                <a:solidFill>
                  <a:schemeClr val="bg1"/>
                </a:solidFill>
                <a:cs typeface="Arial" panose="020B0604020202020204" pitchFamily="34" charset="0"/>
              </a:rPr>
              <a:t>Located in Croton on Hudson, on a majestic 26-acre site overlooking a beautiful reservoir, our site includes two swimming pools, a waterfront for boating, arts and crafts with ceramics, cooking studio, sports fields, garden and nature center, two ropes courses, archery, karate, petting zoo and plenty of outdoor space for socially distanced fun!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9664" y="10822607"/>
            <a:ext cx="1764632" cy="1764632"/>
          </a:xfrm>
          <a:prstGeom prst="rect">
            <a:avLst/>
          </a:prstGeom>
        </p:spPr>
      </p:pic>
      <p:sp>
        <p:nvSpPr>
          <p:cNvPr id="5" name="Rectangle 4"/>
          <p:cNvSpPr/>
          <p:nvPr/>
        </p:nvSpPr>
        <p:spPr>
          <a:xfrm>
            <a:off x="2160973" y="10198587"/>
            <a:ext cx="3158557" cy="677365"/>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hlinkClick r:id="rId3"/>
              </a:rPr>
              <a:t>www.sproutwestchester.org</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endParaRPr>
          </a:p>
        </p:txBody>
      </p:sp>
    </p:spTree>
    <p:extLst>
      <p:ext uri="{BB962C8B-B14F-4D97-AF65-F5344CB8AC3E}">
        <p14:creationId xmlns:p14="http://schemas.microsoft.com/office/powerpoint/2010/main" val="355826337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10002"/>
            <a:ext cx="7315200" cy="3685798"/>
          </a:xfrm>
          <a:solidFill>
            <a:schemeClr val="bg2"/>
          </a:solidFill>
        </p:spPr>
        <p:txBody>
          <a:bodyPr>
            <a:normAutofit/>
          </a:bodyPr>
          <a:lstStyle/>
          <a:p>
            <a:pPr algn="ctr">
              <a:lnSpc>
                <a:spcPct val="100000"/>
              </a:lnSpc>
            </a:pPr>
            <a:r>
              <a:rPr lang="en-US" sz="3200" b="1" dirty="0">
                <a:solidFill>
                  <a:schemeClr val="tx1"/>
                </a:solidFill>
                <a:latin typeface="+mn-lt"/>
                <a:cs typeface="Arial" panose="020B0604020202020204" pitchFamily="34" charset="0"/>
              </a:rPr>
              <a:t>Standwithus</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165 E 56thS Street, 2nd Floor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New York, NY 10022</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Phone: 212-514-9200 Fax: </a:t>
            </a:r>
            <a:r>
              <a:rPr lang="en-US" sz="2000" dirty="0" smtClean="0">
                <a:solidFill>
                  <a:schemeClr val="tx1"/>
                </a:solidFill>
                <a:latin typeface="+mn-lt"/>
                <a:cs typeface="Arial" panose="020B0604020202020204" pitchFamily="34" charset="0"/>
              </a:rPr>
              <a:t>212-842-0161</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Website: www.standwithus.com</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E-Mail: infony@standwithus.com</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International Director: Roz Rothstein</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Northeast Regional Director: Avi Posnick</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1749" y="11449035"/>
            <a:ext cx="3724102" cy="1039091"/>
          </a:xfrm>
        </p:spPr>
      </p:pic>
      <p:sp>
        <p:nvSpPr>
          <p:cNvPr id="7" name="Rectangle 6"/>
          <p:cNvSpPr/>
          <p:nvPr/>
        </p:nvSpPr>
        <p:spPr>
          <a:xfrm>
            <a:off x="352926" y="5048747"/>
            <a:ext cx="6657474" cy="4154984"/>
          </a:xfrm>
          <a:prstGeom prst="rect">
            <a:avLst/>
          </a:prstGeom>
        </p:spPr>
        <p:txBody>
          <a:bodyPr wrap="square">
            <a:spAutoFit/>
          </a:bodyPr>
          <a:lstStyle/>
          <a:p>
            <a:pPr algn="just" fontAlgn="base"/>
            <a:r>
              <a:rPr lang="en-US" sz="2000" dirty="0">
                <a:solidFill>
                  <a:srgbClr val="000000"/>
                </a:solidFill>
                <a:ea typeface="Times New Roman" panose="02020603050405020304" pitchFamily="18" charset="0"/>
                <a:cs typeface="Arial" panose="020B0604020202020204" pitchFamily="34" charset="0"/>
              </a:rPr>
              <a:t>StandWithUs (SWU) is an international, non-profit and non-partisan Israel education organization that works to inspire and educate people of all ages about Israel, as well as challenge misinformation and fight against antisemitism. </a:t>
            </a:r>
            <a:endParaRPr lang="en-US" sz="2000" dirty="0" smtClean="0">
              <a:solidFill>
                <a:srgbClr val="000000"/>
              </a:solidFill>
              <a:ea typeface="Times New Roman" panose="02020603050405020304" pitchFamily="18" charset="0"/>
              <a:cs typeface="Arial" panose="020B0604020202020204" pitchFamily="34" charset="0"/>
            </a:endParaRPr>
          </a:p>
          <a:p>
            <a:pPr algn="just" fontAlgn="base"/>
            <a:endParaRPr lang="en-US" sz="1200" dirty="0">
              <a:ea typeface="Times New Roman" panose="02020603050405020304" pitchFamily="18" charset="0"/>
              <a:cs typeface="Arial" panose="020B0604020202020204" pitchFamily="34" charset="0"/>
            </a:endParaRPr>
          </a:p>
          <a:p>
            <a:pPr algn="just" fontAlgn="base"/>
            <a:r>
              <a:rPr lang="en-US" sz="2000" dirty="0">
                <a:solidFill>
                  <a:srgbClr val="000000"/>
                </a:solidFill>
                <a:ea typeface="Times New Roman" panose="02020603050405020304" pitchFamily="18" charset="0"/>
                <a:cs typeface="Arial" panose="020B0604020202020204" pitchFamily="34" charset="0"/>
              </a:rPr>
              <a:t>Through university fellowships, high school internships, middle school curricula, conferences, materials, social media, educational films and missions to Israel, StandWithUs supports people around the world who want to educate their schools and communities about Israel. </a:t>
            </a:r>
            <a:endParaRPr lang="en-US" sz="2000" dirty="0" smtClean="0">
              <a:solidFill>
                <a:srgbClr val="000000"/>
              </a:solidFill>
              <a:ea typeface="Times New Roman" panose="02020603050405020304" pitchFamily="18" charset="0"/>
              <a:cs typeface="Arial" panose="020B0604020202020204" pitchFamily="34" charset="0"/>
            </a:endParaRPr>
          </a:p>
          <a:p>
            <a:pPr algn="just" fontAlgn="base"/>
            <a:endParaRPr lang="en-US" sz="1200" dirty="0">
              <a:ea typeface="Times New Roman" panose="02020603050405020304" pitchFamily="18" charset="0"/>
              <a:cs typeface="Arial" panose="020B0604020202020204" pitchFamily="34" charset="0"/>
            </a:endParaRPr>
          </a:p>
          <a:p>
            <a:pPr algn="just" fontAlgn="base"/>
            <a:r>
              <a:rPr lang="en-US" sz="2000" dirty="0">
                <a:solidFill>
                  <a:srgbClr val="000000"/>
                </a:solidFill>
                <a:ea typeface="Times New Roman" panose="02020603050405020304" pitchFamily="18" charset="0"/>
                <a:cs typeface="Arial" panose="020B0604020202020204" pitchFamily="34" charset="0"/>
              </a:rPr>
              <a:t>Founded in 2001 and headquartered in Los Angeles, the organization has chapters and programs on 5 continents, including the U.S., Israel, UK, Canada, South Africa and Brazil. </a:t>
            </a:r>
            <a:endParaRPr lang="en-US" sz="2000" dirty="0">
              <a:ea typeface="Times New Roman" panose="02020603050405020304" pitchFamily="18" charset="0"/>
              <a:cs typeface="Arial" panose="020B0604020202020204" pitchFamily="34" charset="0"/>
            </a:endParaRPr>
          </a:p>
        </p:txBody>
      </p:sp>
      <p:sp>
        <p:nvSpPr>
          <p:cNvPr id="8" name="Rectangle 7"/>
          <p:cNvSpPr/>
          <p:nvPr/>
        </p:nvSpPr>
        <p:spPr>
          <a:xfrm>
            <a:off x="2093070" y="10280135"/>
            <a:ext cx="3051285" cy="369332"/>
          </a:xfrm>
          <a:prstGeom prst="rect">
            <a:avLst/>
          </a:prstGeom>
        </p:spPr>
        <p:txBody>
          <a:bodyPr wrap="none">
            <a:spAutoFit/>
          </a:bodyPr>
          <a:lstStyle/>
          <a:p>
            <a:r>
              <a:rPr lang="en-US" dirty="0">
                <a:solidFill>
                  <a:schemeClr val="bg1"/>
                </a:solidFill>
                <a:hlinkClick r:id="rId3"/>
              </a:rPr>
              <a:t>https://</a:t>
            </a:r>
            <a:r>
              <a:rPr lang="en-US" dirty="0" smtClean="0">
                <a:solidFill>
                  <a:schemeClr val="bg1"/>
                </a:solidFill>
                <a:hlinkClick r:id="rId3"/>
              </a:rPr>
              <a:t>www.standwithus.com</a:t>
            </a:r>
            <a:endParaRPr lang="en-US" dirty="0" smtClean="0">
              <a:solidFill>
                <a:schemeClr val="bg1"/>
              </a:solidFill>
            </a:endParaRPr>
          </a:p>
        </p:txBody>
      </p:sp>
    </p:spTree>
    <p:extLst>
      <p:ext uri="{BB962C8B-B14F-4D97-AF65-F5344CB8AC3E}">
        <p14:creationId xmlns:p14="http://schemas.microsoft.com/office/powerpoint/2010/main" val="50079243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97077"/>
            <a:ext cx="7315200" cy="4131129"/>
          </a:xfrm>
          <a:solidFill>
            <a:schemeClr val="bg2"/>
          </a:solidFill>
        </p:spPr>
        <p:txBody>
          <a:bodyPr>
            <a:normAutofit/>
          </a:bodyPr>
          <a:lstStyle/>
          <a:p>
            <a:pPr algn="ctr"/>
            <a:r>
              <a:rPr lang="en-US" b="1" dirty="0">
                <a:solidFill>
                  <a:schemeClr val="tx1"/>
                </a:solidFill>
              </a:rPr>
              <a:t>Stein Yeshiva of Lincoln </a:t>
            </a:r>
            <a:r>
              <a:rPr lang="en-US" b="1" dirty="0" smtClean="0">
                <a:solidFill>
                  <a:schemeClr val="tx1"/>
                </a:solidFill>
              </a:rPr>
              <a:t>Park</a:t>
            </a:r>
            <a:r>
              <a:rPr lang="en-US" sz="2000" b="1" dirty="0" smtClean="0">
                <a:solidFill>
                  <a:schemeClr val="tx1"/>
                </a:solidFill>
              </a:rPr>
              <a:t/>
            </a:r>
            <a:br>
              <a:rPr lang="en-US" sz="2000" b="1" dirty="0" smtClean="0">
                <a:solidFill>
                  <a:schemeClr val="tx1"/>
                </a:solidFill>
              </a:rPr>
            </a:br>
            <a:r>
              <a:rPr lang="en-US" sz="2000" dirty="0">
                <a:solidFill>
                  <a:schemeClr val="tx1"/>
                </a:solidFill>
              </a:rPr>
              <a:t/>
            </a:r>
            <a:br>
              <a:rPr lang="en-US" sz="2000" dirty="0">
                <a:solidFill>
                  <a:schemeClr val="tx1"/>
                </a:solidFill>
              </a:rPr>
            </a:br>
            <a:r>
              <a:rPr lang="en-US" sz="2400" dirty="0">
                <a:solidFill>
                  <a:schemeClr val="tx1"/>
                </a:solidFill>
              </a:rPr>
              <a:t>287 Central Park Avenue</a:t>
            </a:r>
            <a:br>
              <a:rPr lang="en-US" sz="2400" dirty="0">
                <a:solidFill>
                  <a:schemeClr val="tx1"/>
                </a:solidFill>
              </a:rPr>
            </a:br>
            <a:r>
              <a:rPr lang="en-US" sz="2400" dirty="0">
                <a:solidFill>
                  <a:schemeClr val="tx1"/>
                </a:solidFill>
              </a:rPr>
              <a:t>Yonkers, NY 10704</a:t>
            </a:r>
            <a:br>
              <a:rPr lang="en-US" sz="2400" dirty="0">
                <a:solidFill>
                  <a:schemeClr val="tx1"/>
                </a:solidFill>
              </a:rPr>
            </a:br>
            <a:r>
              <a:rPr lang="en-US" sz="2400" dirty="0">
                <a:solidFill>
                  <a:schemeClr val="tx1"/>
                </a:solidFill>
              </a:rPr>
              <a:t>Phone: 914-965-7082</a:t>
            </a:r>
            <a:br>
              <a:rPr lang="en-US" sz="2400" dirty="0">
                <a:solidFill>
                  <a:schemeClr val="tx1"/>
                </a:solidFill>
              </a:rPr>
            </a:br>
            <a:r>
              <a:rPr lang="en-US" sz="2400" dirty="0">
                <a:solidFill>
                  <a:schemeClr val="tx1"/>
                </a:solidFill>
              </a:rPr>
              <a:t>Fax: 914-965-1902</a:t>
            </a:r>
            <a:br>
              <a:rPr lang="en-US" sz="2400" dirty="0">
                <a:solidFill>
                  <a:schemeClr val="tx1"/>
                </a:solidFill>
              </a:rPr>
            </a:br>
            <a:r>
              <a:rPr lang="en-US" sz="2400" dirty="0">
                <a:solidFill>
                  <a:schemeClr val="tx1"/>
                </a:solidFill>
              </a:rPr>
              <a:t>Website: www.steinyeshiva.org</a:t>
            </a:r>
            <a:br>
              <a:rPr lang="en-US" sz="2400" dirty="0">
                <a:solidFill>
                  <a:schemeClr val="tx1"/>
                </a:solidFill>
              </a:rPr>
            </a:br>
            <a:r>
              <a:rPr lang="en-US" sz="2400" dirty="0">
                <a:solidFill>
                  <a:schemeClr val="tx1"/>
                </a:solidFill>
              </a:rPr>
              <a:t>E-Mail: office@steinyeshiva.org</a:t>
            </a:r>
            <a:br>
              <a:rPr lang="en-US" sz="2400" dirty="0">
                <a:solidFill>
                  <a:schemeClr val="tx1"/>
                </a:solidFill>
              </a:rPr>
            </a:br>
            <a:r>
              <a:rPr lang="en-US" sz="2400" dirty="0">
                <a:solidFill>
                  <a:schemeClr val="tx1"/>
                </a:solidFill>
              </a:rPr>
              <a:t>Principal: Rabbi Joseph Cherns</a:t>
            </a:r>
            <a:br>
              <a:rPr lang="en-US" sz="2400" dirty="0">
                <a:solidFill>
                  <a:schemeClr val="tx1"/>
                </a:solidFill>
              </a:rPr>
            </a:br>
            <a:r>
              <a:rPr lang="en-US" sz="2400" dirty="0">
                <a:solidFill>
                  <a:schemeClr val="tx1"/>
                </a:solidFill>
              </a:rPr>
              <a:t>Associate Principal: Dr. Sandra Spingarn</a:t>
            </a:r>
            <a:br>
              <a:rPr lang="en-US" sz="2400" dirty="0">
                <a:solidFill>
                  <a:schemeClr val="tx1"/>
                </a:solidFill>
              </a:rPr>
            </a:br>
            <a:r>
              <a:rPr lang="en-US" sz="2400" dirty="0">
                <a:solidFill>
                  <a:schemeClr val="tx1"/>
                </a:solidFill>
              </a:rPr>
              <a:t>School Administrator: Sharon Pollock</a:t>
            </a:r>
            <a:br>
              <a:rPr lang="en-US" sz="2400" dirty="0">
                <a:solidFill>
                  <a:schemeClr val="tx1"/>
                </a:solidFill>
              </a:rPr>
            </a:br>
            <a:r>
              <a:rPr lang="en-US" sz="2400" dirty="0">
                <a:solidFill>
                  <a:schemeClr val="tx1"/>
                </a:solidFill>
              </a:rPr>
              <a:t>Early Childhood Director: Davida Fried</a:t>
            </a:r>
          </a:p>
        </p:txBody>
      </p:sp>
      <p:sp>
        <p:nvSpPr>
          <p:cNvPr id="3" name="Rectangle 2"/>
          <p:cNvSpPr/>
          <p:nvPr/>
        </p:nvSpPr>
        <p:spPr>
          <a:xfrm>
            <a:off x="1727200" y="12190568"/>
            <a:ext cx="4013200"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397537" y="5641742"/>
            <a:ext cx="6416842" cy="3220882"/>
          </a:xfrm>
          <a:prstGeom prst="rect">
            <a:avLst/>
          </a:prstGeom>
        </p:spPr>
        <p:txBody>
          <a:bodyPr wrap="square">
            <a:spAutoFit/>
          </a:bodyPr>
          <a:lstStyle/>
          <a:p>
            <a:pPr algn="just">
              <a:lnSpc>
                <a:spcPct val="102000"/>
              </a:lnSpc>
            </a:pPr>
            <a:r>
              <a:rPr lang="en-US" sz="2000" dirty="0">
                <a:solidFill>
                  <a:schemeClr val="bg1"/>
                </a:solidFill>
                <a:ea typeface="Arial" panose="020B0604020202020204" pitchFamily="34" charset="0"/>
              </a:rPr>
              <a:t>The Stein Yeshiva of Lincoln Park is an Orthodox yeshiva featuring a full-time, </a:t>
            </a:r>
            <a:r>
              <a:rPr lang="en-US" sz="2000" dirty="0" smtClean="0">
                <a:solidFill>
                  <a:schemeClr val="bg1"/>
                </a:solidFill>
                <a:ea typeface="Arial" panose="020B0604020202020204" pitchFamily="34" charset="0"/>
              </a:rPr>
              <a:t>year-round </a:t>
            </a:r>
            <a:r>
              <a:rPr lang="en-US" sz="2000" dirty="0">
                <a:solidFill>
                  <a:schemeClr val="bg1"/>
                </a:solidFill>
                <a:ea typeface="Arial" panose="020B0604020202020204" pitchFamily="34" charset="0"/>
              </a:rPr>
              <a:t>daycare, a preschool program for 2’s through 5’s and a full elementary and junior high school program for grades one through eight, including early and aftercare. The preschool program is coed, while the older grades have separate boys and girls </a:t>
            </a:r>
            <a:r>
              <a:rPr lang="en-US" sz="2000" dirty="0" smtClean="0">
                <a:solidFill>
                  <a:schemeClr val="bg1"/>
                </a:solidFill>
                <a:ea typeface="Arial" panose="020B0604020202020204" pitchFamily="34" charset="0"/>
              </a:rPr>
              <a:t>divisions. Classes </a:t>
            </a:r>
            <a:r>
              <a:rPr lang="en-US" sz="2000" dirty="0">
                <a:solidFill>
                  <a:schemeClr val="bg1"/>
                </a:solidFill>
                <a:ea typeface="Arial" panose="020B0604020202020204" pitchFamily="34" charset="0"/>
              </a:rPr>
              <a:t>are small to ensure the success of every student. The yeshiva provides a stimulating and nurturing environment to facilitate each student’s development both in academics and in character development.</a:t>
            </a:r>
            <a:endParaRPr lang="en-US" sz="2000" dirty="0">
              <a:solidFill>
                <a:schemeClr val="bg1"/>
              </a:solidFill>
              <a:ea typeface="Times New Roman" panose="02020603050405020304" pitchFamily="18" charset="0"/>
            </a:endParaRPr>
          </a:p>
        </p:txBody>
      </p:sp>
      <p:sp>
        <p:nvSpPr>
          <p:cNvPr id="5" name="Rectangle 4"/>
          <p:cNvSpPr/>
          <p:nvPr/>
        </p:nvSpPr>
        <p:spPr>
          <a:xfrm>
            <a:off x="2714031" y="9918296"/>
            <a:ext cx="2297104" cy="646331"/>
          </a:xfrm>
          <a:prstGeom prst="rect">
            <a:avLst/>
          </a:prstGeom>
        </p:spPr>
        <p:txBody>
          <a:bodyPr wrap="none">
            <a:spAutoFit/>
          </a:bodyPr>
          <a:lstStyle/>
          <a:p>
            <a:r>
              <a:rPr lang="en-US" dirty="0" smtClean="0">
                <a:hlinkClick r:id="rId2"/>
              </a:rPr>
              <a:t>www.steinyeshiva.org</a:t>
            </a:r>
            <a:endParaRPr lang="en-US" dirty="0" smtClean="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183" y="10473266"/>
            <a:ext cx="1655233" cy="1655233"/>
          </a:xfrm>
          <a:prstGeom prst="rect">
            <a:avLst/>
          </a:prstGeom>
        </p:spPr>
      </p:pic>
    </p:spTree>
    <p:extLst>
      <p:ext uri="{BB962C8B-B14F-4D97-AF65-F5344CB8AC3E}">
        <p14:creationId xmlns:p14="http://schemas.microsoft.com/office/powerpoint/2010/main" val="2260659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Students and Parents Against Campus Anti-Semitism (SPACA)</a:t>
            </a: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sz="2000" dirty="0" smtClean="0">
                <a:solidFill>
                  <a:schemeClr val="tx1"/>
                </a:solidFill>
              </a:rPr>
              <a:t>P.O</a:t>
            </a:r>
            <a:r>
              <a:rPr lang="en-US" sz="2000" dirty="0">
                <a:solidFill>
                  <a:schemeClr val="tx1"/>
                </a:solidFill>
              </a:rPr>
              <a:t>. Box 6H</a:t>
            </a:r>
            <a:br>
              <a:rPr lang="en-US" sz="2000" dirty="0">
                <a:solidFill>
                  <a:schemeClr val="tx1"/>
                </a:solidFill>
              </a:rPr>
            </a:br>
            <a:r>
              <a:rPr lang="en-US" sz="2000" dirty="0">
                <a:solidFill>
                  <a:schemeClr val="tx1"/>
                </a:solidFill>
              </a:rPr>
              <a:t>Scarsdale , NY 10583</a:t>
            </a:r>
            <a:br>
              <a:rPr lang="en-US" sz="2000" dirty="0">
                <a:solidFill>
                  <a:schemeClr val="tx1"/>
                </a:solidFill>
              </a:rPr>
            </a:br>
            <a:r>
              <a:rPr lang="en-US" sz="2000" b="1" dirty="0">
                <a:solidFill>
                  <a:schemeClr val="tx1"/>
                </a:solidFill>
              </a:rPr>
              <a:t>Website</a:t>
            </a:r>
            <a:r>
              <a:rPr lang="en-US" sz="2000" dirty="0">
                <a:solidFill>
                  <a:schemeClr val="tx1"/>
                </a:solidFill>
              </a:rPr>
              <a:t>:  spacafortruth.org</a:t>
            </a:r>
            <a:br>
              <a:rPr lang="en-US" sz="2000" dirty="0">
                <a:solidFill>
                  <a:schemeClr val="tx1"/>
                </a:solidFill>
              </a:rPr>
            </a:br>
            <a:r>
              <a:rPr lang="en-US" sz="2000" b="1" dirty="0">
                <a:solidFill>
                  <a:schemeClr val="tx1"/>
                </a:solidFill>
              </a:rPr>
              <a:t>Email</a:t>
            </a:r>
            <a:r>
              <a:rPr lang="en-US" sz="2000" dirty="0">
                <a:solidFill>
                  <a:schemeClr val="tx1"/>
                </a:solidFill>
              </a:rPr>
              <a:t>:  info@spacafortruth.org</a:t>
            </a:r>
            <a:br>
              <a:rPr lang="en-US" sz="2000" dirty="0">
                <a:solidFill>
                  <a:schemeClr val="tx1"/>
                </a:solidFill>
              </a:rPr>
            </a:br>
            <a:r>
              <a:rPr lang="en-US" sz="2000" b="1" dirty="0">
                <a:solidFill>
                  <a:schemeClr val="tx1"/>
                </a:solidFill>
              </a:rPr>
              <a:t>President</a:t>
            </a:r>
            <a:r>
              <a:rPr lang="en-US" sz="2000" dirty="0">
                <a:solidFill>
                  <a:schemeClr val="tx1"/>
                </a:solidFill>
              </a:rPr>
              <a:t>:  Shoshana Bederman</a:t>
            </a:r>
            <a:r>
              <a:rPr lang="en-US" dirty="0">
                <a:solidFill>
                  <a:schemeClr val="tx1"/>
                </a:solidFill>
              </a:rPr>
              <a:t/>
            </a:r>
            <a:br>
              <a:rPr lang="en-US" dirty="0">
                <a:solidFill>
                  <a:schemeClr val="tx1"/>
                </a:solidFill>
              </a:rPr>
            </a:br>
            <a:endParaRPr lang="en-US" sz="2200" dirty="0">
              <a:solidFill>
                <a:schemeClr val="tx1"/>
              </a:solidFill>
            </a:endParaRPr>
          </a:p>
        </p:txBody>
      </p:sp>
      <p:pic>
        <p:nvPicPr>
          <p:cNvPr id="2050" name="Picture 2" descr="SPA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08966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3347" y="5584244"/>
            <a:ext cx="6400800" cy="3170099"/>
          </a:xfrm>
          <a:prstGeom prst="rect">
            <a:avLst/>
          </a:prstGeom>
        </p:spPr>
        <p:txBody>
          <a:bodyPr wrap="square">
            <a:spAutoFit/>
          </a:bodyPr>
          <a:lstStyle/>
          <a:p>
            <a:pPr algn="just">
              <a:spcAft>
                <a:spcPts val="1000"/>
              </a:spcAft>
              <a:tabLst>
                <a:tab pos="6057900" algn="l"/>
              </a:tabLs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Students &amp; Parents Against Campus Anti-Semitism (SPACA) seeks to educate high school students and empower college students to stand up to anti-Semitism and anti-Israel campaigns on campus. At our interactive events college student activists provide tools and instruction to high school students on how to effectively engage and advocate for Israel and the Jewish people.  SPACA also works to inform parents on how to take an active role in preparing and supporting their students on campus, and demand accountability from college administrations.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997633" y="10381734"/>
            <a:ext cx="3103414" cy="646331"/>
          </a:xfrm>
          <a:prstGeom prst="rect">
            <a:avLst/>
          </a:prstGeom>
        </p:spPr>
        <p:txBody>
          <a:bodyPr wrap="none">
            <a:spAutoFit/>
          </a:bodyPr>
          <a:lstStyle/>
          <a:p>
            <a:r>
              <a:rPr lang="en-US" dirty="0">
                <a:solidFill>
                  <a:schemeClr val="bg1"/>
                </a:solidFill>
                <a:hlinkClick r:id="rId3"/>
              </a:rPr>
              <a:t>https://</a:t>
            </a:r>
            <a:r>
              <a:rPr lang="en-US" dirty="0" smtClean="0">
                <a:solidFill>
                  <a:schemeClr val="bg1"/>
                </a:solidFill>
                <a:hlinkClick r:id="rId3"/>
              </a:rPr>
              <a:t>www.spacafortruth.org</a:t>
            </a:r>
            <a:endParaRPr lang="en-US" dirty="0" smtClean="0">
              <a:solidFill>
                <a:schemeClr val="bg1"/>
              </a:solidFill>
            </a:endParaRPr>
          </a:p>
          <a:p>
            <a:r>
              <a:rPr lang="en-US" dirty="0" smtClean="0"/>
              <a:t>/</a:t>
            </a:r>
            <a:endParaRPr lang="en-US" dirty="0"/>
          </a:p>
        </p:txBody>
      </p:sp>
    </p:spTree>
    <p:extLst>
      <p:ext uri="{BB962C8B-B14F-4D97-AF65-F5344CB8AC3E}">
        <p14:creationId xmlns:p14="http://schemas.microsoft.com/office/powerpoint/2010/main" val="17030382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0313"/>
            <a:ext cx="7315200" cy="4672208"/>
          </a:xfrm>
          <a:solidFill>
            <a:schemeClr val="bg2"/>
          </a:solidFill>
        </p:spPr>
        <p:txBody>
          <a:bodyPr>
            <a:normAutofit fontScale="90000"/>
          </a:bodyPr>
          <a:lstStyle/>
          <a:p>
            <a:pPr algn="ctr"/>
            <a:r>
              <a:rPr lang="en-US" sz="3600" b="1" dirty="0" smtClean="0">
                <a:solidFill>
                  <a:schemeClr val="tx1"/>
                </a:solidFill>
              </a:rPr>
              <a:t>Tamid Westchester</a:t>
            </a:r>
            <a:r>
              <a:rPr lang="en-US" sz="2200" dirty="0" smtClean="0">
                <a:solidFill>
                  <a:schemeClr val="tx1"/>
                </a:solidFill>
              </a:rPr>
              <a:t/>
            </a:r>
            <a:br>
              <a:rPr lang="en-US" sz="22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Rabbi </a:t>
            </a:r>
            <a:r>
              <a:rPr lang="en-US" sz="2700" dirty="0">
                <a:solidFill>
                  <a:schemeClr val="tx1"/>
                </a:solidFill>
              </a:rPr>
              <a:t>Scott Weiner, Founding </a:t>
            </a:r>
            <a:r>
              <a:rPr lang="en-US" sz="2700" dirty="0" smtClean="0">
                <a:solidFill>
                  <a:schemeClr val="tx1"/>
                </a:solidFill>
              </a:rPr>
              <a:t>Rabbi</a:t>
            </a:r>
            <a:br>
              <a:rPr lang="en-US" sz="2700" dirty="0" smtClean="0">
                <a:solidFill>
                  <a:schemeClr val="tx1"/>
                </a:solidFill>
              </a:rPr>
            </a:br>
            <a:r>
              <a:rPr lang="en-US" sz="2700" dirty="0" smtClean="0">
                <a:solidFill>
                  <a:schemeClr val="tx1"/>
                </a:solidFill>
              </a:rPr>
              <a:t>email: Rabbiscott@tamidwestchester.org</a:t>
            </a:r>
            <a:br>
              <a:rPr lang="en-US" sz="2700" dirty="0" smtClean="0">
                <a:solidFill>
                  <a:schemeClr val="tx1"/>
                </a:solidFill>
              </a:rPr>
            </a:br>
            <a:r>
              <a:rPr lang="en-US" sz="2700" dirty="0">
                <a:solidFill>
                  <a:schemeClr val="tx1"/>
                </a:solidFill>
              </a:rPr>
              <a:t>Rabbi Scott Weiner</a:t>
            </a:r>
            <a:br>
              <a:rPr lang="en-US" sz="2700" dirty="0">
                <a:solidFill>
                  <a:schemeClr val="tx1"/>
                </a:solidFill>
              </a:rPr>
            </a:br>
            <a:r>
              <a:rPr lang="en-US" sz="2700" dirty="0">
                <a:solidFill>
                  <a:schemeClr val="tx1"/>
                </a:solidFill>
              </a:rPr>
              <a:t>75 Rugby Road</a:t>
            </a:r>
            <a:br>
              <a:rPr lang="en-US" sz="2700" dirty="0">
                <a:solidFill>
                  <a:schemeClr val="tx1"/>
                </a:solidFill>
              </a:rPr>
            </a:br>
            <a:r>
              <a:rPr lang="en-US" sz="2700" dirty="0">
                <a:solidFill>
                  <a:schemeClr val="tx1"/>
                </a:solidFill>
              </a:rPr>
              <a:t>New Rochelle, NY 10804</a:t>
            </a:r>
            <a:br>
              <a:rPr lang="en-US" sz="2700" dirty="0">
                <a:solidFill>
                  <a:schemeClr val="tx1"/>
                </a:solidFill>
              </a:rPr>
            </a:br>
            <a:r>
              <a:rPr lang="en-US" sz="2700" dirty="0" smtClean="0">
                <a:solidFill>
                  <a:schemeClr val="tx1"/>
                </a:solidFill>
              </a:rPr>
              <a:t>Phone: 914-297-8576</a:t>
            </a:r>
            <a:br>
              <a:rPr lang="en-US" sz="2700" dirty="0" smtClean="0">
                <a:solidFill>
                  <a:schemeClr val="tx1"/>
                </a:solidFill>
              </a:rPr>
            </a:br>
            <a:r>
              <a:rPr lang="en-US" sz="2700" dirty="0" smtClean="0">
                <a:solidFill>
                  <a:schemeClr val="tx1"/>
                </a:solidFill>
              </a:rPr>
              <a:t>website: www.tamidwestchester.org</a:t>
            </a:r>
            <a:r>
              <a:rPr lang="en-US" sz="2700" dirty="0">
                <a:solidFill>
                  <a:schemeClr val="tx1"/>
                </a:solidFill>
              </a:rPr>
              <a:t/>
            </a:r>
            <a:br>
              <a:rPr lang="en-US" sz="2700" dirty="0">
                <a:solidFill>
                  <a:schemeClr val="tx1"/>
                </a:solidFill>
              </a:rPr>
            </a:br>
            <a:r>
              <a:rPr lang="en-US" sz="2700" dirty="0" smtClean="0">
                <a:solidFill>
                  <a:schemeClr val="tx1"/>
                </a:solidFill>
              </a:rPr>
              <a:t>Email: connect@tamidwestchester.org</a:t>
            </a:r>
            <a:r>
              <a:rPr lang="en-US" sz="2700" dirty="0">
                <a:solidFill>
                  <a:schemeClr val="tx1"/>
                </a:solidFill>
              </a:rPr>
              <a:t/>
            </a:r>
            <a:br>
              <a:rPr lang="en-US" sz="2700" dirty="0">
                <a:solidFill>
                  <a:schemeClr val="tx1"/>
                </a:solidFill>
              </a:rPr>
            </a:br>
            <a:r>
              <a:rPr lang="en-US" sz="2700" dirty="0" smtClean="0">
                <a:solidFill>
                  <a:schemeClr val="tx1"/>
                </a:solidFill>
              </a:rPr>
              <a:t>FB</a:t>
            </a:r>
            <a:r>
              <a:rPr lang="en-US" sz="2700" dirty="0">
                <a:solidFill>
                  <a:schemeClr val="tx1"/>
                </a:solidFill>
              </a:rPr>
              <a:t>: </a:t>
            </a:r>
            <a:r>
              <a:rPr lang="en-US" sz="2700" dirty="0" smtClean="0">
                <a:solidFill>
                  <a:schemeClr val="tx1"/>
                </a:solidFill>
              </a:rPr>
              <a:t>www.facebook.com/tamidwestchester</a:t>
            </a:r>
            <a:r>
              <a:rPr lang="en-US" sz="2700" u="sng" dirty="0">
                <a:solidFill>
                  <a:schemeClr val="tx1"/>
                </a:solidFill>
              </a:rPr>
              <a:t>/</a:t>
            </a:r>
            <a:r>
              <a:rPr lang="en-US" sz="2700" dirty="0">
                <a:solidFill>
                  <a:schemeClr val="tx1"/>
                </a:solidFill>
              </a:rPr>
              <a:t/>
            </a:r>
            <a:br>
              <a:rPr lang="en-US" sz="2700" dirty="0">
                <a:solidFill>
                  <a:schemeClr val="tx1"/>
                </a:solidFill>
              </a:rPr>
            </a:br>
            <a:r>
              <a:rPr lang="en-US" sz="2700" dirty="0" smtClean="0">
                <a:solidFill>
                  <a:schemeClr val="tx1"/>
                </a:solidFill>
              </a:rPr>
              <a:t>Twitter:</a:t>
            </a:r>
            <a:r>
              <a:rPr lang="en-US" sz="2700" dirty="0">
                <a:solidFill>
                  <a:schemeClr val="tx1"/>
                </a:solidFill>
              </a:rPr>
              <a:t> @TamidWC</a:t>
            </a:r>
            <a:br>
              <a:rPr lang="en-US" sz="2700" dirty="0">
                <a:solidFill>
                  <a:schemeClr val="tx1"/>
                </a:solidFill>
              </a:rPr>
            </a:br>
            <a:r>
              <a:rPr lang="en-US" sz="2700" dirty="0" smtClean="0">
                <a:solidFill>
                  <a:schemeClr val="tx1"/>
                </a:solidFill>
              </a:rPr>
              <a:t>Instagram: tamidwestchester</a:t>
            </a:r>
            <a:endParaRPr lang="en-US" sz="2700" dirty="0">
              <a:solidFill>
                <a:schemeClr val="tx1"/>
              </a:solidFill>
            </a:endParaRPr>
          </a:p>
        </p:txBody>
      </p:sp>
      <p:sp>
        <p:nvSpPr>
          <p:cNvPr id="3" name="Rectangle 2"/>
          <p:cNvSpPr/>
          <p:nvPr/>
        </p:nvSpPr>
        <p:spPr>
          <a:xfrm>
            <a:off x="437147" y="5454937"/>
            <a:ext cx="6593305" cy="4965462"/>
          </a:xfrm>
          <a:prstGeom prst="rect">
            <a:avLst/>
          </a:prstGeom>
        </p:spPr>
        <p:txBody>
          <a:bodyPr wrap="square">
            <a:spAutoFit/>
          </a:bodyPr>
          <a:lstStyle/>
          <a:p>
            <a:pPr algn="just">
              <a:lnSpc>
                <a:spcPts val="2000"/>
              </a:lnSpc>
            </a:pPr>
            <a:r>
              <a:rPr lang="en-US" sz="2000" dirty="0">
                <a:solidFill>
                  <a:schemeClr val="bg1"/>
                </a:solidFill>
                <a:ea typeface="Calibri" panose="020F0502020204030204" pitchFamily="34" charset="0"/>
              </a:rPr>
              <a:t>Tamid Westchester is </a:t>
            </a:r>
            <a:r>
              <a:rPr lang="en-US" sz="2000" dirty="0" smtClean="0">
                <a:solidFill>
                  <a:schemeClr val="bg1"/>
                </a:solidFill>
                <a:ea typeface="Calibri" panose="020F0502020204030204" pitchFamily="34" charset="0"/>
              </a:rPr>
              <a:t>the</a:t>
            </a:r>
            <a:r>
              <a:rPr lang="en-US" sz="2000" dirty="0">
                <a:solidFill>
                  <a:schemeClr val="bg1"/>
                </a:solidFill>
                <a:ea typeface="Calibri" panose="020F0502020204030204" pitchFamily="34" charset="0"/>
              </a:rPr>
              <a:t> </a:t>
            </a:r>
            <a:r>
              <a:rPr lang="en-US" sz="2000" dirty="0" smtClean="0">
                <a:solidFill>
                  <a:schemeClr val="bg1"/>
                </a:solidFill>
                <a:ea typeface="Calibri" panose="020F0502020204030204" pitchFamily="34" charset="0"/>
              </a:rPr>
              <a:t>21st </a:t>
            </a:r>
            <a:r>
              <a:rPr lang="en-US" sz="2000" dirty="0">
                <a:solidFill>
                  <a:schemeClr val="bg1"/>
                </a:solidFill>
                <a:ea typeface="Calibri" panose="020F0502020204030204" pitchFamily="34" charset="0"/>
              </a:rPr>
              <a:t>Century Synagogue for people of all ages. It is exciting, fresh, and uplifting. Tamid was created with contemporary Jews, leading contemporary lives, as the focus: their needs, the needs of their children and grandchildren, and that of the community as a whole. Tamid has the best programming for children and teens, college students, adults and families, empty nesters, and seniors.</a:t>
            </a:r>
          </a:p>
          <a:p>
            <a:pPr algn="just">
              <a:lnSpc>
                <a:spcPts val="2000"/>
              </a:lnSpc>
            </a:pPr>
            <a:r>
              <a:rPr lang="en-US" sz="2000" dirty="0">
                <a:solidFill>
                  <a:schemeClr val="bg1"/>
                </a:solidFill>
                <a:ea typeface="Calibri" panose="020F0502020204030204" pitchFamily="34" charset="0"/>
              </a:rPr>
              <a:t/>
            </a:r>
            <a:br>
              <a:rPr lang="en-US" sz="2000" dirty="0">
                <a:solidFill>
                  <a:schemeClr val="bg1"/>
                </a:solidFill>
                <a:ea typeface="Calibri" panose="020F0502020204030204" pitchFamily="34" charset="0"/>
              </a:rPr>
            </a:br>
            <a:r>
              <a:rPr lang="en-US" sz="2000" dirty="0">
                <a:solidFill>
                  <a:schemeClr val="bg1"/>
                </a:solidFill>
                <a:ea typeface="Calibri" panose="020F0502020204030204" pitchFamily="34" charset="0"/>
              </a:rPr>
              <a:t>Tamid Westchester is a synagogue for all who seek a warm, open community, to celebrate new births, bar/bat mitzvah, and weddings. And also, to honor moments of pain and grief, illness and passing. Our monthly Shabbat gatherings are filled with fabulous music, good company, and dinner. We are open to everyone; at Tamid, welcoming is a spiritual practice.</a:t>
            </a:r>
            <a:br>
              <a:rPr lang="en-US" sz="2000" dirty="0">
                <a:solidFill>
                  <a:schemeClr val="bg1"/>
                </a:solidFill>
                <a:ea typeface="Calibri" panose="020F0502020204030204" pitchFamily="34" charset="0"/>
              </a:rPr>
            </a:br>
            <a:r>
              <a:rPr lang="en-US" sz="2000" dirty="0">
                <a:solidFill>
                  <a:schemeClr val="bg1"/>
                </a:solidFill>
                <a:ea typeface="Calibri" panose="020F0502020204030204" pitchFamily="34" charset="0"/>
              </a:rPr>
              <a:t/>
            </a:r>
            <a:br>
              <a:rPr lang="en-US" sz="2000" dirty="0">
                <a:solidFill>
                  <a:schemeClr val="bg1"/>
                </a:solidFill>
                <a:ea typeface="Calibri" panose="020F0502020204030204" pitchFamily="34" charset="0"/>
              </a:rPr>
            </a:br>
            <a:r>
              <a:rPr lang="en-US" sz="2000" dirty="0">
                <a:solidFill>
                  <a:schemeClr val="bg1"/>
                </a:solidFill>
                <a:ea typeface="Calibri" panose="020F0502020204030204" pitchFamily="34" charset="0"/>
              </a:rPr>
              <a:t>We meet for Hebrew School, Shabbat, and High Holy Days at Generations Meeting House at 592 Main Street in New Rochelle. Please come and be a part of the the newest and most creative Jewish community. We are here for you.</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0803" y="11715543"/>
            <a:ext cx="2469794" cy="819302"/>
          </a:xfrm>
          <a:prstGeom prst="rect">
            <a:avLst/>
          </a:prstGeom>
        </p:spPr>
      </p:pic>
      <p:sp>
        <p:nvSpPr>
          <p:cNvPr id="5" name="Rectangle 4"/>
          <p:cNvSpPr/>
          <p:nvPr/>
        </p:nvSpPr>
        <p:spPr>
          <a:xfrm>
            <a:off x="2214140" y="11063706"/>
            <a:ext cx="2963119" cy="646331"/>
          </a:xfrm>
          <a:prstGeom prst="rect">
            <a:avLst/>
          </a:prstGeom>
        </p:spPr>
        <p:txBody>
          <a:bodyPr wrap="none">
            <a:spAutoFit/>
          </a:bodyPr>
          <a:lstStyle/>
          <a:p>
            <a:r>
              <a:rPr lang="en-US" dirty="0">
                <a:solidFill>
                  <a:schemeClr val="bg1"/>
                </a:solidFill>
                <a:hlinkClick r:id="rId3"/>
              </a:rPr>
              <a:t>https://</a:t>
            </a:r>
            <a:r>
              <a:rPr lang="en-US" dirty="0" smtClean="0">
                <a:solidFill>
                  <a:schemeClr val="bg1"/>
                </a:solidFill>
                <a:hlinkClick r:id="rId3"/>
              </a:rPr>
              <a:t>tamidwestchester.org</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61118904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5011"/>
            <a:ext cx="7315200" cy="4475461"/>
          </a:xfrm>
          <a:solidFill>
            <a:schemeClr val="bg2"/>
          </a:solidFill>
        </p:spPr>
        <p:txBody>
          <a:bodyPr>
            <a:noAutofit/>
          </a:bodyPr>
          <a:lstStyle/>
          <a:p>
            <a:pPr algn="ctr"/>
            <a:r>
              <a:rPr lang="en-US" b="1" dirty="0">
                <a:solidFill>
                  <a:schemeClr val="tx1"/>
                </a:solidFill>
              </a:rPr>
              <a:t>Temple Beth Abraham - </a:t>
            </a:r>
            <a:r>
              <a:rPr lang="en-US" b="1" dirty="0" smtClean="0">
                <a:solidFill>
                  <a:schemeClr val="tx1"/>
                </a:solidFill>
              </a:rPr>
              <a:t>Tarrytown</a:t>
            </a:r>
            <a:r>
              <a:rPr lang="en-US" sz="2000" dirty="0">
                <a:solidFill>
                  <a:schemeClr val="tx1"/>
                </a:solidFill>
              </a:rPr>
              <a:t/>
            </a:r>
            <a:br>
              <a:rPr lang="en-US" sz="2000" dirty="0">
                <a:solidFill>
                  <a:schemeClr val="tx1"/>
                </a:solidFill>
              </a:rPr>
            </a:br>
            <a:r>
              <a:rPr lang="en-US" sz="2000" dirty="0" smtClean="0">
                <a:solidFill>
                  <a:schemeClr val="tx1"/>
                </a:solidFill>
              </a:rPr>
              <a:t>Reform</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25 Leroy </a:t>
            </a:r>
            <a:r>
              <a:rPr lang="en-US" sz="2000" dirty="0" smtClean="0">
                <a:solidFill>
                  <a:schemeClr val="tx1"/>
                </a:solidFill>
              </a:rPr>
              <a:t>Avenue</a:t>
            </a:r>
            <a:r>
              <a:rPr lang="en-US" sz="2000" dirty="0">
                <a:solidFill>
                  <a:schemeClr val="tx1"/>
                </a:solidFill>
              </a:rPr>
              <a:t/>
            </a:r>
            <a:br>
              <a:rPr lang="en-US" sz="2000" dirty="0">
                <a:solidFill>
                  <a:schemeClr val="tx1"/>
                </a:solidFill>
              </a:rPr>
            </a:br>
            <a:r>
              <a:rPr lang="en-US" sz="2000" dirty="0">
                <a:solidFill>
                  <a:schemeClr val="tx1"/>
                </a:solidFill>
              </a:rPr>
              <a:t>Tarrytown, NY </a:t>
            </a:r>
            <a:r>
              <a:rPr lang="en-US" sz="2000" dirty="0" smtClean="0">
                <a:solidFill>
                  <a:schemeClr val="tx1"/>
                </a:solidFill>
              </a:rPr>
              <a:t>10591</a:t>
            </a:r>
            <a:r>
              <a:rPr lang="en-US" sz="2000" dirty="0">
                <a:solidFill>
                  <a:schemeClr val="tx1"/>
                </a:solidFill>
              </a:rPr>
              <a:t/>
            </a:r>
            <a:br>
              <a:rPr lang="en-US" sz="2000" dirty="0">
                <a:solidFill>
                  <a:schemeClr val="tx1"/>
                </a:solidFill>
              </a:rPr>
            </a:br>
            <a:r>
              <a:rPr lang="en-US" sz="2000" dirty="0">
                <a:solidFill>
                  <a:schemeClr val="tx1"/>
                </a:solidFill>
              </a:rPr>
              <a:t>Phone: </a:t>
            </a:r>
            <a:r>
              <a:rPr lang="en-US" sz="2000" dirty="0" smtClean="0">
                <a:solidFill>
                  <a:schemeClr val="tx1"/>
                </a:solidFill>
              </a:rPr>
              <a:t>914-631-1770</a:t>
            </a:r>
            <a:r>
              <a:rPr lang="en-US" sz="2000" dirty="0">
                <a:solidFill>
                  <a:schemeClr val="tx1"/>
                </a:solidFill>
              </a:rPr>
              <a:t/>
            </a:r>
            <a:br>
              <a:rPr lang="en-US" sz="2000" dirty="0">
                <a:solidFill>
                  <a:schemeClr val="tx1"/>
                </a:solidFill>
              </a:rPr>
            </a:br>
            <a:r>
              <a:rPr lang="en-US" sz="2000" dirty="0">
                <a:solidFill>
                  <a:schemeClr val="tx1"/>
                </a:solidFill>
              </a:rPr>
              <a:t>Fax: </a:t>
            </a:r>
            <a:r>
              <a:rPr lang="en-US" sz="2000" dirty="0" smtClean="0">
                <a:solidFill>
                  <a:schemeClr val="tx1"/>
                </a:solidFill>
              </a:rPr>
              <a:t>914-631-7872</a:t>
            </a:r>
            <a:r>
              <a:rPr lang="en-US" sz="2000" dirty="0">
                <a:solidFill>
                  <a:schemeClr val="tx1"/>
                </a:solidFill>
              </a:rPr>
              <a:t/>
            </a:r>
            <a:br>
              <a:rPr lang="en-US" sz="2000" dirty="0">
                <a:solidFill>
                  <a:schemeClr val="tx1"/>
                </a:solidFill>
              </a:rPr>
            </a:br>
            <a:r>
              <a:rPr lang="en-US" sz="2000" dirty="0">
                <a:solidFill>
                  <a:schemeClr val="tx1"/>
                </a:solidFill>
              </a:rPr>
              <a:t>Website: </a:t>
            </a:r>
            <a:r>
              <a:rPr lang="en-US" sz="2000" dirty="0" smtClean="0">
                <a:solidFill>
                  <a:schemeClr val="tx1"/>
                </a:solidFill>
              </a:rPr>
              <a:t>www.tba-ny.org</a:t>
            </a:r>
            <a:r>
              <a:rPr lang="en-US" sz="2000" dirty="0">
                <a:solidFill>
                  <a:schemeClr val="tx1"/>
                </a:solidFill>
              </a:rPr>
              <a:t/>
            </a:r>
            <a:br>
              <a:rPr lang="en-US" sz="2000" dirty="0">
                <a:solidFill>
                  <a:schemeClr val="tx1"/>
                </a:solidFill>
              </a:rPr>
            </a:br>
            <a:r>
              <a:rPr lang="en-US" sz="2000" dirty="0" smtClean="0">
                <a:solidFill>
                  <a:schemeClr val="tx1"/>
                </a:solidFill>
              </a:rPr>
              <a:t>Email</a:t>
            </a:r>
            <a:r>
              <a:rPr lang="en-US" sz="2000" dirty="0">
                <a:solidFill>
                  <a:schemeClr val="tx1"/>
                </a:solidFill>
              </a:rPr>
              <a:t>: </a:t>
            </a:r>
            <a:r>
              <a:rPr lang="en-US" sz="2000" dirty="0" smtClean="0">
                <a:solidFill>
                  <a:schemeClr val="tx1"/>
                </a:solidFill>
              </a:rPr>
              <a:t>info@tba-ny.org</a:t>
            </a:r>
            <a:r>
              <a:rPr lang="en-US" sz="2000" dirty="0">
                <a:solidFill>
                  <a:schemeClr val="tx1"/>
                </a:solidFill>
              </a:rPr>
              <a:t> </a:t>
            </a:r>
            <a:br>
              <a:rPr lang="en-US" sz="2000" dirty="0">
                <a:solidFill>
                  <a:schemeClr val="tx1"/>
                </a:solidFill>
              </a:rPr>
            </a:br>
            <a:r>
              <a:rPr lang="en-US" sz="2000" dirty="0">
                <a:solidFill>
                  <a:schemeClr val="tx1"/>
                </a:solidFill>
              </a:rPr>
              <a:t>Rabbi: David K. </a:t>
            </a:r>
            <a:r>
              <a:rPr lang="en-US" sz="2000" smtClean="0">
                <a:solidFill>
                  <a:schemeClr val="tx1"/>
                </a:solidFill>
              </a:rPr>
              <a:t>HoltZ</a:t>
            </a:r>
            <a:r>
              <a:rPr lang="en-US" sz="2000" dirty="0">
                <a:solidFill>
                  <a:schemeClr val="tx1"/>
                </a:solidFill>
              </a:rPr>
              <a:t/>
            </a:r>
            <a:br>
              <a:rPr lang="en-US" sz="2000" dirty="0">
                <a:solidFill>
                  <a:schemeClr val="tx1"/>
                </a:solidFill>
              </a:rPr>
            </a:br>
            <a:r>
              <a:rPr lang="en-US" sz="2000" dirty="0">
                <a:solidFill>
                  <a:schemeClr val="tx1"/>
                </a:solidFill>
              </a:rPr>
              <a:t>Cantor: Margot </a:t>
            </a:r>
            <a:r>
              <a:rPr lang="en-US" sz="2000" dirty="0" smtClean="0">
                <a:solidFill>
                  <a:schemeClr val="tx1"/>
                </a:solidFill>
              </a:rPr>
              <a:t>E. B</a:t>
            </a:r>
            <a:r>
              <a:rPr lang="en-US" sz="2000" dirty="0">
                <a:solidFill>
                  <a:schemeClr val="tx1"/>
                </a:solidFill>
              </a:rPr>
              <a:t>. </a:t>
            </a:r>
            <a:r>
              <a:rPr lang="en-US" sz="2000" dirty="0" smtClean="0">
                <a:solidFill>
                  <a:schemeClr val="tx1"/>
                </a:solidFill>
              </a:rPr>
              <a:t>Goldberg</a:t>
            </a:r>
            <a:r>
              <a:rPr lang="en-US" sz="2000" dirty="0">
                <a:solidFill>
                  <a:schemeClr val="tx1"/>
                </a:solidFill>
              </a:rPr>
              <a:t/>
            </a:r>
            <a:br>
              <a:rPr lang="en-US" sz="2000" dirty="0">
                <a:solidFill>
                  <a:schemeClr val="tx1"/>
                </a:solidFill>
              </a:rPr>
            </a:br>
            <a:r>
              <a:rPr lang="en-US" sz="2000" dirty="0">
                <a:solidFill>
                  <a:schemeClr val="tx1"/>
                </a:solidFill>
              </a:rPr>
              <a:t>Executive Director: Stuart P. </a:t>
            </a:r>
            <a:r>
              <a:rPr lang="en-US" sz="2000" dirty="0" smtClean="0">
                <a:solidFill>
                  <a:schemeClr val="tx1"/>
                </a:solidFill>
              </a:rPr>
              <a:t>Skolnick</a:t>
            </a:r>
            <a:r>
              <a:rPr lang="en-US" sz="2000" dirty="0">
                <a:solidFill>
                  <a:schemeClr val="tx1"/>
                </a:solidFill>
              </a:rPr>
              <a:t/>
            </a:r>
            <a:br>
              <a:rPr lang="en-US" sz="2000" dirty="0">
                <a:solidFill>
                  <a:schemeClr val="tx1"/>
                </a:solidFill>
              </a:rPr>
            </a:br>
            <a:r>
              <a:rPr lang="en-US" sz="2000" dirty="0">
                <a:solidFill>
                  <a:schemeClr val="tx1"/>
                </a:solidFill>
              </a:rPr>
              <a:t>Director of Education: Yanira Quinones</a:t>
            </a:r>
            <a:br>
              <a:rPr lang="en-US" sz="2000" dirty="0">
                <a:solidFill>
                  <a:schemeClr val="tx1"/>
                </a:solidFill>
              </a:rPr>
            </a:br>
            <a:r>
              <a:rPr lang="en-US" sz="2000" dirty="0">
                <a:solidFill>
                  <a:schemeClr val="tx1"/>
                </a:solidFill>
              </a:rPr>
              <a:t>Director of Youth Engagement: Stessa Peers</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t>
            </a:r>
          </a:p>
        </p:txBody>
      </p:sp>
      <p:sp>
        <p:nvSpPr>
          <p:cNvPr id="4" name="Rectangle 3"/>
          <p:cNvSpPr/>
          <p:nvPr/>
        </p:nvSpPr>
        <p:spPr>
          <a:xfrm>
            <a:off x="449178" y="5425235"/>
            <a:ext cx="6464969" cy="5016758"/>
          </a:xfrm>
          <a:prstGeom prst="rect">
            <a:avLst/>
          </a:prstGeom>
        </p:spPr>
        <p:txBody>
          <a:bodyPr wrap="square">
            <a:spAutoFit/>
          </a:bodyPr>
          <a:lstStyle/>
          <a:p>
            <a:pPr algn="just"/>
            <a:r>
              <a:rPr lang="en-US" sz="2000" dirty="0">
                <a:solidFill>
                  <a:schemeClr val="bg1"/>
                </a:solidFill>
              </a:rPr>
              <a:t>Temple Beth Abraham is fully egalitarian and functions under the philosophy that Jews have too much in common to allow a desire to pray in a certain way from preventing the creation of one synagogue community. Families of every configuration and singles are welcome. Although affiliated with the Reform movement, Temple Beth Abraham holds Shabbat and Holiday services in both Reform and Conservative modes in separate sacred spaces. The energy that results permeates all activities, from an innovative Religious School to a communal commitment to social justice. Temple Beth Abraham was the first Temple in Westchester County to replace the traditional model of dues payments with a system of voluntary contributions. Each family decides the level at which they support TBA rather than paying according to a fixed scale of costs for membership. Space may be rented for events.</a:t>
            </a:r>
          </a:p>
        </p:txBody>
      </p:sp>
      <p:sp>
        <p:nvSpPr>
          <p:cNvPr id="5" name="Rectangle 4"/>
          <p:cNvSpPr/>
          <p:nvPr/>
        </p:nvSpPr>
        <p:spPr>
          <a:xfrm>
            <a:off x="2867409" y="10872800"/>
            <a:ext cx="1732782" cy="646331"/>
          </a:xfrm>
          <a:prstGeom prst="rect">
            <a:avLst/>
          </a:prstGeom>
        </p:spPr>
        <p:txBody>
          <a:bodyPr wrap="none">
            <a:spAutoFit/>
          </a:bodyPr>
          <a:lstStyle/>
          <a:p>
            <a:r>
              <a:rPr lang="en-US" dirty="0" smtClean="0">
                <a:hlinkClick r:id="rId2"/>
              </a:rPr>
              <a:t>www.tba-ny.org</a:t>
            </a:r>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431" y="11445069"/>
            <a:ext cx="2852737" cy="1108992"/>
          </a:xfrm>
          <a:prstGeom prst="rect">
            <a:avLst/>
          </a:prstGeom>
        </p:spPr>
      </p:pic>
    </p:spTree>
    <p:extLst>
      <p:ext uri="{BB962C8B-B14F-4D97-AF65-F5344CB8AC3E}">
        <p14:creationId xmlns:p14="http://schemas.microsoft.com/office/powerpoint/2010/main" val="38373176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0933"/>
            <a:ext cx="7315200" cy="4589539"/>
          </a:xfrm>
          <a:solidFill>
            <a:schemeClr val="bg2"/>
          </a:solidFill>
        </p:spPr>
        <p:txBody>
          <a:bodyPr>
            <a:noAutofit/>
          </a:bodyPr>
          <a:lstStyle/>
          <a:p>
            <a:pPr algn="ctr"/>
            <a:r>
              <a:rPr lang="en-US" b="1" dirty="0">
                <a:solidFill>
                  <a:schemeClr val="tx1"/>
                </a:solidFill>
              </a:rPr>
              <a:t>Temple Beth Am -Yorktown </a:t>
            </a:r>
            <a:r>
              <a:rPr lang="en-US" b="1" dirty="0" smtClean="0">
                <a:solidFill>
                  <a:schemeClr val="tx1"/>
                </a:solidFill>
              </a:rPr>
              <a:t>Heights</a:t>
            </a:r>
            <a:r>
              <a:rPr lang="en-US" dirty="0">
                <a:solidFill>
                  <a:schemeClr val="tx1"/>
                </a:solidFill>
              </a:rPr>
              <a:t> </a:t>
            </a:r>
            <a:r>
              <a:rPr lang="en-US" sz="2000" dirty="0">
                <a:solidFill>
                  <a:schemeClr val="tx1"/>
                </a:solidFill>
              </a:rPr>
              <a:t/>
            </a:r>
            <a:br>
              <a:rPr lang="en-US" sz="2000" dirty="0">
                <a:solidFill>
                  <a:schemeClr val="tx1"/>
                </a:solidFill>
              </a:rPr>
            </a:br>
            <a:r>
              <a:rPr lang="en-US" sz="2400" dirty="0">
                <a:solidFill>
                  <a:schemeClr val="tx1"/>
                </a:solidFill>
              </a:rPr>
              <a:t>Reform</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203 Church Place</a:t>
            </a:r>
            <a:br>
              <a:rPr lang="en-US" sz="2400" dirty="0">
                <a:solidFill>
                  <a:schemeClr val="tx1"/>
                </a:solidFill>
              </a:rPr>
            </a:br>
            <a:r>
              <a:rPr lang="en-US" sz="2400" dirty="0" smtClean="0">
                <a:solidFill>
                  <a:schemeClr val="tx1"/>
                </a:solidFill>
              </a:rPr>
              <a:t>Yorktown </a:t>
            </a:r>
            <a:r>
              <a:rPr lang="en-US" sz="2400" dirty="0">
                <a:solidFill>
                  <a:schemeClr val="tx1"/>
                </a:solidFill>
              </a:rPr>
              <a:t>Heights, NY </a:t>
            </a:r>
            <a:r>
              <a:rPr lang="en-US" sz="2400" dirty="0" smtClean="0">
                <a:solidFill>
                  <a:schemeClr val="tx1"/>
                </a:solidFill>
              </a:rPr>
              <a:t>10598</a:t>
            </a:r>
            <a:br>
              <a:rPr lang="en-US" sz="2400" dirty="0" smtClean="0">
                <a:solidFill>
                  <a:schemeClr val="tx1"/>
                </a:solidFill>
              </a:rPr>
            </a:br>
            <a:r>
              <a:rPr lang="en-US" sz="2400" dirty="0" smtClean="0">
                <a:solidFill>
                  <a:schemeClr val="tx1"/>
                </a:solidFill>
              </a:rPr>
              <a:t> </a:t>
            </a:r>
            <a:r>
              <a:rPr lang="en-US" sz="2400" dirty="0">
                <a:solidFill>
                  <a:schemeClr val="tx1"/>
                </a:solidFill>
              </a:rPr>
              <a:t>Phone: 914-962-7500 </a:t>
            </a:r>
            <a:r>
              <a:rPr lang="en-US" sz="2400" dirty="0" smtClean="0">
                <a:solidFill>
                  <a:schemeClr val="tx1"/>
                </a:solidFill>
              </a:rPr>
              <a:t/>
            </a:r>
            <a:br>
              <a:rPr lang="en-US" sz="2400" dirty="0" smtClean="0">
                <a:solidFill>
                  <a:schemeClr val="tx1"/>
                </a:solidFill>
              </a:rPr>
            </a:br>
            <a:r>
              <a:rPr lang="en-US" sz="2400" dirty="0" smtClean="0">
                <a:solidFill>
                  <a:schemeClr val="tx1"/>
                </a:solidFill>
              </a:rPr>
              <a:t>Fax</a:t>
            </a:r>
            <a:r>
              <a:rPr lang="en-US" sz="2400" dirty="0">
                <a:solidFill>
                  <a:schemeClr val="tx1"/>
                </a:solidFill>
              </a:rPr>
              <a:t>: 914-962-2990</a:t>
            </a:r>
            <a:br>
              <a:rPr lang="en-US" sz="2400" dirty="0">
                <a:solidFill>
                  <a:schemeClr val="tx1"/>
                </a:solidFill>
              </a:rPr>
            </a:br>
            <a:r>
              <a:rPr lang="en-US" sz="2400" dirty="0" smtClean="0">
                <a:solidFill>
                  <a:schemeClr val="tx1"/>
                </a:solidFill>
              </a:rPr>
              <a:t>Website</a:t>
            </a:r>
            <a:r>
              <a:rPr lang="en-US" sz="2400" dirty="0">
                <a:solidFill>
                  <a:schemeClr val="tx1"/>
                </a:solidFill>
              </a:rPr>
              <a:t>: www.templebetham-ny.org</a:t>
            </a:r>
            <a:br>
              <a:rPr lang="en-US" sz="2400" dirty="0">
                <a:solidFill>
                  <a:schemeClr val="tx1"/>
                </a:solidFill>
              </a:rPr>
            </a:br>
            <a:r>
              <a:rPr lang="en-US" sz="2400" dirty="0" smtClean="0">
                <a:solidFill>
                  <a:schemeClr val="tx1"/>
                </a:solidFill>
              </a:rPr>
              <a:t>E-Mail</a:t>
            </a:r>
            <a:r>
              <a:rPr lang="en-US" sz="2400" dirty="0">
                <a:solidFill>
                  <a:schemeClr val="tx1"/>
                </a:solidFill>
              </a:rPr>
              <a:t>: office@templebetham-ny.org</a:t>
            </a:r>
            <a:br>
              <a:rPr lang="en-US" sz="2400" dirty="0">
                <a:solidFill>
                  <a:schemeClr val="tx1"/>
                </a:solidFill>
              </a:rPr>
            </a:br>
            <a:r>
              <a:rPr lang="en-US" sz="2400" dirty="0" smtClean="0">
                <a:solidFill>
                  <a:schemeClr val="tx1"/>
                </a:solidFill>
              </a:rPr>
              <a:t>Rabbi</a:t>
            </a:r>
            <a:r>
              <a:rPr lang="en-US" sz="2400" dirty="0">
                <a:solidFill>
                  <a:schemeClr val="tx1"/>
                </a:solidFill>
              </a:rPr>
              <a:t>: Robert Weiner</a:t>
            </a:r>
            <a:br>
              <a:rPr lang="en-US" sz="2400" dirty="0">
                <a:solidFill>
                  <a:schemeClr val="tx1"/>
                </a:solidFill>
              </a:rPr>
            </a:br>
            <a:r>
              <a:rPr lang="en-US" sz="2400" dirty="0" smtClean="0">
                <a:solidFill>
                  <a:schemeClr val="tx1"/>
                </a:solidFill>
              </a:rPr>
              <a:t>Cantor</a:t>
            </a:r>
            <a:r>
              <a:rPr lang="en-US" sz="2400" dirty="0">
                <a:solidFill>
                  <a:schemeClr val="tx1"/>
                </a:solidFill>
              </a:rPr>
              <a:t>: Jamie </a:t>
            </a:r>
            <a:r>
              <a:rPr lang="en-US" sz="2400" dirty="0" smtClean="0">
                <a:solidFill>
                  <a:schemeClr val="tx1"/>
                </a:solidFill>
              </a:rPr>
              <a:t>Tortorello-Allen</a:t>
            </a:r>
            <a:br>
              <a:rPr lang="en-US" sz="2400" dirty="0" smtClean="0">
                <a:solidFill>
                  <a:schemeClr val="tx1"/>
                </a:solidFill>
              </a:rPr>
            </a:br>
            <a:r>
              <a:rPr lang="en-US" sz="2400" dirty="0" smtClean="0">
                <a:solidFill>
                  <a:schemeClr val="tx1"/>
                </a:solidFill>
              </a:rPr>
              <a:t>Executive Director: Robin Weber Email: Robin.Weber@templebethAm-NY.org</a:t>
            </a:r>
            <a:r>
              <a:rPr lang="en-US" sz="2400" dirty="0">
                <a:solidFill>
                  <a:schemeClr val="tx1"/>
                </a:solidFill>
              </a:rPr>
              <a:t/>
            </a:r>
            <a:br>
              <a:rPr lang="en-US" sz="2400" dirty="0">
                <a:solidFill>
                  <a:schemeClr val="tx1"/>
                </a:solidFill>
              </a:rPr>
            </a:br>
            <a:r>
              <a:rPr lang="en-US" sz="2400" dirty="0" smtClean="0">
                <a:solidFill>
                  <a:schemeClr val="tx1"/>
                </a:solidFill>
              </a:rPr>
              <a:t>School </a:t>
            </a:r>
            <a:r>
              <a:rPr lang="en-US" sz="2400" dirty="0">
                <a:solidFill>
                  <a:schemeClr val="tx1"/>
                </a:solidFill>
              </a:rPr>
              <a:t>Principal: Jamie Tortorello-Allen</a:t>
            </a:r>
          </a:p>
        </p:txBody>
      </p:sp>
      <p:sp>
        <p:nvSpPr>
          <p:cNvPr id="4" name="Rectangle 3"/>
          <p:cNvSpPr/>
          <p:nvPr/>
        </p:nvSpPr>
        <p:spPr>
          <a:xfrm>
            <a:off x="529389" y="5355963"/>
            <a:ext cx="5967664" cy="1677382"/>
          </a:xfrm>
          <a:prstGeom prst="rect">
            <a:avLst/>
          </a:prstGeom>
        </p:spPr>
        <p:txBody>
          <a:bodyPr wrap="square">
            <a:spAutoFit/>
          </a:bodyPr>
          <a:lstStyle/>
          <a:p>
            <a:pPr algn="just">
              <a:lnSpc>
                <a:spcPct val="103000"/>
              </a:lnSpc>
            </a:pPr>
            <a:r>
              <a:rPr lang="en-US" sz="2000" dirty="0">
                <a:solidFill>
                  <a:schemeClr val="bg1"/>
                </a:solidFill>
                <a:ea typeface="Arial" panose="020B0604020202020204" pitchFamily="34" charset="0"/>
              </a:rPr>
              <a:t>Temple Beth Am is Yorktown’s only Reform Temple and as such provides educational and worship services in accordance with those principles. We are a warm, caring congregation and welcome all to services and social events.</a:t>
            </a:r>
            <a:endParaRPr lang="en-US" sz="2000" dirty="0">
              <a:solidFill>
                <a:schemeClr val="bg1"/>
              </a:solidFill>
              <a:effectLst/>
              <a:ea typeface="Times New Roman" panose="02020603050405020304" pitchFamily="18" charset="0"/>
            </a:endParaRPr>
          </a:p>
        </p:txBody>
      </p:sp>
      <p:sp>
        <p:nvSpPr>
          <p:cNvPr id="5" name="Rectangle 4"/>
          <p:cNvSpPr/>
          <p:nvPr/>
        </p:nvSpPr>
        <p:spPr>
          <a:xfrm>
            <a:off x="2344153" y="10038784"/>
            <a:ext cx="2779294" cy="369332"/>
          </a:xfrm>
          <a:prstGeom prst="rect">
            <a:avLst/>
          </a:prstGeom>
        </p:spPr>
        <p:txBody>
          <a:bodyPr wrap="square">
            <a:spAutoFit/>
          </a:bodyPr>
          <a:lstStyle/>
          <a:p>
            <a:r>
              <a:rPr lang="en-US" dirty="0" smtClean="0">
                <a:hlinkClick r:id="rId2"/>
              </a:rPr>
              <a:t>www.templebetham-ny.org</a:t>
            </a:r>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412" y="10905779"/>
            <a:ext cx="2606040" cy="1584960"/>
          </a:xfrm>
          <a:prstGeom prst="rect">
            <a:avLst/>
          </a:prstGeom>
        </p:spPr>
      </p:pic>
    </p:spTree>
    <p:extLst>
      <p:ext uri="{BB962C8B-B14F-4D97-AF65-F5344CB8AC3E}">
        <p14:creationId xmlns:p14="http://schemas.microsoft.com/office/powerpoint/2010/main" val="54647586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41868"/>
            <a:ext cx="7315200" cy="4961466"/>
          </a:xfrm>
          <a:solidFill>
            <a:schemeClr val="bg2"/>
          </a:solidFill>
        </p:spPr>
        <p:txBody>
          <a:bodyPr>
            <a:noAutofit/>
          </a:bodyPr>
          <a:lstStyle/>
          <a:p>
            <a:pPr algn="ctr"/>
            <a:r>
              <a:rPr lang="en-US" b="1" dirty="0">
                <a:solidFill>
                  <a:schemeClr val="tx1"/>
                </a:solidFill>
              </a:rPr>
              <a:t>Temple Beth El </a:t>
            </a:r>
            <a:r>
              <a:rPr lang="en-US" b="1" dirty="0" smtClean="0">
                <a:solidFill>
                  <a:schemeClr val="tx1"/>
                </a:solidFill>
              </a:rPr>
              <a:t>– Danbury</a:t>
            </a:r>
            <a:br>
              <a:rPr lang="en-US" b="1"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Reform</a:t>
            </a:r>
            <a:br>
              <a:rPr lang="en-US" sz="2400" dirty="0">
                <a:solidFill>
                  <a:schemeClr val="tx1"/>
                </a:solidFill>
              </a:rPr>
            </a:br>
            <a:r>
              <a:rPr lang="en-US" sz="2400" dirty="0">
                <a:solidFill>
                  <a:schemeClr val="tx1"/>
                </a:solidFill>
              </a:rPr>
              <a:t>141 Deer Hill Ave</a:t>
            </a:r>
            <a:br>
              <a:rPr lang="en-US" sz="2400" dirty="0">
                <a:solidFill>
                  <a:schemeClr val="tx1"/>
                </a:solidFill>
              </a:rPr>
            </a:br>
            <a:r>
              <a:rPr lang="en-US" sz="2400" dirty="0">
                <a:solidFill>
                  <a:schemeClr val="tx1"/>
                </a:solidFill>
              </a:rPr>
              <a:t>Danbury, CT 06810</a:t>
            </a:r>
            <a:br>
              <a:rPr lang="en-US" sz="2400" dirty="0">
                <a:solidFill>
                  <a:schemeClr val="tx1"/>
                </a:solidFill>
              </a:rPr>
            </a:br>
            <a:r>
              <a:rPr lang="en-US" sz="2400" dirty="0">
                <a:solidFill>
                  <a:schemeClr val="tx1"/>
                </a:solidFill>
              </a:rPr>
              <a:t>Phone: 203-792-2001</a:t>
            </a:r>
            <a:br>
              <a:rPr lang="en-US" sz="2400" dirty="0">
                <a:solidFill>
                  <a:schemeClr val="tx1"/>
                </a:solidFill>
              </a:rPr>
            </a:br>
            <a:r>
              <a:rPr lang="en-US" sz="2400" dirty="0">
                <a:solidFill>
                  <a:schemeClr val="tx1"/>
                </a:solidFill>
              </a:rPr>
              <a:t>Website: www.TBEct.org</a:t>
            </a:r>
            <a:br>
              <a:rPr lang="en-US" sz="2400" dirty="0">
                <a:solidFill>
                  <a:schemeClr val="tx1"/>
                </a:solidFill>
              </a:rPr>
            </a:br>
            <a:r>
              <a:rPr lang="en-US" sz="2400" dirty="0">
                <a:solidFill>
                  <a:schemeClr val="tx1"/>
                </a:solidFill>
              </a:rPr>
              <a:t>E-Mail: TBEnyct@gmail.com</a:t>
            </a:r>
            <a:br>
              <a:rPr lang="en-US" sz="2400" dirty="0">
                <a:solidFill>
                  <a:schemeClr val="tx1"/>
                </a:solidFill>
              </a:rPr>
            </a:br>
            <a:r>
              <a:rPr lang="en-US" sz="2400" dirty="0">
                <a:solidFill>
                  <a:schemeClr val="tx1"/>
                </a:solidFill>
              </a:rPr>
              <a:t>Rabbi: Laurie Gold</a:t>
            </a:r>
            <a:br>
              <a:rPr lang="en-US" sz="2400" dirty="0">
                <a:solidFill>
                  <a:schemeClr val="tx1"/>
                </a:solidFill>
              </a:rPr>
            </a:br>
            <a:r>
              <a:rPr lang="en-US" sz="2400" dirty="0">
                <a:solidFill>
                  <a:schemeClr val="tx1"/>
                </a:solidFill>
              </a:rPr>
              <a:t>Cantorial Soloist: Leah Hepner</a:t>
            </a:r>
            <a:br>
              <a:rPr lang="en-US" sz="2400" dirty="0">
                <a:solidFill>
                  <a:schemeClr val="tx1"/>
                </a:solidFill>
              </a:rPr>
            </a:br>
            <a:r>
              <a:rPr lang="en-US" sz="2400" dirty="0">
                <a:solidFill>
                  <a:schemeClr val="tx1"/>
                </a:solidFill>
              </a:rPr>
              <a:t>Religious School Principal: Laurie Gold</a:t>
            </a:r>
            <a:br>
              <a:rPr lang="en-US" sz="2400" dirty="0">
                <a:solidFill>
                  <a:schemeClr val="tx1"/>
                </a:solidFill>
              </a:rPr>
            </a:br>
            <a:r>
              <a:rPr lang="en-US" sz="2400" dirty="0">
                <a:solidFill>
                  <a:schemeClr val="tx1"/>
                </a:solidFill>
              </a:rPr>
              <a:t>Executive Director: </a:t>
            </a:r>
            <a:r>
              <a:rPr lang="en-US" sz="2400" dirty="0">
                <a:solidFill>
                  <a:schemeClr val="tx1"/>
                </a:solidFill>
              </a:rPr>
              <a:t> Melissa Willmott </a:t>
            </a:r>
            <a:r>
              <a:rPr lang="en-US" sz="2400" dirty="0" smtClean="0">
                <a:solidFill>
                  <a:schemeClr val="tx1"/>
                </a:solidFill>
              </a:rPr>
              <a:t/>
            </a:r>
            <a:br>
              <a:rPr lang="en-US" sz="2400" dirty="0" smtClean="0">
                <a:solidFill>
                  <a:schemeClr val="tx1"/>
                </a:solidFill>
              </a:rPr>
            </a:br>
            <a:r>
              <a:rPr lang="en-US" sz="2400" dirty="0" smtClean="0">
                <a:solidFill>
                  <a:schemeClr val="tx1"/>
                </a:solidFill>
              </a:rPr>
              <a:t>email: TBeNYCT@gmail.com</a:t>
            </a:r>
            <a:r>
              <a:rPr lang="en-US" sz="2400" dirty="0">
                <a:solidFill>
                  <a:schemeClr val="tx1"/>
                </a:solidFill>
              </a:rPr>
              <a:t/>
            </a:r>
            <a:br>
              <a:rPr lang="en-US" sz="2400" dirty="0">
                <a:solidFill>
                  <a:schemeClr val="tx1"/>
                </a:solidFill>
              </a:rPr>
            </a:br>
            <a:r>
              <a:rPr lang="en-US" sz="2400" dirty="0">
                <a:solidFill>
                  <a:schemeClr val="tx1"/>
                </a:solidFill>
              </a:rPr>
              <a:t>Educational Director: Rabbi Laurie Gold</a:t>
            </a:r>
            <a:br>
              <a:rPr lang="en-US" sz="2400" dirty="0">
                <a:solidFill>
                  <a:schemeClr val="tx1"/>
                </a:solidFill>
              </a:rPr>
            </a:br>
            <a:r>
              <a:rPr lang="en-US" sz="2400" dirty="0">
                <a:solidFill>
                  <a:schemeClr val="tx1"/>
                </a:solidFill>
              </a:rPr>
              <a:t>E-Mail: LaurieGold18@yahoo.com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645" y="11123112"/>
            <a:ext cx="2664770" cy="1678488"/>
          </a:xfrm>
          <a:prstGeom prst="rect">
            <a:avLst/>
          </a:prstGeom>
        </p:spPr>
      </p:pic>
      <p:sp>
        <p:nvSpPr>
          <p:cNvPr id="4" name="Rectangle 3"/>
          <p:cNvSpPr/>
          <p:nvPr/>
        </p:nvSpPr>
        <p:spPr>
          <a:xfrm>
            <a:off x="2848987" y="10601635"/>
            <a:ext cx="2047292" cy="400110"/>
          </a:xfrm>
          <a:prstGeom prst="rect">
            <a:avLst/>
          </a:prstGeom>
        </p:spPr>
        <p:txBody>
          <a:bodyPr wrap="none">
            <a:spAutoFit/>
          </a:bodyPr>
          <a:lstStyle/>
          <a:p>
            <a:r>
              <a:rPr lang="en-US" sz="2000" dirty="0">
                <a:hlinkClick r:id="rId3"/>
              </a:rPr>
              <a:t>https://tbect.org</a:t>
            </a:r>
            <a:r>
              <a:rPr lang="en-US" sz="2000" dirty="0" smtClean="0">
                <a:hlinkClick r:id="rId3"/>
              </a:rPr>
              <a:t>/</a:t>
            </a:r>
            <a:endParaRPr lang="en-US" sz="2000" dirty="0" smtClean="0"/>
          </a:p>
        </p:txBody>
      </p:sp>
      <p:sp>
        <p:nvSpPr>
          <p:cNvPr id="5" name="Rectangle 4"/>
          <p:cNvSpPr/>
          <p:nvPr/>
        </p:nvSpPr>
        <p:spPr>
          <a:xfrm>
            <a:off x="288099" y="5608869"/>
            <a:ext cx="6613742" cy="5016758"/>
          </a:xfrm>
          <a:prstGeom prst="rect">
            <a:avLst/>
          </a:prstGeom>
        </p:spPr>
        <p:txBody>
          <a:bodyPr wrap="square">
            <a:spAutoFit/>
          </a:bodyPr>
          <a:lstStyle/>
          <a:p>
            <a:pPr algn="just"/>
            <a:r>
              <a:rPr lang="en-US" sz="2000" dirty="0">
                <a:solidFill>
                  <a:srgbClr val="26282A"/>
                </a:solidFill>
                <a:latin typeface="Helvetica" panose="020B0604020202020204" pitchFamily="34" charset="0"/>
                <a:ea typeface="Calibri" panose="020F0502020204030204" pitchFamily="34" charset="0"/>
              </a:rPr>
              <a:t>Temple Beth El CT is a Reform congregation serving upper Westchester, Putnam, Duchess and Fairfield, </a:t>
            </a:r>
            <a:r>
              <a:rPr lang="en-US" sz="2000" dirty="0" smtClean="0">
                <a:solidFill>
                  <a:srgbClr val="26282A"/>
                </a:solidFill>
                <a:latin typeface="Helvetica" panose="020B0604020202020204" pitchFamily="34" charset="0"/>
                <a:ea typeface="Calibri" panose="020F0502020204030204" pitchFamily="34" charset="0"/>
              </a:rPr>
              <a:t>CT counties</a:t>
            </a:r>
            <a:r>
              <a:rPr lang="en-US" sz="2000" dirty="0">
                <a:solidFill>
                  <a:srgbClr val="26282A"/>
                </a:solidFill>
                <a:latin typeface="Helvetica" panose="020B0604020202020204" pitchFamily="34" charset="0"/>
                <a:ea typeface="Calibri" panose="020F0502020204030204" pitchFamily="34" charset="0"/>
              </a:rPr>
              <a:t>.</a:t>
            </a:r>
            <a:br>
              <a:rPr lang="en-US" sz="2000" dirty="0">
                <a:solidFill>
                  <a:srgbClr val="26282A"/>
                </a:solidFill>
                <a:latin typeface="Helvetica" panose="020B0604020202020204" pitchFamily="34" charset="0"/>
                <a:ea typeface="Calibri" panose="020F0502020204030204" pitchFamily="34" charset="0"/>
              </a:rPr>
            </a:br>
            <a:r>
              <a:rPr lang="en-US" sz="2000" dirty="0">
                <a:solidFill>
                  <a:srgbClr val="26282A"/>
                </a:solidFill>
                <a:latin typeface="Helvetica" panose="020B0604020202020204" pitchFamily="34" charset="0"/>
                <a:ea typeface="Calibri" panose="020F0502020204030204" pitchFamily="34" charset="0"/>
              </a:rPr>
              <a:t>We warmly welcome and embrace everyone who joins us and encourage full participation by all family members our </a:t>
            </a:r>
            <a:r>
              <a:rPr lang="en-US" sz="2000" dirty="0" smtClean="0">
                <a:solidFill>
                  <a:srgbClr val="26282A"/>
                </a:solidFill>
                <a:latin typeface="Helvetica" panose="020B0604020202020204" pitchFamily="34" charset="0"/>
                <a:ea typeface="Calibri" panose="020F0502020204030204" pitchFamily="34" charset="0"/>
              </a:rPr>
              <a:t>programs. Our very </a:t>
            </a:r>
            <a:r>
              <a:rPr lang="en-US" sz="2000" dirty="0">
                <a:solidFill>
                  <a:srgbClr val="26282A"/>
                </a:solidFill>
                <a:latin typeface="Helvetica" panose="020B0604020202020204" pitchFamily="34" charset="0"/>
                <a:ea typeface="Calibri" panose="020F0502020204030204" pitchFamily="34" charset="0"/>
              </a:rPr>
              <a:t>active</a:t>
            </a:r>
            <a:br>
              <a:rPr lang="en-US" sz="2000" dirty="0">
                <a:solidFill>
                  <a:srgbClr val="26282A"/>
                </a:solidFill>
                <a:latin typeface="Helvetica" panose="020B0604020202020204" pitchFamily="34" charset="0"/>
                <a:ea typeface="Calibri" panose="020F0502020204030204" pitchFamily="34" charset="0"/>
              </a:rPr>
            </a:br>
            <a:r>
              <a:rPr lang="en-US" sz="2000" dirty="0">
                <a:solidFill>
                  <a:srgbClr val="26282A"/>
                </a:solidFill>
                <a:latin typeface="Helvetica" panose="020B0604020202020204" pitchFamily="34" charset="0"/>
                <a:ea typeface="Calibri" panose="020F0502020204030204" pitchFamily="34" charset="0"/>
              </a:rPr>
              <a:t>Men’s Club and Sisterhood provide social and service opportunities in our community.</a:t>
            </a:r>
            <a:br>
              <a:rPr lang="en-US" sz="2000" dirty="0">
                <a:solidFill>
                  <a:srgbClr val="26282A"/>
                </a:solidFill>
                <a:latin typeface="Helvetica" panose="020B0604020202020204" pitchFamily="34" charset="0"/>
                <a:ea typeface="Calibri" panose="020F0502020204030204" pitchFamily="34" charset="0"/>
              </a:rPr>
            </a:br>
            <a:r>
              <a:rPr lang="en-US" sz="2000" dirty="0">
                <a:solidFill>
                  <a:srgbClr val="26282A"/>
                </a:solidFill>
                <a:latin typeface="Helvetica" panose="020B0604020202020204" pitchFamily="34" charset="0"/>
                <a:ea typeface="Calibri" panose="020F0502020204030204" pitchFamily="34" charset="0"/>
              </a:rPr>
              <a:t>Our religious and Hebrew instruction on Sunday mornings includes a Torah Tots group for 2 and 3 year-old children and continues through</a:t>
            </a:r>
            <a:br>
              <a:rPr lang="en-US" sz="2000" dirty="0">
                <a:solidFill>
                  <a:srgbClr val="26282A"/>
                </a:solidFill>
                <a:latin typeface="Helvetica" panose="020B0604020202020204" pitchFamily="34" charset="0"/>
                <a:ea typeface="Calibri" panose="020F0502020204030204" pitchFamily="34" charset="0"/>
              </a:rPr>
            </a:br>
            <a:r>
              <a:rPr lang="en-US" sz="2000" dirty="0">
                <a:solidFill>
                  <a:srgbClr val="26282A"/>
                </a:solidFill>
                <a:latin typeface="Helvetica" panose="020B0604020202020204" pitchFamily="34" charset="0"/>
                <a:ea typeface="Calibri" panose="020F0502020204030204" pitchFamily="34" charset="0"/>
              </a:rPr>
              <a:t>Confirmation.  Additional Bar/Bat Mitzvah training can be scheduled during the week. Adult education classes are offered throughout the year,. </a:t>
            </a:r>
            <a:endParaRPr lang="en-US" sz="2000" dirty="0">
              <a:latin typeface="Times New Roman" panose="02020603050405020304" pitchFamily="18" charset="0"/>
              <a:ea typeface="Calibri" panose="020F0502020204030204" pitchFamily="34" charset="0"/>
            </a:endParaRPr>
          </a:p>
          <a:p>
            <a:pPr algn="just"/>
            <a:r>
              <a:rPr lang="en-US" sz="2000" dirty="0">
                <a:solidFill>
                  <a:srgbClr val="26282A"/>
                </a:solidFill>
                <a:latin typeface="Helvetica" panose="020B0604020202020204" pitchFamily="34" charset="0"/>
                <a:ea typeface="Calibri" panose="020F0502020204030204" pitchFamily="34" charset="0"/>
              </a:rPr>
              <a:t>For more information please visit us on the web, or call our Executive Director.</a:t>
            </a:r>
            <a:endParaRPr lang="en-US" sz="2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087757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Banded</Template>
  <TotalTime>28739</TotalTime>
  <Words>26937</Words>
  <Application>Microsoft Office PowerPoint</Application>
  <PresentationFormat>Custom</PresentationFormat>
  <Paragraphs>787</Paragraphs>
  <Slides>128</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128</vt:i4>
      </vt:variant>
    </vt:vector>
  </HeadingPairs>
  <TitlesOfParts>
    <vt:vector size="142" baseType="lpstr">
      <vt:lpstr>SimSun</vt:lpstr>
      <vt:lpstr>Arial</vt:lpstr>
      <vt:lpstr>Arial Rounded MT Bold</vt:lpstr>
      <vt:lpstr>Arial Unicode MS</vt:lpstr>
      <vt:lpstr>Assistant</vt:lpstr>
      <vt:lpstr>Calibri</vt:lpstr>
      <vt:lpstr>Gotham SSm A</vt:lpstr>
      <vt:lpstr>Helvetica</vt:lpstr>
      <vt:lpstr>Libre Baskerville</vt:lpstr>
      <vt:lpstr>Muli</vt:lpstr>
      <vt:lpstr>Symbol</vt:lpstr>
      <vt:lpstr>Times New Roman</vt:lpstr>
      <vt:lpstr>Wingdings</vt:lpstr>
      <vt:lpstr>Banded</vt:lpstr>
      <vt:lpstr>PowerPoint Presentation</vt:lpstr>
      <vt:lpstr>Academy for Jewish Religion   28 Wells Avenue  Yonkers, NY 10701  Phone: 914-709-0900  Fax: 914-709-0901  Website: ajrsem.org  E-Mail: info@ajrsem.org  Executive Vice President and Academic Dean:      Dr. Ora Horn Prouser</vt:lpstr>
      <vt:lpstr>ACHI - American Communities   Helping Israel  P.O. Box 556 Monsey, NY 10952 Websites: www.ACHI613.org E-Mail: team@achi613.org </vt:lpstr>
      <vt:lpstr>AIPAC  The American Israel  Public Affairs Committee   711 Third Avenue, 12th Floor  New York, NY 10022  Phone: 212-750-4110  Fax: 212-750-4125  Website: www.aipac.org  E-Mail: awatman@aipac.org  Director of Westchester &amp; Riverdale: Annie Watman  </vt:lpstr>
      <vt:lpstr>AJC Westchester/Fairfield  445 Hamilton Avenue, Suite 200 White Plains, NY 10601 Phone: 914-948-5585 Fax: 914-940-6243 Website: www.AJC.org/westfair  E-Mail: westchester@ajc.org www.facebook.com/ajcwestchester Regional Director: Myra Clark-Siegel Associate Director: Jill Friedman Development Director: Vicki Kline Asst. Development Director: Ortal Margalith Office Administrator: Valencia Latty</vt:lpstr>
      <vt:lpstr>American Friends of Israel Sport Center for the Disabled  National Headquarters: One Northfield Plaza, Suite 300 Northfield, IL  60093 Phone: 847-441-2652 Website: afiscd.org East Coast Director: Beth Grafman Phone: 914-924-5962 Email: Beth.Grafman@afiscd.org</vt:lpstr>
      <vt:lpstr>American Friends of   Magen David Adom   20 West 36th Street – Suite 1100 Phone 212-757-1627  Fax: 212-757-4662  Website: www.afmda.org  Director of Strategic Philanthropy: Cindy Cutler  Email: Northeast@afmda.org </vt:lpstr>
      <vt:lpstr>American Friends of  Soroka Medical Center   P.O. Box 184-H Scarsdale, NY 10583  Phone: 914-725-9070  Fax: 914-725-9073 E-Mail: AmericanFriends@Soroka.org website: www.soroka.org   Executive Director: Rachel Heisler Sheinfeld E-Mail: Rachel@Soroka.org Director of Development: Pazit Levitan email: Pazit@Soroka.org</vt:lpstr>
      <vt:lpstr>   American Jewish Joint Distribution Committee (JDC)   220 East 42nd Street, Suite 400 New York, NY 10017 Phone: 212-885-0870  Fax: 212-370-5467  Website: www.jdc.org  Email: VictoriaB@jdc.org  Executive Director: Ariel Zwang Westchester liaison: Rebecca zimlover Email: RebeccaZim@Jdc.org   </vt:lpstr>
      <vt:lpstr>American Zionist Movement (AZM)  40 Wall Street, Suite 706 New York, NY 10005 Website: www.azm.org  Email: azm@Azm.org Phone: 212-318-6100 President: Deborah Isaac Executive Director: Herbert Block National Program and Communications Director:  Alicia Post </vt:lpstr>
      <vt:lpstr>Anti-Defamation League (ADL)   New York/ New Jersey Regional Office 605 Third Avenue  New York, NY 10158-3560  Phone: 212-885-7970; Fax: 212-599-6988;  Website: nynj.adl.org  Email: newyork@adl.org   New York/ New Jersey  Regional Director: Scott Richman  Email: srichman@adl.org </vt:lpstr>
      <vt:lpstr>Areyvut   147 South Washington Avenue  Bergenfield, NJ 07621  Phone: 201-244-6702   E-Mail: Daniel@Areyvut.org  Founder &amp; Director: Daniel Rothner </vt:lpstr>
      <vt:lpstr>BBYO Hudson Valley Region   999 Wilmot Road Scarsdale, NY 10583 Phone: 314-401-9077 Website: www.bbyo.org E-Mail: hvr@bbyo.org Hudson Valley Region Director:  Emily Eisen Bierman </vt:lpstr>
      <vt:lpstr>Bet Am Shalom Synagogue - White Plains Reconstructionist   295 Soundview Avenue White Plains, NY 10606 Phone: 914-946-8851 Fax: 914-946-0925 Website: www.betamshalom.org E-Mail:betamshalom@betamshalom.org Rabbi: Lester B. Bronstein Cantor: Benjie Ellen Schiller School Principal: Lisa Jacobs </vt:lpstr>
      <vt:lpstr>Bet Torah - Mount Kisco  Conservative   60 Smith Avenue Mount Kisco, NY 10549 Phone: 914-666-7595 Fax: 914-864-1519  Website: www.bettorah.org  E-Mail: syoung@bettorah.org  Rabbi: Aaron Brusso Rabbi: Lisa Sacks Cantor: Gil Ezring Educational Director: Gina Fass Executive Director: Seth Young </vt:lpstr>
      <vt:lpstr>Beth El Synagogue Center –  New Rochelle Conservative   1324 North Avenue • New Rochelle, NY 10804  Phone: 914-235-2700 • Fax: 914-235-2718  Website: www.bethelnr.org  E-Mail: info@bethelnr.org Rabbi: David A. Schuck, ext. 230 Cantor: Gaby Schvartz, ext. 338  Assistant Rabbi: Zachary Sitkin, ext. 338 Assistant Rabbi: Jessica Fisher, ext.291  Executive Director: Mia Mandel, ext. 225  Nursery School Director: Ronnie Becher, ext. 250  Day Camp Director &amp; Mature Adult Programming: Julie Rockowitz, ext. 256  Interim Director of Youth and Family Engagement: Stephanie Lederman, ext. 221 Controller: Olivier Vogel, ext. 231</vt:lpstr>
      <vt:lpstr>Birthright Israel   Phone: 212-457-0036  Website: www.birthrightisrael.com/foundation Associate Regional Director of Westchester:  Marissa Levey  E-Mail: marissa.levey@birthrightisrael.org  Find us on Facebook:  www.facebook.com/BirthrightIsraelFoundation Follow us on Twitter: @BRIFGiving </vt:lpstr>
      <vt:lpstr>The Blue Card   171 Madison Avenue, Suite 1405  New York, NY 10016  Phone: 212-239-2251  Fax: 212-594-6881 Website: www.bluecardfund.org E-Mail: info@bluecardfund.org Executive Director: Masha Pearl</vt:lpstr>
      <vt:lpstr>Bronx Jewish Community Council, Inc.   2930 Wallace Avenue  Bronx, NY 10467-8404  Phone: 718-652-5500  Fax: 718-798-2398  Website: E-Mail: info@bjcconline.org  Executive Vice President: Brad Silver  Director of Volunteers: Niti Minkove</vt:lpstr>
      <vt:lpstr> Camp Zeke   Winter Address 322 Highland Road Rye, NY 10580 Summer Address 31 Barry Watson Way Lakewood, PA 18439 Phone: 212-913-9783 Executive Director: Isaac Mamaysky Website: E-Mail: isaac@campzeke.org </vt:lpstr>
      <vt:lpstr>Chabad Center for Jewish Life  of the Rivertowns  303 Broadway Dobbs Ferry, NY 10522 Phone: 914-693-6100  Website: www.chabadrt.org  E-Mail: office@chabadrt.org  Director: Rabbi Benjy Silverman</vt:lpstr>
      <vt:lpstr>Chabad of Bedford   100 S Bedford Rd, Suite 300,  Bedford Corners, NY 10549 Phone: 914-666-6065 Website: www.chabadbedford.com E-Mail: info@chabadbedford.com Directors: Rabbi Arik Wolf, Mrs. Sara Wolf </vt:lpstr>
      <vt:lpstr>Chabad of Larchmont and Mamaroneck  101 Mamaroneck Ave. Mamaroneck, New York  10543 Phone: 914-834-8000 Website: www.chabad101.com Rabbi: Mendel Silberstein E-Mail: Rabbi@chabad101.com Mrs. Chana Silberstein Email: Chana@chabad101.com </vt:lpstr>
      <vt:lpstr>Chavurat Tikvah Reform  4 Belle Fair Boulevard Rye Brook, NY 10573 Phone: 914-933-0498 E-Mail: jsilkitchin@yahoo.com President: Dr. Jennifer Kitchin Spiritual Leader: Cantor Hayley Kobilinsky</vt:lpstr>
      <vt:lpstr>Community Alliance for Jewish - Affiliated Cemeteries (CAJAC)  New York Office c/o New York Board of Rabbis 1701 Madison Ave - #1602 New York, NY 10016  New Jersey Office 9-20 12th Street Fair Lawn, NJ 07410 Phone: 914-574-7057 E-Mail: aschultz@cajac.org Executive Director: Rabbi Andrew Schultz</vt:lpstr>
      <vt:lpstr>CSS - Community Security Service  697 Third Avenue, #510 New York, NY 10017 Phone: 646-761-7739 CEO and National Director of CSS:  Evan Bernstein Deputy National Directory of CSS:  Richard Priem Email:  info@thecss.org Website: thecss.org</vt:lpstr>
      <vt:lpstr>Community Synagogue of Rye Reform  200 Forest Avenue Rye, NY 10580 Phone: 914-967-6262 Fax: 914-967-0065 Website: www.comsynrye.org  E-Mail: info@comsynrye.org  Rabbi: Daniel Gropper Cantor: Melanie Cooperman Executive Director: Glynis Conyer  Education Director: Amy Rosenbaum  Early Childhood Center Director: Dale Oberlander. Director of Youth Engagement: Leah Beck</vt:lpstr>
      <vt:lpstr>Congregation Anshe Sholom – New Rochelle  Orthodox 50 North Avenue New Rochelle, NY 10805 Phone: 914-632-9220 Fax: 914-632-8182 Website: www.anshesholomnewrochelle.org E-Mail: asnewroch@aol.com Rabbi: Evan Hoffman </vt:lpstr>
      <vt:lpstr>Congregation B’nai Yisrael - Armonk Reform  2 Banksville Road Armonk, NY 10504 Phone: 914-273-2220 Fax: 914-273-2285 Website: www.cbyarmonk.org E-Mail: temple@cbyarmonk.org Rabbi: Joshua Strom Cantor: Lilah Sugarman Executive Director: Chip Schrager</vt:lpstr>
      <vt:lpstr>Congregation Emanu-El of Westchester - Rye Reform   2125 Westchester Avenue East Rye, NY 10580 Phone: 914-967-4382 Website: E-Mail: info@c-e-w.org Rabbi: Howard J. Goldsmith Cantor: Meredith Stone Director of Education: Naomi Fabes Temple Administrator: Abbie Levitt Rabbi Emeritus: Daniel S. Wolk</vt:lpstr>
      <vt:lpstr>Congregation Kneses Tifereth Israel (KTI) - Port Chester/Rye Brook Conservative  575 King Street Port Chester, NY 10573 Phone: 914-939-1004 Fax: 914-939-1086 Website:  www.congkti.org  E-Mail: info@congkti.org  Rabbi: Ben Goldberg  Cantor: Alexis K. Sklar  Administrator School Principal: Alexis K. Sklar </vt:lpstr>
      <vt:lpstr>Congregation Kol Ami –  White Plains Reform  252 Soundview Avenue White Plains, NY 10606 Phone: 914-949-4717 Fax: 914-946-8143  E-Mail: Info@nykolami.org   Rabbis: Shira Milgrom and Thomas Weiner Cantor: Danny Mendelson Executive Director: Jessica Lorden,  Religious School Director:  Pam Pass,  Early Childhood Program Director: Merav Veetal </vt:lpstr>
      <vt:lpstr>Congregation Shir Shalom of Westchester and Fairfield Counties (formerly Jewish Family Congregation and Temple Shearith Israel)  Reform   One mile north of South Salem,  NY Route 35/123 intersection  46 Peaceable Street, Ridgefield, CT 06877  Phone: 914-763-3028 and 203-438-6589   Website: www.OurShirShalom.org  E-Mail: office@OurShirShalom.org   Senior Rabbi: David L. Reiner, MAHL   Cantor: Deborah Katchko-Gray  Executive Director: Mark Block  Religious School Director: Cathy Deutchman  Early Childhood Center (ECC) Director: Sarah Denyer</vt:lpstr>
      <vt:lpstr>Congregation Sons of Israel - Briarcliff Conservative  1666 Pleasantville Road Briarcliff Manor, NY 10510-1611 Phone: 914-762-2700 Fax: 914-941-3465 Website: www.csibriarcliff.org  E-Mail: Ellen@csibriarcliff.org Rabbi: Steven C. Kane  Cantor: Jeffrey Shiovitz Religious School Education Director:   Wendy Segal Nursery School Director:  Naomi Elyachar Synagogue Director: Ellen Green Johnson</vt:lpstr>
      <vt:lpstr>Congregation Sons of Israel-Yonkers  Orthodox Synagogue &amp; Mailing Address: 27 Belvedere Drive Yonkers, NY 10705 Phone: 914-969-4453 Website: www.soisrael.com E-Mail: info@soisrael.com</vt:lpstr>
      <vt:lpstr> DOROT Westchester  925 Westchester Avenue, Suite 200, White Plains, NY 10604 Phone: 914-485-8354 Email: infowestchester@dorotusa.org DOROT(main office) 171 West 85th Street, New York, NY 10024 Phone:  212-769-2850 Fax: 917-441-5049 Executive Director: Mark Meridy Chief Program Officer: Ali Hodin-Baier Senior Program Officer: Margaret Reiff Westchester Director: Cippi (Patricia Cipora) Harte </vt:lpstr>
      <vt:lpstr>First Hebrew Congregation -Peekskill Conservative  1821 Main Street Peekskill, NY 10566 Phone: 914-739-0500 Fax: 914-739-0684 Website: www.firsthebrew.org E-Mail: fhc@firsthebrew.org Rabbi: Dana Z. Bogatz Administrator: Lisa Gagliardi Principal: Rabbi Dana Z. Bogatz Nursery School Director: Daniela Rosen</vt:lpstr>
      <vt:lpstr>Fleetwood Synagogue –  Mount Vernon Orthodox  11 East Broad Street Mount Vernon, NY 10552-2207 Phone: 914-664-7643 Website: www.fleetwoodsynagogue.org Email: info@fleetwoodsynagogue.org Rabbi: Daniel Rosenfelt Email: rabbirosenfelt@fleetwoodsynagogue.org</vt:lpstr>
      <vt:lpstr>Friends of the Israel Defense Forces  60 E. 42nd Street, Suite 1820 New York, NY 10165 Phone: 646-274-9669 Fax: 646-710-4775 E-Mail: Anat.Chavkin@FI DF.org: or Samantha.bryk@FIDF.org Director of Westchester/CT: Anat Chavkin Development Associate of Westchester/CT:  Samantha Bryk</vt:lpstr>
      <vt:lpstr>Friends of Israel Scouts, Inc. – Tzofim  575 8th Avenue, 11th floor New York, NY 10018 Phone: 212-390-8130 Fax: 212-390-8131 Website: www.israelscouts.org E-Mail: fois@israelscouts.org Executive Director: Efrat Lichtman Board Chair: Daniel J. Katz</vt:lpstr>
      <vt:lpstr>Fuel For Truth Israel Education &amp; Advocacy Training   42 E 69th St, New York, NY 10021 Executive Director:  Justin Ellis Email:  info@fuelfortruth.org Website: www.fuelfortruth.org</vt:lpstr>
      <vt:lpstr>Greenburgh Hebrew Center - Dobbs Ferry   Conservative/Egalitarian 515 Broadway Dobbs Ferry, NY 10522 Phone: 914-693-4260 Fax: 914-693-4907 E-Mail: office@ghcny.org Rabbi: Jay M. Stein Cantor: Ana May Chapman Rabbi Emeritus: Barry A. Kenter Director of Education: Amy Kessler </vt:lpstr>
      <vt:lpstr>Hadar   190 Amsterdam Avenue New York, NY 10023 Telephone: (646) 770-1468  Email: info@hadar.org   President and Dean: Rabbi Shai Held  President and CEO: Rabbi Elie Kaunfer  President and Rosh Yeshiva: Rabbi Ethan Tucker Rosh Yeshiva: Rabbi Aviva Richman VP for Strategy and Programs: Rabbi Avi Killip </vt:lpstr>
      <vt:lpstr>HADASSAH Westchester   Address: 300 Pleasant Valley Way,  West Orange, NJ 07052 Phone: (973) 241-1500 Website: Hadassah.org/Westchester (local site) Website: Hadassah.org (national site) Email: westchesterregion@hadassah.org President: Miriam V. Gold   mvgold@hadassah.org </vt:lpstr>
      <vt:lpstr>Hazon   25 Broadway Suite 1700 New York, NY 10004 Phone: 212-644-2332 Fax: 212-868-7933 Website: www.Hazon.org</vt:lpstr>
      <vt:lpstr>Hebrew Congregation of Somers – Shenorock  Reconstructionist PO. Box 40 Shenorock, NY 10587 Phone: 914-248-9532 EMail:info@hebrewcongregationofsomers.org  Rabbi: Shoshanna Leis School Principal: Jill Liflander </vt:lpstr>
      <vt:lpstr>Hebrew Free Burial Association  125 Maiden Lane, Unit 5B  New York, NY 10038  Phone: 212-239-1662 Website: www.hebrewfreeburial.org E-Mail: Info@hebrewfreeburial.org Executive Director: Amy Koplow</vt:lpstr>
      <vt:lpstr>Hebrew Free Loan Society  675 Third Ave, Suite 1905 New York, NY 10017 Phone: 212-687-0188 Website: www.hfls.org Email: info@hfls.org</vt:lpstr>
      <vt:lpstr>Hebrew Institute of White Plains Modern Orthodox   20 Greenridge Avenue White Plains, NY 10605 Phone: 914-948-3095  Fax: 914-949-4676  Website: www.hiwp.org  E-Mail: office@hiwp.org  Rabbi: Chaim Marder E-Mail: RabbiM@hiwp.org  Youth Directors: Noam and Devora Lubofsky  E-Mail: youthdirector@hiwp.org  Office Administrator: Teri Kopp  E-mail: office@hiwp.org</vt:lpstr>
      <vt:lpstr>HIAS   Phone: 212-967-4100 Fax: 212-967-4443 Website: www.hias.org E-Mail: Info@hias.org https://www.facebook.com/HIASrefugees President and CEO: Mark Hetfield Vice President, Development: Miriam Feffer  Vice President, Community Engagement: Merrill Zack </vt:lpstr>
      <vt:lpstr>Hillels of Westchester   P.O. Box 8 Purchase, NY 10577-0008  Website: www.hillelsofwestchester.org E-Mail: rachel@hillelsofwestchester.org  Executive Director: Rachel Klein </vt:lpstr>
      <vt:lpstr>Holocaust &amp; Human Rights Education Center   4 West Red Oak Lane, Suite 330  White Plains, NY 10604  Phone: 914-696-0738  Fax: 914-696-0843 Website: www.hhrecny.org E-Mail: info@hhrecny.org Executive Director: Millie Jasper</vt:lpstr>
      <vt:lpstr>Israel Bonds (Development Corporation for Israel)   New York Region/Westchester Division  641 Lexington Avenue, 9th Floor,  New York, NY 10022  Phone: 914-713-9003  Fax: 212-446-5813  Website: www.israelbonds.com  E-Mail: Cynthia.Blustein@israelbonds.com  Registered Representative-Westchester, Bronx, Southern Connecticut Division:  Cynthia Blustein</vt:lpstr>
      <vt:lpstr>J Street   215 Park Avenue South, 11th Floor  New York, NY 10003  Phone: 914-412-9393 Website: www.jstreet.org E-Mail: shifra@jstreet.org New York Regional Director: Shifra Sered </vt:lpstr>
      <vt:lpstr>JCCA  (formerly known as Jewish Child Care Association)   120 Wall Street, New York, NY 10005  Phone: 917-808-4800 • Fax: 212-652-4725  Website: www.jccany.org  E-Mail: jcca@jccany.org</vt:lpstr>
      <vt:lpstr>JBS Jewish Broadcasting Service 165 W 46th Street Ste 402 New York, NY 10036-2522 646-600--6018   www.jbstv.org E-Mail: clilienthal@jbstv.org  Sr. Producer &amp; Projects Mgr. Carol Lilienthal </vt:lpstr>
      <vt:lpstr> Jewish Community Center of Harrison Conservative   130 Union Avenue Harrison, NY 10528 Phone: 914-835-2850 Fax: 914-835-5195 Website: www.jcch.org E-Mail: info@jcch.org Rabbi: Eytan Hammerman (on sabbatical) Cantor: Marcos Askenazi Rabbi Emeritus: Norton D. Shargel Executive Director: Eric Nussbaum Educational Director: Ronit Razinovsky </vt:lpstr>
      <vt:lpstr>Jewish Community Center of Mid-Westchester JCCMW   999 Wilmot Road Scarsdale, NY 10583 Phone: 914-472-3300 Website: www.jccmw.org   Facebook: facebook.com/jccmidwestchest Follow us on Instagram E-Mail: dowelle@jccmw.org Executive Director: Elise Dowell</vt:lpstr>
      <vt:lpstr>Jewish Deaf (and Hard-of-Hearing) Resource Center, Inc. (JDRC)   P.O. Box 318  Hartsdale, NY 10530  Phone: 917-705-8941  Website: www.jdrc.org  E-Mail: info@jdrc.org President: Susan Cohen Email: President@jdrc.org Founder/Director: Naomi Brunnlehrman</vt:lpstr>
      <vt:lpstr>The Jewish Education Project   925 Westchester Avenue, Suite 200 White Plains, NY 10604 Phone: 914-328-8090  Website: www.JewishEdProject.org Twitter/Instagram: @JewishEd Facebook: @JewishEdProject Director, Westchester Region and Israel Education: Abby Pitkowsky E-Mail: apitkowsky@JewishEdProject.org </vt:lpstr>
      <vt:lpstr>Jewish National Fund of  Westchester &amp; Southern CT   42 East 69th Street New York, NY 10021  Website: www.jnf.org Regional Director: Samara Rader  email: srader@jnf.org Phone: 212-879-9305 x510 Fax: 212-409-8548  Education Director: Carly Schlakman  Email: cschlakman@jnf.org  Phone: 212-879-9305 x246</vt:lpstr>
      <vt:lpstr>The Jewish Theological Seminary   3080 Broadway  New York, NY 10027  Phone: 212-678-8056  Fax: 212-678-8941  Website: www.jtsa.edu Major Gifts officer: Susan Zedeck  E-Mail: Suzedeck@jtsa,edu Directory of Planned Giving: Lucy Posner E-Mail: plannedgiving@jtsa.edu</vt:lpstr>
      <vt:lpstr>Justice Brandeis Westchester Law Society   c/o Miller Zeiderman &amp; Wiederkehr, LLP  140 Grand Street, 5th Floor  White Plains, NY 10601  Phone: 914-824-5322  Website: www.jbls.org  President: Hon. Jeffrey A. Cohen</vt:lpstr>
      <vt:lpstr>Keshet   NY Office 368 9th Avenue New York, NY 10001 Website: www.keshetonline.org   President and CEO: Idit Klein Director of Education and Training:  Rabbi Micah Buck-Yael NY Education and Training Manager:  Rakhel. Silverman Email:  Rakhel.Silverman@Keshetoline.org Phone 617-402-2794</vt:lpstr>
      <vt:lpstr> Kol Hazzanim: Westchester Community of Cantors  c/o Temple Beth Shalom 740 North Broadway Hastings-on-Hudson, NY 10706 Phone: 914-479-5360 E-Mail: info@kolhazzanim.org President: Cantor Robin Joseph Executive V.P. Cantor Ethan Goldberg Recording Secretary: Cantor Lilah Sugarman Corresponding Secretary: Cantor Miranda Beckenstein Treasurer: Cantor Fredda Mendelson </vt:lpstr>
      <vt:lpstr>Kol Rinah, The Jewish Chorale of Westchester  Musical Director: Benjamin Gruder  Manager: Wendy Segal   Wendy Segal: 914-243-9059  E-Mail: segalfam@optonline.net </vt:lpstr>
      <vt:lpstr>Larchmont Temple Reform   75 Larchmont Avenue Larchmont, NY 10538 Phone: 914-834-6120 Fax: 914-834-6503 Website: www.larchmonttemple.org Rabbi: Jeffrey J. Sirkman Associate Rabbi: Leora Frankel Cantor: Tracey Scher Director of Education, Family &amp; Youth: Rabbi Eve Rudin  Executive Director: Jane Sable-Friedman </vt:lpstr>
      <vt:lpstr>The Leffell School  Website: leffellschool.org E-Mail: mcreanza@leffellschool.org Head of School: Dr. Michael Kay   Upper School Campus (Grades 6-12) 555 West Hartsdale Avenue, Hartsdale, NY 10530 Phone: 914-948-8333 Fax: 914-948-7979   High School Principal: Mr. Eric Bassin Middle School Principal: Mrs. Amy Holtzer  Lower School Campus (K-5) 30 Dellwood Road White Plains, NY 10605  Phone: 914-948-3111 Fax: 914-948-4356  Principal: Mrs. Ilanit Hoory </vt:lpstr>
      <vt:lpstr> Lincoln Park Jewish Center - Yonkers Modern Orthodox   311 Central Park Avenue  Yonkers,New York 10704  Phone: 914-965-7119  Fax: 914-965-7557  Website: www.LPJC.org E-Mail: lpjcoffice@optonline.net Rabbi: Levi Welton </vt:lpstr>
      <vt:lpstr>  Magen David Sephardic    Synagogue - New Rochelle Orthodox   1225 Weaver Street  New Rochelle, NY 10804  Phone: 914-633-3728  E-Mail: info@magendavidscarsdale.com Rabbi: Mitchell Serels</vt:lpstr>
      <vt:lpstr>Mishkan Ha’am -Hastings-on-Hudson   Reconstructionist Phone: 914-222-5518 Website: www.mishkanhaam.org E-Mail: mishkanhaam@gmail.com Rabbinic Leader: Solomon Hoffman </vt:lpstr>
      <vt:lpstr>Mount Kisco Hebrew Congregation  Orthodox   15 Stewart Place  Mount Kisco, NY 10549  Phone: 914-242-7460  Fax: 914-241-7101  Website: www.mkhc.org E-Mail: office@mkhc.org  Rabbi Dov Greer &amp; Rebbetzin Sima Greer</vt:lpstr>
      <vt:lpstr>Moving Traditions  New York Office Westchester, NY Phone: 914-420-3212 E-Mail: sshapiro@movingtraditions.org Stacy Shapiro, Northeast Program Specialist website: www.movingtraditions.org National Office 8380 Old York Road - Suite 4300 Elkins Park, PA 19027 Phone: 215-887-4511 Fax: 215-887-4510 E-Mail:info@movingtraditions.org </vt:lpstr>
      <vt:lpstr>The Muriel and Harold Block  Residence of MJHS  Hospice and Palliative Care   2550 Webb Avenue, 12th Floor  Bronx, NY 10468  Phone: 212-420-3370  Website: www.mjhs.org</vt:lpstr>
      <vt:lpstr>New Israel Fund  New York Headquarters  6 E 39th St, Suite 301 New York, NY 10016  Phone: 212-613-4400 Fax: 212-714-2153  Website: www.nif.org  E-Mail: ny@nif.org Jacob Levkowicz Program Officer, NY/Tri-State National New Generations Coordinator </vt:lpstr>
      <vt:lpstr>The New Jewish Home - Sarah Neuman  845 Palmer Avenue Mamaroneck, NY 10543 Phone: 914-698-6005 Fax: 914-864-5105 Website: www.jewishhome.org E-Mail: connections@jewishhome.org Director of Admissions:  Melanie Van Dorn, RN, BSN</vt:lpstr>
      <vt:lpstr>New York Medical College  40 Sunshine Cottage Road Valhalla, NY  10595 Website: www.nymc.edu Phone: (914) 594-4000 Email: public_relations@nymc.edu Rabbi: Moshe D. Krupka, M.S. President: Alan Kadish, M.D. </vt:lpstr>
      <vt:lpstr>Northeast Jewish Center - Yonkers  Heimish   11 Salisbury Road  Yonkers, NY 10710  Phone: 914-337-0268  Fax: 914-337-0164  Website: www.northeastjewishcenter.org  Email: northeastjewishcenter@gmail.com  Rabbi: Craig Glasser</vt:lpstr>
      <vt:lpstr> Pardes Institute  of Jewish Studies   228 Park Ave South, Suite 35858, New York, NY 10018 Phone: 212-447-4333 • Fax: 212-447-4315 Executive Director, North America: Joshua Chadajo, Joshua@pardes.org E-Mail: info@pardes.org Website: www.pardes.org.il   </vt:lpstr>
      <vt:lpstr> Pelham Jewish Center  Conservative   451 Esplanade  Pelham Manor, NY 10803  Phone: 914-738-6008  Fax: 914-931-2199  Website: www.thepjc.org  E-Mail: office@thepjc.org  Rabbi: Benjamin Resnick  Education Director: Ana Turkienicz Office Manager &amp; Administrator:  Julia Coss </vt:lpstr>
      <vt:lpstr> PJ Library®   165 East 56th Street, Second Floor New York, NY 10022  Phone: 413-276-0738 Website: www. Newyork.pjlibrary.org E-Mail: Agoldberg@hgf.org New York Partnerships: Alison Goldberg  </vt:lpstr>
      <vt:lpstr>Plaza Jewish Community Chapel   630 Amsterdam Avenue  New York, NY 10024  Phone: 212-769-4400  Fax: 212-769-4896 Website:www.plazajewishcommunitychapel.org E-Mail: plaza@plazajewish.org Executive Vice President of Communal Partnerships: Stephanie Garry Executive Vice President of funeral Operations: Darren Picht </vt:lpstr>
      <vt:lpstr>Pleasantville Community Synagogue  Trans-Denominational   219 Bedford Road P.O. Box 148  Pleasantville, NY 10570  Phone: 914-769-2672 Fax: 914-769-1795  Website: www.shalomPCS.com  E-Mail: info@shalomPCS.com  Rabbi: Shoshana Leis  School Principal: Galit Sperling Messman  Administrator: Marcy Gray </vt:lpstr>
      <vt:lpstr>RiverSpring Living featuring the Hebrew Home at Riverdale   5901 Palisade Avenue  Riverdale, NY 10471  Phone: 1-800-56-SENIOR  Fax: 718-548-5314 Website: www.riverspringliving.org E-Mail: info@hebrewhome.org President and CEO: Daniel Reingold </vt:lpstr>
      <vt:lpstr>Rosh Pinah Chavurah  of the Rivertowns Conservative  PO Box 27 Hastings-on-Hudson, NY 10706 Phone: 914-693-9116 Fax: 914-674-4218 Website: www.roshpinah.com E-Mail: sgetzoff@optonline.net President: Steven Getzoff</vt:lpstr>
      <vt:lpstr>Sanctuary NY  Website: www.sanctuaryNY.org Founder:  Rabbi Bethie Miller Email: Bmiller@sanctuaryNY.org</vt:lpstr>
      <vt:lpstr>Scarsdale Synagogue Temples Tremont and Emanu-El Reform   2 Ogden Road Scarsdale, NY 10583 Phone: 914-725-5175 Fax: 914-725-4551 Website: www.sstte.org E-Mail: office@sstte.org  Rabbi: Jeffrey C. Brown  Cantor: Chanin Becker Temple Educator: Rabbi Nadia Gold  Nursery School Director: Jody Glassman Executive Director: Fawn Mendel</vt:lpstr>
      <vt:lpstr>Shaarei Tikvah - Scarsdale Conservative   46 Fox Meadow Road Scarsdale, New York 10583 Phone: 914-472-2013 Fax: 914-472-8501  Website: www.shaareitikvah.org E-Mail: synagogue@shaareitikvah.org Rabbi: Adam Baldachin Cantor: Gerald Cohen Education Director: Rachel Mann Executive Director: Robin Goldberg</vt:lpstr>
      <vt:lpstr>Shalom Hartman Institute of North America  New York Headquarters 475 Riverside Drive, Suite 1450  New York, NY 10115  Telephone: 212-268-0300  Website: www.hartman.org.il Email: info@shalomhartman.org</vt:lpstr>
      <vt:lpstr>  Harold and Elaine Shames Jewish Community Center (JCC) on the Hudson   371 South Broadway Tarrytown, NY 10591 Phone: 914-366-7898 Fax: 914-366-7434 Website: www.shamesjcc.org E-mail: info@shamesjcc.org CEO: Adam Weiss    </vt:lpstr>
      <vt:lpstr>Sinai Free Synagogue - Mount Vernon Reform   550 North Columbus Avenue  Mount Vernon, NY 10552  Phone: 914-664-1727  Fax: 914-664-4271 Website: www.sinaifreesynagogue.org Rabbi: Morris W. Barzilai E-Mail: mbarzilai550@gmail.com Cantor: Amy Goldstein E-Mail: sfscantoramy@gmail.com Office Secretary: Ellen Cohen E-Mail: ellensfs@gmail.com</vt:lpstr>
      <vt:lpstr> Sprout Westchester   500 Yorktown Road (Route 129)  Croton-on-Hudson, NY 10520  Phone: 914-595-6917   Director: Rebecca Ladds   Website: www.sproutwestchester.org  E-Mail: rebecca@sproutwestchester.org </vt:lpstr>
      <vt:lpstr>Standwithus   165 E 56thS Street, 2nd Floor  New York, NY 10022  Phone: 212-514-9200 Fax: 212-842-0161 Website: www.standwithus.com  E-Mail: infony@standwithus.com  International Director: Roz Rothstein  Northeast Regional Director: Avi Posnick</vt:lpstr>
      <vt:lpstr>Stein Yeshiva of Lincoln Park  287 Central Park Avenue Yonkers, NY 10704 Phone: 914-965-7082 Fax: 914-965-1902 Website: www.steinyeshiva.org E-Mail: office@steinyeshiva.org Principal: Rabbi Joseph Cherns Associate Principal: Dr. Sandra Spingarn School Administrator: Sharon Pollock Early Childhood Director: Davida Fried</vt:lpstr>
      <vt:lpstr>Students and Parents Against Campus Anti-Semitism (SPACA)  P.O. Box 6H Scarsdale , NY 10583 Website:  spacafortruth.org Email:  info@spacafortruth.org President:  Shoshana Bederman </vt:lpstr>
      <vt:lpstr>Tamid Westchester  Rabbi Scott Weiner, Founding Rabbi email: Rabbiscott@tamidwestchester.org Rabbi Scott Weiner 75 Rugby Road New Rochelle, NY 10804 Phone: 914-297-8576 website: www.tamidwestchester.org Email: connect@tamidwestchester.org FB: www.facebook.com/tamidwestchester/ Twitter: @TamidWC Instagram: tamidwestchester</vt:lpstr>
      <vt:lpstr>Temple Beth Abraham - Tarrytown Reform  25 Leroy Avenue Tarrytown, NY 10591 Phone: 914-631-1770 Fax: 914-631-7872 Website: www.tba-ny.org Email: info@tba-ny.org  Rabbi: David K. HoltZ Cantor: Margot E. B. Goldberg Executive Director: Stuart P. Skolnick Director of Education: Yanira Quinones Director of Youth Engagement: Stessa Peers   </vt:lpstr>
      <vt:lpstr>Temple Beth Am -Yorktown Heights  Reform   203 Church Place Yorktown Heights, NY 10598  Phone: 914-962-7500  Fax: 914-962-2990 Website: www.templebetham-ny.org E-Mail: office@templebetham-ny.org Rabbi: Robert Weiner Cantor: Jamie Tortorello-Allen Executive Director: Robin Weber Email: Robin.Weber@templebethAm-NY.org School Principal: Jamie Tortorello-Allen</vt:lpstr>
      <vt:lpstr>Temple Beth El – Danbury  Reform 141 Deer Hill Ave Danbury, CT 06810 Phone: 203-792-2001 Website: www.TBEct.org E-Mail: TBEnyct@gmail.com Rabbi: Laurie Gold Cantorial Soloist: Leah Hepner Religious School Principal: Laurie Gold Executive Director:  Melissa Willmott  email: TBeNYCT@gmail.com Educational Director: Rabbi Laurie Gold E-Mail: LaurieGold18@yahoo.com</vt:lpstr>
      <vt:lpstr>Temple Beth El of Northern Westchester-Chappaqua Reform  220 South Bedford Road Chappaqua, NY 10514 Phone: 914-238-3928 Religious School: 914-238-5641 Nursery School: 914-238-5735 Fax: 914-238-4030 Website: www.bethelnw.org E-Mail: temple@bethelnw.org Senior Rabbi: Jonathan Jaffe Rabbi Educator: Maura H. Linzer Senior Cantor: Elizabeth Sternlieb Nursery School Director: Hope Blauner Executive Director: Gennifer Kelly</vt:lpstr>
      <vt:lpstr>Temple Beth Shalom - Hastings Reform   740 North Broadway Hastings-on-Hudson, NY 10706 Phone: 914-479-5360 Fax: 914-479-5364 Website: www.tbshastings.org E-Mail: info@tbshastings.org Rabbi: Edward Schecter Cantor: Robin Joseph Executive Director of Education and Programming: Judith Michael Temple Administrator: Kate LoewengarT  Email: kateL@tbshastings.org</vt:lpstr>
      <vt:lpstr>Temple Beth Shalom - Mahopac Conservative   760 Route 6 Mahopac, NY 10541 Phone: 845-628-6133 Website: www.tbsmahopac.org E-Mail: office@tbsmahopac.org Rabbi: Sarah Freidson Education Director: Larry Ginsburg</vt:lpstr>
      <vt:lpstr> Temple Israel Center  of White Plains Conservative   280 Old Mamaroneck Road White Plains, NY 10605  Phone: 914-948-2800  Fax: 914-948-4755 E-Mail: info@templeisraelcenter.org Senior Rabbi: Annie Tucker Associate Rabbi: Adir Yolkut Cantor: Shoshi Levin Goldberg Rabbi Emeritus: Gordon Tucker Cantor Emeritus: Jacob Ben-Zion Mendelson Executive Director: Yael Slonim Director of Shorashim (Religious School)  and Inclusion: Michelle Steinhart Teen Engagement Director: Adam Bender Director of Programming and Membership:  Beth Levick </vt:lpstr>
      <vt:lpstr>Temple Israel of New Rochelle Reform   1000 Pinebrook Boulevard  New Rochelle, NY 10804  Phone: 914-235-1800  Fax: 914-235-1854  Website: www.tinr.org  E-Mail: tinr@tinr.org  Senior Rabbi: Scott Weiner  Cantor: Randall Schloss  Rabbi and Director of Congregational Learning: Elizabeth Nichols  Executive Director: Anita Aronoff  Religious School Principal: Rebecca Elkus-Ferst  Director of Kehillah Early Childhood School: Laurie Thomas Director of Camp Pinebrook: Jesse Gallop Rabbi Emeritus: Amiel Wohl</vt:lpstr>
      <vt:lpstr>Temple Israel of Northern   Westchester - Croton-on-Hudson Reform   31 Glengary Road Croton-on-Hudson, NY 10520 Phone: 914-271-4705 Fax: 914-271-0032 Website: www.tinw.org E-Mail: connect@tinw.org Rabbi: Jennifer Jaech Cantor: Lauren Phillips Fogelman</vt:lpstr>
      <vt:lpstr>Temple Shaaray Tefila of  Westchester-Bedford Corners Reform   89 Baldwin Road Bedford Corners, NY 10549 Phone: 914-666-3133 Fax: 914-666-0112 Website: www.shaaraytefila.org E-Mail: temple@templest.org Senior Rabbi: David Wilfond  Rabbi Emeritus: David Greenberg Interim Executive Director: Leslie Lichter Director of Education: Stephanie Ben Simon Director of Early Childhood Center:  Patty Goldstick</vt:lpstr>
      <vt:lpstr> Temple Sholom - Greenwich Conservative   300 East Putnam Avenue Greenwich, CT 06830 website: www.templesholom.com Phone: 203-869-7191 Fax: 203-661-4811 E-Mail: info@templesholom.com  Rabbi: Mitchell M. Hurvitz  Assistant Rabbi/Director of Judaic Studies:  Rabbi Kevin Peters  Shaliach Sibur/Ritual Director: Ezra Konigsberg  Executive Director: Eileen Robin Associate Executive Director: Lori Baden Director of Schools: David Cohen </vt:lpstr>
      <vt:lpstr>Touro college of dental medicine  at NY medical college  19 Skyline Drive Hawthorne, NY  10532 Phone:  914-594-2699IN website:  www.dental.touro.edu  </vt:lpstr>
      <vt:lpstr>Tzahal Shalom of Northern Westchester   PO Box 451  Armonk, NY 10504 website: www.tzahalshalom.org  E-Mail: tzahalshalom@gmail.com Executive Directors:  Anita Greenwald, Michele Kraushaar,  &amp; Randi Kreisler </vt:lpstr>
      <vt:lpstr>UJA-Federation of New York/ Westchester Region   Main Westchester Office: 925 Westchester Avenue, Suite 200 White Plains, New York 10604 Phone: 914.385.2100 Fax: 914.761.9859 UJA-Federation of New York Headquarters: 130 East 59th Street New York, NY 10022 Phone: 212.980.1000 Website: www.ujafedny.org Regional Director:  Audrey Stein Campaign Director: Susan Solow-Dubin Email: solow-dubins@ujafedny.org Director, Impact Philanthropy: Ellen Thurm Email: thurme@ujafedny.org</vt:lpstr>
      <vt:lpstr>Union for Reform Judaism   633 Third Avenue New York, NY 10017 Phone: 212-650-4000 Website: www.urj.org Congregational Engagement and Support Team E-Mail: urj1800@urj.org 855-URJ-1800</vt:lpstr>
      <vt:lpstr>United Hebrew of New Rochelle  391 Pelham Road  New Rochelle, NY 10805  Phone: 914-632-2804  Fax: 914-632-8663  website: www.uhgc.org  E-Mail: csanders@uhgc.org  President/CEO: Rita C. Mabli</vt:lpstr>
      <vt:lpstr>United Synagogue of Conservative Judaism - METNY  3080 Broadway  New York, NY 10027 Phone: 212-533-0800 Fax: 212-533-0400 Website: www.uscj.org E-Mail: sussman@uscj.org District Synagogue Consultant: Linda Sussman   United Synagogue Youth – METNY Region  Website: https://usy.org/  E-Mail : Sussman@uscj.org  NATIV College Leadership Program  Website: https://www.nativ.org/  E-mail: nativ@uscj.org  Sara Miriam Liben, Director Conservative Yeshiva Website: http://www.conservativeyeshiva.org/ E-Mail: israel@uscj.org Executive Director: Dr. Stephen Arnoff</vt:lpstr>
      <vt:lpstr>Westchester Board of Rabbis    c/o Congregation Anshe Sholom 50 North Avenue New Rochelle, NY 10805 Phone: 914-632-8182 E-Mail: evanhoffman@gmail.com  President: Rabbi Evan Hoffman</vt:lpstr>
      <vt:lpstr>Westchester Community for Humanistic Judaism   Jewish Humanistic  84 Sprague Road Scarsdale, NY 10583  Phone: 914-713-8828  Website: https://wchj.org  E-Mail: info@wchj.org  Contact: Dmitry Turovsky </vt:lpstr>
      <vt:lpstr> Westchester Day School   856 Orienta Avenue  Mamaroneck, NY 10543  Phone: 914-698-8900  Fax: 914-777-2145 Website: www.westchesterday.org  Head of School: Rabbi Joshua Lookstein  Executive Director: Rachel Goldman  Associate Head of School: Mrs. Amy Ament Director of Student Support Services:   Dr. Naomi Adler Interim Director of Ganon to 1st Grade: Mrs. Meredith Rosenblatt Director of 3rd-5th Grade: Ms. Tamar Benjamin Admissions Director: Mrs. Sari Linder </vt:lpstr>
      <vt:lpstr>Westchester Hebrew High School   856 Orienta Avenue Mamaroneck, NY 10543 Phone: 914-698-0806 ext. 308  Fax: 914-698-1330  Website: www.whhsny.org  E-Mail: admissions@whhsny.org Head of School: Rabbi Jeffrey Beer Director of Admissions: Ms. Shari Levitan</vt:lpstr>
      <vt:lpstr>Westchester Jewish Center - Mamaroneck Conservative   Palmer and Rockland Avenues Mamaroneck, NY 10543 Phone: 914-698-2960 Fax: 914-698-3610  Website: www.wjcenter.org Email: info@wjcenter.org Rabbi: Jeffrey Segelman Assistant Rabbi: Adir Yolkut Cantor: Ethan Goldberg Executive Director: David Goldstein Educational Director: Aleza Kulp Early Childhood Director: Ann Pardes Teen Engagement Director: Adam Bender Social Media Coordinator: Katie Schlientz</vt:lpstr>
      <vt:lpstr> Westchester Jewish Coalition for Immigration (WJCI)  PHONE: 917-774-4076 EMAIL: Info@WJci.org President &amp; Co-founder: Holly Rosen Fink   </vt:lpstr>
      <vt:lpstr>Westchester Jewish Community Services (WJCS)  845 North Broadway White Plains, NY 10603-2427  Phone: 914-761-0600 Fax: 914-761-5367  Website: www.wjcs.com  E-Mail: info@wjcs.com  CEO: Seth Diamond  </vt:lpstr>
      <vt:lpstr>Westchester Reform Temple -   Scarsdale Reform   255 Mamaroneck Road Scarsdale, NY 10583 Phone: 914-723-7727 Fax: 914-723-5946 Website:www/wrtemple.org E-Mail: info@wrtemple.org  Senior Rabbi: Jonathan E. Blake Senior Cantor: Amanda Kleinman   Associate Rabbi: David E. Levy Associate Rabbi: Daniel Reiser Assistant Cantor: Danielle Rodnizki Adjunct Cantor: Mia Fram Davidson  Rabbi Emeritus: Richard Jacobs Executive Director: Eli Kornreich Early Childhood Center Director: Susan Tolchin Associate Educator: Felicia Block Early Childhood Center Assistant Director: Rebecca Roseman </vt:lpstr>
      <vt:lpstr>Westchester/Fairfield Association of Temple Educators – WATE  Chairpersons:  Rabbi Wendy Pein and Rebecca Elkus-Ferst email:watechevra@gmail.com    </vt:lpstr>
      <vt:lpstr> Woodlands Community Temple - Greenburgh Reform  50 Worthington Road Greenburgh, NY 10607 Phone: 914-592-7070 Fax: 914-592-7376 Website: www.wct.org E-Mail: wct@wct.org  Rabbi: Mara Young Cantor: Lance Rhodes Director of Congregational Learning: Abby Reiken President: Andrew Farber Office Coordinator: Liz Rauchwerger Director of Youth and Community Engagement:  Avital Abraham </vt:lpstr>
      <vt:lpstr>The Workers Circle  247 West 37th Street – 5th Floor New York, NY 10018 Phone: 212-889-6800 Fax: 212-532-7518 Website: www.circle.org Executive Director: Ann Toback</vt:lpstr>
      <vt:lpstr>Young Israel of Harrison  Orthodox   91 Union Avenue  Harrison, NY 10528  Phone: 914-630-1126  Rabbi’s Cell: 914-830-5280  Fax: 914-835-3905  E-Mail: rabbibien@aol.com  Rabbi: Yaakov Bienenfeld</vt:lpstr>
      <vt:lpstr>Young Israel of New Rochelle Orthodox   1149 North Avenue New Rochelle, NY 10804 Phone: 914-636-2215 Fax: 914-636-7082 Website: www.yinr.org E-Mail: office@yinr.org Rabbi: Reuven Fink</vt:lpstr>
      <vt:lpstr>Young Israel of Scarsdale Orthodox  1313 Weaver Street Scarsdale, NY 10583 Phone: 914-636-8686 Fax: 914-636-1209 Website: www.yisny.org Rabbi: Jonathan Morgenstern Associate Rabbi: Nuriel Klinger Executive Director: Marsha Lustig E-Mail: mlustig@yisny.org Rabbi’s Executive Assistant:  Sharon Sumpolec E-Mail: sharon@yisny.org </vt:lpstr>
      <vt:lpstr>Young Israel of White Plains Orthodox   135 Old Mamaroneck Road  White Plains, NY 10605 Phone: 914-683-9497  Website: www.yiwp.org E-Mail: president@yiwp.org  Rabbi: Shmuel Greenberg</vt:lpstr>
    </vt:vector>
  </TitlesOfParts>
  <Company>Westchester Jewish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Bartell</dc:creator>
  <cp:lastModifiedBy>Donna Bartell</cp:lastModifiedBy>
  <cp:revision>478</cp:revision>
  <dcterms:created xsi:type="dcterms:W3CDTF">2021-08-18T14:42:01Z</dcterms:created>
  <dcterms:modified xsi:type="dcterms:W3CDTF">2022-09-20T15:04:13Z</dcterms:modified>
</cp:coreProperties>
</file>